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media/image12.jpg" ContentType="image/jpg"/>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media/image36.jpg" ContentType="image/jpg"/>
  <Override PartName="/ppt/media/image37.jpg" ContentType="image/jpg"/>
  <Override PartName="/ppt/notesSlides/notesSlide27.xml" ContentType="application/vnd.openxmlformats-officedocument.presentationml.notesSlide+xml"/>
  <Override PartName="/ppt/media/image38.jpg" ContentType="image/jpg"/>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media/image46.jpg" ContentType="image/jpg"/>
  <Override PartName="/ppt/notesSlides/notesSlide38.xml" ContentType="application/vnd.openxmlformats-officedocument.presentationml.notesSlide+xml"/>
  <Override PartName="/ppt/notesSlides/notesSlide39.xml" ContentType="application/vnd.openxmlformats-officedocument.presentationml.notesSlide+xml"/>
  <Override PartName="/ppt/media/image48.jpg" ContentType="image/jpg"/>
  <Override PartName="/ppt/notesSlides/notesSlide40.xml" ContentType="application/vnd.openxmlformats-officedocument.presentationml.notesSlide+xml"/>
  <Override PartName="/ppt/media/image49.jpg" ContentType="image/jpg"/>
  <Override PartName="/ppt/media/image50.jpg" ContentType="image/jpg"/>
  <Override PartName="/ppt/notesSlides/notesSlide41.xml" ContentType="application/vnd.openxmlformats-officedocument.presentationml.notesSlide+xml"/>
  <Override PartName="/ppt/media/image51.jpg" ContentType="image/jpg"/>
  <Override PartName="/ppt/notesSlides/notesSlide42.xml" ContentType="application/vnd.openxmlformats-officedocument.presentationml.notesSlide+xml"/>
  <Override PartName="/ppt/media/image52.jpg" ContentType="image/jpg"/>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8"/>
  </p:notesMasterIdLst>
  <p:sldIdLst>
    <p:sldId id="256" r:id="rId2"/>
    <p:sldId id="556" r:id="rId3"/>
    <p:sldId id="588" r:id="rId4"/>
    <p:sldId id="589" r:id="rId5"/>
    <p:sldId id="560" r:id="rId6"/>
    <p:sldId id="559" r:id="rId7"/>
    <p:sldId id="586" r:id="rId8"/>
    <p:sldId id="567" r:id="rId9"/>
    <p:sldId id="562" r:id="rId10"/>
    <p:sldId id="575" r:id="rId11"/>
    <p:sldId id="258" r:id="rId12"/>
    <p:sldId id="541" r:id="rId13"/>
    <p:sldId id="346" r:id="rId14"/>
    <p:sldId id="566" r:id="rId15"/>
    <p:sldId id="590" r:id="rId16"/>
    <p:sldId id="561" r:id="rId17"/>
    <p:sldId id="563" r:id="rId18"/>
    <p:sldId id="564" r:id="rId19"/>
    <p:sldId id="568" r:id="rId20"/>
    <p:sldId id="571" r:id="rId21"/>
    <p:sldId id="572" r:id="rId22"/>
    <p:sldId id="565" r:id="rId23"/>
    <p:sldId id="591" r:id="rId24"/>
    <p:sldId id="542" r:id="rId25"/>
    <p:sldId id="543" r:id="rId26"/>
    <p:sldId id="276" r:id="rId27"/>
    <p:sldId id="582" r:id="rId28"/>
    <p:sldId id="583" r:id="rId29"/>
    <p:sldId id="592" r:id="rId30"/>
    <p:sldId id="545" r:id="rId31"/>
    <p:sldId id="587" r:id="rId32"/>
    <p:sldId id="584" r:id="rId33"/>
    <p:sldId id="548" r:id="rId34"/>
    <p:sldId id="593" r:id="rId35"/>
    <p:sldId id="552" r:id="rId36"/>
    <p:sldId id="261" r:id="rId37"/>
    <p:sldId id="264" r:id="rId38"/>
    <p:sldId id="265" r:id="rId39"/>
    <p:sldId id="266" r:id="rId40"/>
    <p:sldId id="269" r:id="rId41"/>
    <p:sldId id="270" r:id="rId42"/>
    <p:sldId id="271" r:id="rId43"/>
    <p:sldId id="272" r:id="rId44"/>
    <p:sldId id="273" r:id="rId45"/>
    <p:sldId id="594" r:id="rId46"/>
    <p:sldId id="595" r:id="rId47"/>
  </p:sldIdLst>
  <p:sldSz cx="12192000" cy="6858000"/>
  <p:notesSz cx="12192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77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248" autoAdjust="0"/>
    <p:restoredTop sz="96349" autoAdjust="0"/>
  </p:normalViewPr>
  <p:slideViewPr>
    <p:cSldViewPr>
      <p:cViewPr varScale="1">
        <p:scale>
          <a:sx n="88" d="100"/>
          <a:sy n="88" d="100"/>
        </p:scale>
        <p:origin x="1140" y="90"/>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04364789-3D8A-7948-A829-77954EA1D78D}" type="datetimeFigureOut">
              <a:rPr lang="en-US" smtClean="0"/>
              <a:t>8/28/2023</a:t>
            </a:fld>
            <a:endParaRPr lang="en-US"/>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B7C8EE14-1723-9A4A-87F8-9E5A9046E260}" type="slidenum">
              <a:rPr lang="en-US" smtClean="0"/>
              <a:t>‹#›</a:t>
            </a:fld>
            <a:endParaRPr lang="en-US"/>
          </a:p>
        </p:txBody>
      </p:sp>
    </p:spTree>
    <p:extLst>
      <p:ext uri="{BB962C8B-B14F-4D97-AF65-F5344CB8AC3E}">
        <p14:creationId xmlns:p14="http://schemas.microsoft.com/office/powerpoint/2010/main" val="42332158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Structural steel buildings present unique challenges to designers trying to reduce embodied carbon, requiring specialized techniques to improve environmental performance without compromising the building performance.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This lecture will focus on </a:t>
            </a:r>
            <a:r>
              <a:rPr lang="en-US" sz="1800" b="1" dirty="0">
                <a:effectLst/>
                <a:latin typeface="Times New Roman" panose="02020603050405020304" pitchFamily="18" charset="0"/>
                <a:ea typeface="Times New Roman" panose="02020603050405020304" pitchFamily="18" charset="0"/>
              </a:rPr>
              <a:t>Design and Material Optimization in Sustainable Steel Building from a Whole Life Cycle Perspective.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7C8EE14-1723-9A4A-87F8-9E5A9046E260}" type="slidenum">
              <a:rPr lang="en-US" smtClean="0"/>
              <a:t>1</a:t>
            </a:fld>
            <a:endParaRPr lang="en-US"/>
          </a:p>
        </p:txBody>
      </p:sp>
    </p:spTree>
    <p:extLst>
      <p:ext uri="{BB962C8B-B14F-4D97-AF65-F5344CB8AC3E}">
        <p14:creationId xmlns:p14="http://schemas.microsoft.com/office/powerpoint/2010/main" val="11185145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Now, let’s understand the embodied carbon of a steel building. </a:t>
            </a:r>
          </a:p>
        </p:txBody>
      </p:sp>
      <p:sp>
        <p:nvSpPr>
          <p:cNvPr id="4" name="Slide Number Placeholder 3"/>
          <p:cNvSpPr>
            <a:spLocks noGrp="1"/>
          </p:cNvSpPr>
          <p:nvPr>
            <p:ph type="sldNum" sz="quarter" idx="5"/>
          </p:nvPr>
        </p:nvSpPr>
        <p:spPr/>
        <p:txBody>
          <a:bodyPr/>
          <a:lstStyle/>
          <a:p>
            <a:fld id="{B7C8EE14-1723-9A4A-87F8-9E5A9046E260}" type="slidenum">
              <a:rPr lang="en-US" smtClean="0"/>
              <a:t>10</a:t>
            </a:fld>
            <a:endParaRPr lang="en-US"/>
          </a:p>
        </p:txBody>
      </p:sp>
    </p:spTree>
    <p:extLst>
      <p:ext uri="{BB962C8B-B14F-4D97-AF65-F5344CB8AC3E}">
        <p14:creationId xmlns:p14="http://schemas.microsoft.com/office/powerpoint/2010/main" val="6064768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dirty="0">
                <a:effectLst/>
                <a:latin typeface="Times New Roman" panose="02020603050405020304" pitchFamily="18" charset="0"/>
                <a:ea typeface="Times New Roman" panose="02020603050405020304" pitchFamily="18" charset="0"/>
              </a:rPr>
              <a:t>Embodied carbon </a:t>
            </a:r>
            <a:r>
              <a:rPr lang="en-US" sz="1800" dirty="0">
                <a:effectLst/>
                <a:latin typeface="Times New Roman" panose="02020603050405020304" pitchFamily="18" charset="0"/>
                <a:ea typeface="Times New Roman" panose="02020603050405020304" pitchFamily="18" charset="0"/>
              </a:rPr>
              <a:t>refers to the greenhouse gas emissions arising from the manufacturing, transportation, installation, maintenance, and disposal of building material. </a:t>
            </a:r>
            <a:r>
              <a:rPr lang="en-US" sz="1800" b="1" dirty="0">
                <a:effectLst/>
                <a:latin typeface="Times New Roman" panose="02020603050405020304" pitchFamily="18" charset="0"/>
                <a:ea typeface="Times New Roman" panose="02020603050405020304" pitchFamily="18" charset="0"/>
              </a:rPr>
              <a:t>Operational carbon </a:t>
            </a:r>
            <a:r>
              <a:rPr lang="en-US" sz="1800" dirty="0">
                <a:effectLst/>
                <a:latin typeface="Times New Roman" panose="02020603050405020304" pitchFamily="18" charset="0"/>
                <a:ea typeface="Times New Roman" panose="02020603050405020304" pitchFamily="18" charset="0"/>
              </a:rPr>
              <a:t>is the carbon associated with the carbon emitted during the operational phase of the building.  </a:t>
            </a:r>
          </a:p>
          <a:p>
            <a:endParaRPr lang="en-US" dirty="0"/>
          </a:p>
        </p:txBody>
      </p:sp>
      <p:sp>
        <p:nvSpPr>
          <p:cNvPr id="4" name="Slide Number Placeholder 3"/>
          <p:cNvSpPr>
            <a:spLocks noGrp="1"/>
          </p:cNvSpPr>
          <p:nvPr>
            <p:ph type="sldNum" sz="quarter" idx="5"/>
          </p:nvPr>
        </p:nvSpPr>
        <p:spPr/>
        <p:txBody>
          <a:bodyPr/>
          <a:lstStyle/>
          <a:p>
            <a:fld id="{B7C8EE14-1723-9A4A-87F8-9E5A9046E260}" type="slidenum">
              <a:rPr lang="en-US" smtClean="0"/>
              <a:t>11</a:t>
            </a:fld>
            <a:endParaRPr lang="en-US"/>
          </a:p>
        </p:txBody>
      </p:sp>
    </p:spTree>
    <p:extLst>
      <p:ext uri="{BB962C8B-B14F-4D97-AF65-F5344CB8AC3E}">
        <p14:creationId xmlns:p14="http://schemas.microsoft.com/office/powerpoint/2010/main" val="13821024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To begin, let's define embodied carbon as the greenhouse gas emissions generated during the production, transportation, installation, maintenance, and disposal of building materials. In contrast, operational carbon refers to emissions produced during the operational phase of a building</a:t>
            </a:r>
            <a:r>
              <a:rPr lang="en-US" sz="1800" dirty="0">
                <a:solidFill>
                  <a:srgbClr val="000000"/>
                </a:solidFill>
                <a:effectLst/>
                <a:latin typeface="Times New Roman" panose="02020603050405020304" pitchFamily="18" charset="0"/>
                <a:ea typeface="Times New Roman" panose="02020603050405020304" pitchFamily="18" charset="0"/>
              </a:rPr>
              <a:t>, like the energy used in a building.</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The left side image is the whole life cycle of a building presented as a closed cycle. When considering the entire life cycle of a building, it becomes apparent why embodied carbon is often overlooked. The life cycle can be divided into several stages: A1-A3 involves extracting raw materials and processing them into building products, which is known as "Cradle to Gate" carbon. A4-A5 includes transporting and assembling these products on the construction site, known as "Cradle to Site" carbon.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B1-B7 covers the building's operational phase, with B6-B7 accounting for operational carbon emissions and the rest for embodied carbon, such as carbon associated with repair and replacement. C1-C4 encompasses the end-of-life phase, including deconstruction, transport, waste processing, and disposal, known as "Cradle to Grave" carbon. Finally, the D stage includes reuse, recovery, and recycling, and other process outside the defined system boundary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b="1" dirty="0">
                <a:effectLst/>
                <a:latin typeface="Times New Roman" panose="02020603050405020304" pitchFamily="18" charset="0"/>
                <a:ea typeface="Times New Roman" panose="02020603050405020304" pitchFamily="18" charset="0"/>
              </a:rPr>
              <a:t>Currently, building codes focus on and have well-established requirements for operational carbon emissions during the B6-B7 phase. However, there is a growing </a:t>
            </a:r>
            <a:r>
              <a:rPr lang="en-US" sz="1800" b="1" dirty="0">
                <a:solidFill>
                  <a:srgbClr val="000000"/>
                </a:solidFill>
                <a:effectLst/>
                <a:latin typeface="Times New Roman" panose="02020603050405020304" pitchFamily="18" charset="0"/>
                <a:ea typeface="Times New Roman" panose="02020603050405020304" pitchFamily="18" charset="0"/>
              </a:rPr>
              <a:t>need and demand to improve </a:t>
            </a:r>
            <a:r>
              <a:rPr lang="en-US" sz="1800" b="1" dirty="0">
                <a:effectLst/>
                <a:latin typeface="Times New Roman" panose="02020603050405020304" pitchFamily="18" charset="0"/>
                <a:ea typeface="Times New Roman" panose="02020603050405020304" pitchFamily="18" charset="0"/>
              </a:rPr>
              <a:t>design practices by understanding and quantifying embodied carbon emissions.</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7FE1B8D-4891-5E4D-9C0E-763A86E0FCAF}" type="slidenum">
              <a:rPr lang="en-US" smtClean="0"/>
              <a:t>12</a:t>
            </a:fld>
            <a:endParaRPr lang="en-US"/>
          </a:p>
        </p:txBody>
      </p:sp>
    </p:spTree>
    <p:extLst>
      <p:ext uri="{BB962C8B-B14F-4D97-AF65-F5344CB8AC3E}">
        <p14:creationId xmlns:p14="http://schemas.microsoft.com/office/powerpoint/2010/main" val="41357349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304800">
              <a:spcBef>
                <a:spcPts val="0"/>
              </a:spcBef>
              <a:spcAft>
                <a:spcPts val="0"/>
              </a:spcAft>
            </a:pPr>
            <a:r>
              <a:rPr lang="en-US" sz="1800" dirty="0">
                <a:effectLst/>
                <a:latin typeface="Times New Roman" panose="02020603050405020304" pitchFamily="18" charset="0"/>
                <a:ea typeface="Times New Roman" panose="02020603050405020304" pitchFamily="18" charset="0"/>
              </a:rPr>
              <a:t>There are many definitions of embodied carbon. Here are three commonly used definitions. </a:t>
            </a:r>
          </a:p>
          <a:p>
            <a:pPr marL="0" marR="0">
              <a:spcBef>
                <a:spcPts val="0"/>
              </a:spcBef>
              <a:spcAft>
                <a:spcPts val="0"/>
              </a:spcAft>
            </a:pPr>
            <a:r>
              <a:rPr lang="en-US" sz="1800" b="1" dirty="0">
                <a:effectLst/>
                <a:latin typeface="Times New Roman" panose="02020603050405020304" pitchFamily="18" charset="0"/>
                <a:ea typeface="Times New Roman" panose="02020603050405020304" pitchFamily="18" charset="0"/>
              </a:rPr>
              <a:t>First</a:t>
            </a:r>
            <a:r>
              <a:rPr lang="en-US" sz="1800" dirty="0">
                <a:effectLst/>
                <a:latin typeface="Times New Roman" panose="02020603050405020304" pitchFamily="18" charset="0"/>
                <a:ea typeface="Times New Roman" panose="02020603050405020304" pitchFamily="18" charset="0"/>
              </a:rPr>
              <a:t>, Carbon </a:t>
            </a:r>
            <a:r>
              <a:rPr lang="en-US" sz="1800" dirty="0">
                <a:solidFill>
                  <a:srgbClr val="000000"/>
                </a:solidFill>
                <a:effectLst/>
                <a:latin typeface="Times New Roman" panose="02020603050405020304" pitchFamily="18" charset="0"/>
                <a:ea typeface="Times New Roman" panose="02020603050405020304" pitchFamily="18" charset="0"/>
              </a:rPr>
              <a:t>emissions are associated </a:t>
            </a:r>
            <a:r>
              <a:rPr lang="en-US" sz="1800" dirty="0">
                <a:effectLst/>
                <a:latin typeface="Times New Roman" panose="02020603050405020304" pitchFamily="18" charset="0"/>
                <a:ea typeface="Times New Roman" panose="02020603050405020304" pitchFamily="18" charset="0"/>
              </a:rPr>
              <a:t>with materials and construction processes throughout the whole lifecycle of a building or infrastructure</a:t>
            </a:r>
            <a:r>
              <a:rPr lang="en-US" sz="1800" b="1"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Embodied carbon therefore includes: material extraction, transport to manufacturer, manufacturing, transport to site, construction, use</a:t>
            </a:r>
            <a:r>
              <a:rPr lang="en-US" sz="1800" b="1" dirty="0">
                <a:effectLst/>
                <a:latin typeface="Times New Roman" panose="02020603050405020304" pitchFamily="18" charset="0"/>
                <a:ea typeface="Times New Roman" panose="02020603050405020304" pitchFamily="18" charset="0"/>
              </a:rPr>
              <a:t> phase (e.g. concrete carbonation but  excluding operational carbon), </a:t>
            </a:r>
            <a:r>
              <a:rPr lang="en-US" sz="1800" dirty="0">
                <a:effectLst/>
                <a:latin typeface="Times New Roman" panose="02020603050405020304" pitchFamily="18" charset="0"/>
                <a:ea typeface="Times New Roman" panose="02020603050405020304" pitchFamily="18" charset="0"/>
              </a:rPr>
              <a:t>maintenance,  repair, replacement, refurbishment, and end of life processing. Here I want to draw your attention to the use phase, use is different from operation in life cycle assessment. Use focuses on the usage of building or building products, for example, how often we need to re-caulk the joints. Operation is focused on the building or product’s performance, such as how much electricity this building consumes.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Second definition, in a similar way defines embodied carbon as the </a:t>
            </a:r>
            <a:r>
              <a:rPr lang="en-US" sz="1800" b="1" dirty="0">
                <a:effectLst/>
                <a:latin typeface="Times New Roman" panose="02020603050405020304" pitchFamily="18" charset="0"/>
                <a:ea typeface="Times New Roman" panose="02020603050405020304" pitchFamily="18" charset="0"/>
              </a:rPr>
              <a:t>sum impact of all the greenhouse gas emissions attributed to the materials throughout their life cycle.</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The third definition, Embodied carbon is the carbon footprint of a material.</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The first definition is the most comprehensive. </a:t>
            </a:r>
          </a:p>
          <a:p>
            <a:endParaRPr lang="en-US" b="1" dirty="0"/>
          </a:p>
        </p:txBody>
      </p:sp>
      <p:sp>
        <p:nvSpPr>
          <p:cNvPr id="4" name="Slide Number Placeholder 3"/>
          <p:cNvSpPr>
            <a:spLocks noGrp="1"/>
          </p:cNvSpPr>
          <p:nvPr>
            <p:ph type="sldNum" sz="quarter" idx="5"/>
          </p:nvPr>
        </p:nvSpPr>
        <p:spPr/>
        <p:txBody>
          <a:bodyPr/>
          <a:lstStyle/>
          <a:p>
            <a:fld id="{87FE1B8D-4891-5E4D-9C0E-763A86E0FCAF}" type="slidenum">
              <a:rPr lang="en-US" smtClean="0"/>
              <a:t>13</a:t>
            </a:fld>
            <a:endParaRPr lang="en-US"/>
          </a:p>
        </p:txBody>
      </p:sp>
    </p:spTree>
    <p:extLst>
      <p:ext uri="{BB962C8B-B14F-4D97-AF65-F5344CB8AC3E}">
        <p14:creationId xmlns:p14="http://schemas.microsoft.com/office/powerpoint/2010/main" val="12521628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All building materials can contribute to a building’s embodied carbon, but according to Urban Land Institute, </a:t>
            </a:r>
            <a:r>
              <a:rPr lang="en-US" sz="1800" dirty="0">
                <a:effectLst/>
                <a:latin typeface="Times New Roman" panose="02020603050405020304" pitchFamily="18" charset="0"/>
                <a:ea typeface="Times New Roman" panose="02020603050405020304" pitchFamily="18" charset="0"/>
              </a:rPr>
              <a:t>structural systems can comprise up to 80 percent of a building's embodied carbon, depending on building type, so the most significant factor in a building's embodied carbon is whether the development uses an existing building or constructs a new one. Therefore designing/selecting a structural system with flexibility that accounts for future adaptive reuse should be an important factor to consider. And steel structural can provide such flexibility. </a:t>
            </a:r>
          </a:p>
          <a:p>
            <a:pPr marL="0" marR="0">
              <a:spcBef>
                <a:spcPts val="0"/>
              </a:spcBef>
              <a:spcAft>
                <a:spcPts val="0"/>
              </a:spcAft>
            </a:pPr>
            <a:r>
              <a:rPr lang="en-US" sz="1800" dirty="0">
                <a:solidFill>
                  <a:srgbClr val="9900FF"/>
                </a:solidFill>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Focusing on the embodied carbon of the steel structure, there are different pieces that contribute to the embodied carbon of steel buildings: structural steel members; the connections, such as plates, bolts, welds, and angles; the shear connectors;  and the metal decking with the concrete topping and its reinforcement. In addition, any types of fireproofing and surface treatment also contribute to embodied carbon, such as paint and priming.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Lastly, we should mention as current practice, 80-90% embodied carbon is from the product stage (A1-A3). And a vast majority of CO2 emission in the product stage comes from the furnace phase of steel production, as we mentioned before there are two primary furnace types: Basic Oxygen Furnace (BOF) and Electric Arc Furnace (EAF).  </a:t>
            </a:r>
            <a:r>
              <a:rPr lang="en-US" sz="1800" dirty="0">
                <a:solidFill>
                  <a:srgbClr val="000000"/>
                </a:solidFill>
                <a:effectLst/>
                <a:latin typeface="Times New Roman" panose="02020603050405020304" pitchFamily="18" charset="0"/>
                <a:ea typeface="Times New Roman" panose="02020603050405020304" pitchFamily="18" charset="0"/>
              </a:rPr>
              <a:t>So it’s important to understand where the steel comes from- not all sources are created equally.</a:t>
            </a:r>
            <a:endParaRPr lang="en-US" sz="1800" dirty="0">
              <a:effectLst/>
              <a:latin typeface="Times New Roman" panose="02020603050405020304" pitchFamily="18" charset="0"/>
              <a:ea typeface="Times New Roman" panose="02020603050405020304" pitchFamily="18" charset="0"/>
            </a:endParaRPr>
          </a:p>
          <a:p>
            <a:endParaRPr lang="en-US" b="0" dirty="0"/>
          </a:p>
        </p:txBody>
      </p:sp>
      <p:sp>
        <p:nvSpPr>
          <p:cNvPr id="4" name="Slide Number Placeholder 3"/>
          <p:cNvSpPr>
            <a:spLocks noGrp="1"/>
          </p:cNvSpPr>
          <p:nvPr>
            <p:ph type="sldNum" sz="quarter" idx="5"/>
          </p:nvPr>
        </p:nvSpPr>
        <p:spPr/>
        <p:txBody>
          <a:bodyPr/>
          <a:lstStyle/>
          <a:p>
            <a:fld id="{B7C8EE14-1723-9A4A-87F8-9E5A9046E260}" type="slidenum">
              <a:rPr lang="en-US" smtClean="0"/>
              <a:t>14</a:t>
            </a:fld>
            <a:endParaRPr lang="en-US"/>
          </a:p>
        </p:txBody>
      </p:sp>
    </p:spTree>
    <p:extLst>
      <p:ext uri="{BB962C8B-B14F-4D97-AF65-F5344CB8AC3E}">
        <p14:creationId xmlns:p14="http://schemas.microsoft.com/office/powerpoint/2010/main" val="24649433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How do we reduce the embodied carbon in steel buildings.- what can architects and engineers do?</a:t>
            </a:r>
          </a:p>
          <a:p>
            <a:pPr marL="0" marR="0">
              <a:spcBef>
                <a:spcPts val="0"/>
              </a:spcBef>
              <a:spcAft>
                <a:spcPts val="0"/>
              </a:spcAft>
            </a:pP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7C8EE14-1723-9A4A-87F8-9E5A9046E260}" type="slidenum">
              <a:rPr lang="en-US" smtClean="0"/>
              <a:t>15</a:t>
            </a:fld>
            <a:endParaRPr lang="en-US"/>
          </a:p>
        </p:txBody>
      </p:sp>
    </p:spTree>
    <p:extLst>
      <p:ext uri="{BB962C8B-B14F-4D97-AF65-F5344CB8AC3E}">
        <p14:creationId xmlns:p14="http://schemas.microsoft.com/office/powerpoint/2010/main" val="32724956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There are three categorical strategies you can use in your design practice: Material optimization, design optimization and life cycle optimization.  </a:t>
            </a:r>
          </a:p>
          <a:p>
            <a:endParaRPr lang="en-US" b="0" dirty="0"/>
          </a:p>
        </p:txBody>
      </p:sp>
      <p:sp>
        <p:nvSpPr>
          <p:cNvPr id="4" name="Slide Number Placeholder 3"/>
          <p:cNvSpPr>
            <a:spLocks noGrp="1"/>
          </p:cNvSpPr>
          <p:nvPr>
            <p:ph type="sldNum" sz="quarter" idx="5"/>
          </p:nvPr>
        </p:nvSpPr>
        <p:spPr/>
        <p:txBody>
          <a:bodyPr/>
          <a:lstStyle/>
          <a:p>
            <a:fld id="{B7C8EE14-1723-9A4A-87F8-9E5A9046E260}" type="slidenum">
              <a:rPr lang="en-US" smtClean="0"/>
              <a:t>16</a:t>
            </a:fld>
            <a:endParaRPr lang="en-US"/>
          </a:p>
        </p:txBody>
      </p:sp>
    </p:spTree>
    <p:extLst>
      <p:ext uri="{BB962C8B-B14F-4D97-AF65-F5344CB8AC3E}">
        <p14:creationId xmlns:p14="http://schemas.microsoft.com/office/powerpoint/2010/main" val="2456021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For material optimization, there are three ways to optimize the making and selection of steel materials with the aim to reduce the carbon:</a:t>
            </a:r>
          </a:p>
          <a:p>
            <a:pPr marL="0" marR="0">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b="1" dirty="0">
                <a:effectLst/>
                <a:latin typeface="Times New Roman" panose="02020603050405020304" pitchFamily="18" charset="0"/>
                <a:ea typeface="Times New Roman" panose="02020603050405020304" pitchFamily="18" charset="0"/>
              </a:rPr>
              <a:t>First, use steel that comes from electric arc furnaces (EAFs)</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EAFs produce less than half as much CO</a:t>
            </a:r>
            <a:r>
              <a:rPr lang="en-US" sz="1800" baseline="-25000" dirty="0">
                <a:effectLst/>
                <a:latin typeface="Times New Roman" panose="02020603050405020304" pitchFamily="18" charset="0"/>
                <a:ea typeface="Times New Roman" panose="02020603050405020304" pitchFamily="18" charset="0"/>
              </a:rPr>
              <a:t>2</a:t>
            </a:r>
            <a:r>
              <a:rPr lang="en-US" sz="1800" dirty="0">
                <a:effectLst/>
                <a:latin typeface="Times New Roman" panose="02020603050405020304" pitchFamily="18" charset="0"/>
                <a:ea typeface="Times New Roman" panose="02020603050405020304" pitchFamily="18" charset="0"/>
              </a:rPr>
              <a:t> as basic oxygen furnaces (BOFs) [5], and even less when the source energy      has a high percentage of renewable energy. Use structural steel that comes from EAFs instead of steel from BOFs whenever possible. </a:t>
            </a:r>
          </a:p>
          <a:p>
            <a:pPr marL="0" marR="0">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b="1" dirty="0">
                <a:effectLst/>
                <a:latin typeface="Times New Roman" panose="02020603050405020304" pitchFamily="18" charset="0"/>
                <a:ea typeface="Times New Roman" panose="02020603050405020304" pitchFamily="18" charset="0"/>
              </a:rPr>
              <a:t>Second, use steel with a high recycled-content</a:t>
            </a: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Virgin steel can have an embodied carbon footprint that is up to five times greater than high-recycled content steel. EAFs use an average of 93% recycled content, where BOFs use an average of 25% recycled content [6]. Use high-recycled content steel whenever possible.</a:t>
            </a:r>
          </a:p>
          <a:p>
            <a:pPr marL="0" marR="0">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b="1" dirty="0">
                <a:effectLst/>
                <a:latin typeface="Times New Roman" panose="02020603050405020304" pitchFamily="18" charset="0"/>
                <a:ea typeface="Times New Roman" panose="02020603050405020304" pitchFamily="18" charset="0"/>
              </a:rPr>
              <a:t>Third, use a higher grade steel</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Use higher grade steel when appropriate for safety, which can accomplish the same structural task using less material </a:t>
            </a:r>
            <a:r>
              <a:rPr lang="en-US" sz="1800" dirty="0">
                <a:solidFill>
                  <a:srgbClr val="000000"/>
                </a:solidFill>
                <a:effectLst/>
                <a:latin typeface="Times New Roman" panose="02020603050405020304" pitchFamily="18" charset="0"/>
                <a:ea typeface="Times New Roman" panose="02020603050405020304" pitchFamily="18" charset="0"/>
              </a:rPr>
              <a:t>without increasing emissions.</a:t>
            </a:r>
            <a:r>
              <a:rPr lang="en-US" sz="1800" dirty="0">
                <a:effectLst/>
                <a:latin typeface="Times New Roman" panose="02020603050405020304" pitchFamily="18" charset="0"/>
                <a:ea typeface="Times New Roman" panose="02020603050405020304" pitchFamily="18" charset="0"/>
              </a:rPr>
              <a:t>      </a:t>
            </a:r>
          </a:p>
          <a:p>
            <a:endParaRPr lang="en-US" b="0" dirty="0"/>
          </a:p>
        </p:txBody>
      </p:sp>
      <p:sp>
        <p:nvSpPr>
          <p:cNvPr id="4" name="Slide Number Placeholder 3"/>
          <p:cNvSpPr>
            <a:spLocks noGrp="1"/>
          </p:cNvSpPr>
          <p:nvPr>
            <p:ph type="sldNum" sz="quarter" idx="5"/>
          </p:nvPr>
        </p:nvSpPr>
        <p:spPr/>
        <p:txBody>
          <a:bodyPr/>
          <a:lstStyle/>
          <a:p>
            <a:fld id="{B7C8EE14-1723-9A4A-87F8-9E5A9046E260}" type="slidenum">
              <a:rPr lang="en-US" smtClean="0"/>
              <a:t>17</a:t>
            </a:fld>
            <a:endParaRPr lang="en-US"/>
          </a:p>
        </p:txBody>
      </p:sp>
    </p:spTree>
    <p:extLst>
      <p:ext uri="{BB962C8B-B14F-4D97-AF65-F5344CB8AC3E}">
        <p14:creationId xmlns:p14="http://schemas.microsoft.com/office/powerpoint/2010/main" val="22617583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For design optimization, there are design principles you can consider. Two design practices particularly relevant to architect and designers include (1) Using braced frames instead of moment-resisting frames and (2) Minimizing transfer conditions, and we will elaborate in later slides.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Let’s first quickly go through the rest of the design optimization strategies that are more appliable to structural engineers.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b="1" dirty="0">
                <a:effectLst/>
                <a:latin typeface="Times New Roman" panose="02020603050405020304" pitchFamily="18" charset="0"/>
                <a:ea typeface="Times New Roman" panose="02020603050405020304" pitchFamily="18" charset="0"/>
              </a:rPr>
              <a:t>Maximize deck span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In general, maximizing steel deck span can lead to a number of benefits, including: (1) reduced quantity of material costs: By using longer spans, you can use less steel deck, which can lead to less embodied carbon. (2) Increased efficiency: Longer spans can lead to faster construction times and lower labor costs, hence less embodied carbon associated with construction activities. (3) Improved performance: Longer spans can provide greater stiffness and strength, which can improve the overall performance of your structure.</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However, there are also some potential drawbacks to maximizing steel deck span, such as</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increased deflection, increased stress and increased complexity. Therefore to maximize deck span within the optimized range together with structure engineers is the design strategy to be considered. </a:t>
            </a:r>
          </a:p>
          <a:p>
            <a:pPr marL="0" marR="0">
              <a:spcBef>
                <a:spcPts val="0"/>
              </a:spcBef>
              <a:spcAft>
                <a:spcPts val="0"/>
              </a:spcAft>
            </a:pPr>
            <a:r>
              <a:rPr lang="en-US" sz="1800" b="1" dirty="0">
                <a:effectLst/>
                <a:latin typeface="Times New Roman" panose="02020603050405020304" pitchFamily="18" charset="0"/>
                <a:ea typeface="Times New Roman" panose="02020603050405020304" pitchFamily="18" charset="0"/>
              </a:rPr>
              <a:t>Maximize depth of structural shapes using smaller pieces and less material</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Trussed members are often lighter and can support the same weight compared to heavier rolled shapes. Using trussed </a:t>
            </a:r>
            <a:r>
              <a:rPr lang="en-US" sz="1800" dirty="0">
                <a:solidFill>
                  <a:srgbClr val="000000"/>
                </a:solidFill>
                <a:effectLst/>
                <a:latin typeface="Times New Roman" panose="02020603050405020304" pitchFamily="18" charset="0"/>
                <a:ea typeface="Times New Roman" panose="02020603050405020304" pitchFamily="18" charset="0"/>
              </a:rPr>
              <a:t>members of smaller-sized steel elements or castellated beams may </a:t>
            </a:r>
            <a:r>
              <a:rPr lang="en-US" sz="1800" dirty="0">
                <a:effectLst/>
                <a:latin typeface="Times New Roman" panose="02020603050405020304" pitchFamily="18" charset="0"/>
                <a:ea typeface="Times New Roman" panose="02020603050405020304" pitchFamily="18" charset="0"/>
              </a:rPr>
              <a:t>reduce the overall quantity of steel required thus reducing the embodied carbon impact of the structure (for example, see resources). Keep in mind that the production of hot-rolled wide flange elements in the US is 100% EAF-produced, and US-produced wide flange has reduced its carbon by 12% in the past few years and increased its speed of production by 50%, and those numbers continue to improve. </a:t>
            </a:r>
          </a:p>
          <a:p>
            <a:pPr marL="0" marR="0">
              <a:spcBef>
                <a:spcPts val="0"/>
              </a:spcBef>
              <a:spcAft>
                <a:spcPts val="0"/>
              </a:spcAft>
            </a:pPr>
            <a:r>
              <a:rPr lang="en-US" sz="1800" b="1" dirty="0" err="1">
                <a:effectLst/>
                <a:latin typeface="Times New Roman" panose="02020603050405020304" pitchFamily="18" charset="0"/>
                <a:ea typeface="Times New Roman" panose="02020603050405020304" pitchFamily="18" charset="0"/>
              </a:rPr>
              <a:t>Rightsize</a:t>
            </a:r>
            <a:r>
              <a:rPr lang="en-US" sz="1800" b="1" dirty="0">
                <a:effectLst/>
                <a:latin typeface="Times New Roman" panose="02020603050405020304" pitchFamily="18" charset="0"/>
                <a:ea typeface="Times New Roman" panose="02020603050405020304" pitchFamily="18" charset="0"/>
              </a:rPr>
              <a:t>: one size does not fit all</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Right-sizing steel members reduces excess material and thus reduces the embodied carbon impact of a project. Plan ahead and size each member precisely, instead of using set sizes for the whole project.</a:t>
            </a:r>
          </a:p>
          <a:p>
            <a:pPr marL="0" marR="0">
              <a:spcBef>
                <a:spcPts val="0"/>
              </a:spcBef>
              <a:spcAft>
                <a:spcPts val="0"/>
              </a:spcAft>
            </a:pPr>
            <a:r>
              <a:rPr lang="en-US" sz="1800" b="1" dirty="0">
                <a:effectLst/>
                <a:latin typeface="Times New Roman" panose="02020603050405020304" pitchFamily="18" charset="0"/>
                <a:ea typeface="Times New Roman" panose="02020603050405020304" pitchFamily="18" charset="0"/>
              </a:rPr>
              <a:t>Use reinforcement only when needed</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Some applications of concrete (e.g. some slabs on grade) can be used without steel reinforcement as long as alternate crack control measures are taken. Whenever possible eliminate steel reinforcement from concrete to reduce the project’s overall embodied carbon footprint.</a:t>
            </a:r>
          </a:p>
          <a:p>
            <a:pPr marL="0" marR="0">
              <a:spcBef>
                <a:spcPts val="0"/>
              </a:spcBef>
              <a:spcAft>
                <a:spcPts val="0"/>
              </a:spcAft>
            </a:pPr>
            <a:r>
              <a:rPr lang="en-US" sz="1800" b="1" dirty="0">
                <a:effectLst/>
                <a:latin typeface="Times New Roman" panose="02020603050405020304" pitchFamily="18" charset="0"/>
                <a:ea typeface="Times New Roman" panose="02020603050405020304" pitchFamily="18" charset="0"/>
              </a:rPr>
              <a:t>Work with fabricators and engineers to increase the efficiency of your design</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Work with steel fabricators and engineers, explaining your objective for low carbon emissions by reducing steel waste and optimizing design.</a:t>
            </a:r>
            <a:endParaRPr lang="en-US" b="0" dirty="0"/>
          </a:p>
        </p:txBody>
      </p:sp>
      <p:sp>
        <p:nvSpPr>
          <p:cNvPr id="4" name="Slide Number Placeholder 3"/>
          <p:cNvSpPr>
            <a:spLocks noGrp="1"/>
          </p:cNvSpPr>
          <p:nvPr>
            <p:ph type="sldNum" sz="quarter" idx="5"/>
          </p:nvPr>
        </p:nvSpPr>
        <p:spPr/>
        <p:txBody>
          <a:bodyPr/>
          <a:lstStyle/>
          <a:p>
            <a:fld id="{B7C8EE14-1723-9A4A-87F8-9E5A9046E260}" type="slidenum">
              <a:rPr lang="en-US" smtClean="0"/>
              <a:t>18</a:t>
            </a:fld>
            <a:endParaRPr lang="en-US"/>
          </a:p>
        </p:txBody>
      </p:sp>
    </p:spTree>
    <p:extLst>
      <p:ext uri="{BB962C8B-B14F-4D97-AF65-F5344CB8AC3E}">
        <p14:creationId xmlns:p14="http://schemas.microsoft.com/office/powerpoint/2010/main" val="8877896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dirty="0">
                <a:effectLst/>
                <a:latin typeface="Times New Roman" panose="02020603050405020304" pitchFamily="18" charset="0"/>
                <a:ea typeface="Times New Roman" panose="02020603050405020304" pitchFamily="18" charset="0"/>
              </a:rPr>
              <a:t>Use braced frames instead of moment-resisting frames</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The increase in frame stiffness is what makes the braced frame a better option. </a:t>
            </a:r>
            <a:r>
              <a:rPr lang="en-US" sz="1800" dirty="0">
                <a:effectLst/>
                <a:latin typeface="Times New Roman" panose="02020603050405020304" pitchFamily="18" charset="0"/>
                <a:ea typeface="Times New Roman" panose="02020603050405020304" pitchFamily="18" charset="0"/>
              </a:rPr>
              <a:t>For the building’s lateral-load-resisting system, a recent study found that using braced frames instead of moment frames in a 3-story building reduced the embodied carbon impact of the building structure by 12% . This is because moment-resisting frames and beams tend to be significantly heavier and require more material than braced frames in order to transfer forces and resist lateral loads. Additionally, a greater number of moment-resisting frames are often needed, compared to braced frames, to support the same load.</a:t>
            </a:r>
          </a:p>
          <a:p>
            <a:endParaRPr lang="en-US" b="0" dirty="0"/>
          </a:p>
        </p:txBody>
      </p:sp>
      <p:sp>
        <p:nvSpPr>
          <p:cNvPr id="4" name="Slide Number Placeholder 3"/>
          <p:cNvSpPr>
            <a:spLocks noGrp="1"/>
          </p:cNvSpPr>
          <p:nvPr>
            <p:ph type="sldNum" sz="quarter" idx="5"/>
          </p:nvPr>
        </p:nvSpPr>
        <p:spPr/>
        <p:txBody>
          <a:bodyPr/>
          <a:lstStyle/>
          <a:p>
            <a:fld id="{B7C8EE14-1723-9A4A-87F8-9E5A9046E260}" type="slidenum">
              <a:rPr lang="en-US" smtClean="0"/>
              <a:t>19</a:t>
            </a:fld>
            <a:endParaRPr lang="en-US"/>
          </a:p>
        </p:txBody>
      </p:sp>
    </p:spTree>
    <p:extLst>
      <p:ext uri="{BB962C8B-B14F-4D97-AF65-F5344CB8AC3E}">
        <p14:creationId xmlns:p14="http://schemas.microsoft.com/office/powerpoint/2010/main" val="145477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The course learning objectives are four: </a:t>
            </a:r>
          </a:p>
          <a:p>
            <a:pPr marL="342900" marR="0" lvl="0" indent="-342900">
              <a:spcBef>
                <a:spcPts val="0"/>
              </a:spcBef>
              <a:spcAft>
                <a:spcPts val="0"/>
              </a:spcAft>
              <a:buFont typeface="Arial" panose="020B0604020202020204" pitchFamily="34" charset="0"/>
              <a:buChar char="●"/>
            </a:pPr>
            <a:r>
              <a:rPr lang="en-US" sz="1800" dirty="0">
                <a:effectLst/>
                <a:latin typeface="Arial" panose="020B0604020202020204" pitchFamily="34" charset="0"/>
                <a:ea typeface="Arial" panose="020B0604020202020204" pitchFamily="34" charset="0"/>
                <a:cs typeface="Arial" panose="020B0604020202020204" pitchFamily="34" charset="0"/>
              </a:rPr>
              <a:t>Upon completion, participants will know the fundamentals of life cycle assessment methodology and related tools.</a:t>
            </a:r>
          </a:p>
          <a:p>
            <a:pPr marL="342900" marR="0" lvl="0" indent="-342900">
              <a:spcBef>
                <a:spcPts val="0"/>
              </a:spcBef>
              <a:spcAft>
                <a:spcPts val="0"/>
              </a:spcAft>
              <a:buFont typeface="Arial" panose="020B0604020202020204" pitchFamily="34" charset="0"/>
              <a:buChar char="●"/>
            </a:pPr>
            <a:r>
              <a:rPr lang="en-US" sz="1800" dirty="0">
                <a:effectLst/>
                <a:latin typeface="Arial" panose="020B0604020202020204" pitchFamily="34" charset="0"/>
                <a:ea typeface="Arial" panose="020B0604020202020204" pitchFamily="34" charset="0"/>
                <a:cs typeface="Arial" panose="020B0604020202020204" pitchFamily="34" charset="0"/>
              </a:rPr>
              <a:t>Upon completion, participants will gain an introductory understanding of sustainable steel building design strategies.</a:t>
            </a:r>
          </a:p>
          <a:p>
            <a:pPr marL="342900" marR="0" lvl="0" indent="-342900">
              <a:spcBef>
                <a:spcPts val="0"/>
              </a:spcBef>
              <a:spcAft>
                <a:spcPts val="0"/>
              </a:spcAft>
              <a:buFont typeface="Arial" panose="020B0604020202020204" pitchFamily="34" charset="0"/>
              <a:buChar char="●"/>
            </a:pPr>
            <a:r>
              <a:rPr lang="en-US" sz="1800" dirty="0">
                <a:effectLst/>
                <a:latin typeface="Arial" panose="020B0604020202020204" pitchFamily="34" charset="0"/>
                <a:ea typeface="Arial" panose="020B0604020202020204" pitchFamily="34" charset="0"/>
                <a:cs typeface="Arial" panose="020B0604020202020204" pitchFamily="34" charset="0"/>
              </a:rPr>
              <a:t>Upon completion, participants will be able to define embodied carbon emission and major components in steel buildings.</a:t>
            </a:r>
          </a:p>
          <a:p>
            <a:pPr marL="342900" marR="0" lvl="0" indent="-342900">
              <a:spcBef>
                <a:spcPts val="0"/>
              </a:spcBef>
              <a:spcAft>
                <a:spcPts val="0"/>
              </a:spcAft>
              <a:buFont typeface="Arial" panose="020B0604020202020204" pitchFamily="34" charset="0"/>
              <a:buChar char="●"/>
            </a:pPr>
            <a:r>
              <a:rPr lang="en-US" sz="1800" dirty="0">
                <a:effectLst/>
                <a:latin typeface="Arial" panose="020B0604020202020204" pitchFamily="34" charset="0"/>
                <a:ea typeface="Arial" panose="020B0604020202020204" pitchFamily="34" charset="0"/>
                <a:cs typeface="Arial" panose="020B0604020202020204" pitchFamily="34" charset="0"/>
              </a:rPr>
              <a:t>Upon completion, participants will understand the basics of design optimization strategies and tools used in structural steel building design with the goal to reduce embodied carbon.</a:t>
            </a:r>
          </a:p>
          <a:p>
            <a:endParaRPr lang="en-US" dirty="0"/>
          </a:p>
        </p:txBody>
      </p:sp>
      <p:sp>
        <p:nvSpPr>
          <p:cNvPr id="4" name="Slide Number Placeholder 3"/>
          <p:cNvSpPr>
            <a:spLocks noGrp="1"/>
          </p:cNvSpPr>
          <p:nvPr>
            <p:ph type="sldNum" sz="quarter" idx="5"/>
          </p:nvPr>
        </p:nvSpPr>
        <p:spPr/>
        <p:txBody>
          <a:bodyPr/>
          <a:lstStyle/>
          <a:p>
            <a:fld id="{B7C8EE14-1723-9A4A-87F8-9E5A9046E260}" type="slidenum">
              <a:rPr lang="en-US" smtClean="0"/>
              <a:t>2</a:t>
            </a:fld>
            <a:endParaRPr lang="en-US"/>
          </a:p>
        </p:txBody>
      </p:sp>
    </p:spTree>
    <p:extLst>
      <p:ext uri="{BB962C8B-B14F-4D97-AF65-F5344CB8AC3E}">
        <p14:creationId xmlns:p14="http://schemas.microsoft.com/office/powerpoint/2010/main" val="18738570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dirty="0">
                <a:effectLst/>
                <a:latin typeface="Times New Roman" panose="02020603050405020304" pitchFamily="18" charset="0"/>
                <a:ea typeface="Times New Roman" panose="02020603050405020304" pitchFamily="18" charset="0"/>
              </a:rPr>
              <a:t>Minimize transfer is</a:t>
            </a:r>
            <a:r>
              <a:rPr lang="en-US" sz="1800" dirty="0">
                <a:effectLst/>
                <a:latin typeface="Times New Roman" panose="02020603050405020304" pitchFamily="18" charset="0"/>
                <a:ea typeface="Times New Roman" panose="02020603050405020304" pitchFamily="18" charset="0"/>
              </a:rPr>
              <a:t> supposed to be a low-hanging fruit since it does not cost a lot or take a long time to do.</a:t>
            </a:r>
            <a:r>
              <a:rPr lang="en-US" sz="1800" strike="sngStrike"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It just </a:t>
            </a:r>
            <a:r>
              <a:rPr lang="en-US" sz="1800" dirty="0">
                <a:solidFill>
                  <a:srgbClr val="000000"/>
                </a:solidFill>
                <a:effectLst/>
                <a:latin typeface="Times New Roman" panose="02020603050405020304" pitchFamily="18" charset="0"/>
                <a:ea typeface="Times New Roman" panose="02020603050405020304" pitchFamily="18" charset="0"/>
              </a:rPr>
              <a:t>requires the integration of architecture and structure. Architects should integrate a structural system early in the design process to avoid situations that might cause unnecessary complexity without compromising the image or function of the building. </a:t>
            </a:r>
            <a:r>
              <a:rPr lang="en-US" sz="1800" dirty="0">
                <a:effectLst/>
                <a:latin typeface="Times New Roman" panose="02020603050405020304" pitchFamily="18" charset="0"/>
                <a:ea typeface="Times New Roman" panose="02020603050405020304" pitchFamily="18" charset="0"/>
              </a:rPr>
              <a:t>Here is one example, three-story buildings with all columns coming down to the foundation. On </a:t>
            </a:r>
            <a:r>
              <a:rPr lang="en-US" sz="1800" dirty="0">
                <a:solidFill>
                  <a:srgbClr val="000000"/>
                </a:solidFill>
                <a:effectLst/>
                <a:latin typeface="Times New Roman" panose="02020603050405020304" pitchFamily="18" charset="0"/>
                <a:ea typeface="Times New Roman" panose="02020603050405020304" pitchFamily="18" charset="0"/>
              </a:rPr>
              <a:t>the right, if we just remove the lower column in the middle, then the load has to be transferred to the 60 feet span, the tonnage of the transfer beam goes up by 12 tons, highlighted in yellow, so that causes a significant increase in structural steel. In addition, although you are removing the footing in the middle, the relative increase </a:t>
            </a:r>
            <a:r>
              <a:rPr lang="en-US" sz="1800" dirty="0">
                <a:effectLst/>
                <a:latin typeface="Times New Roman" panose="02020603050405020304" pitchFamily="18" charset="0"/>
                <a:ea typeface="Times New Roman" panose="02020603050405020304" pitchFamily="18" charset="0"/>
              </a:rPr>
              <a:t>of footing on the left and right will offset the decrease. </a:t>
            </a:r>
          </a:p>
          <a:p>
            <a:pPr marL="0" marR="0">
              <a:spcBef>
                <a:spcPts val="0"/>
              </a:spcBef>
              <a:spcAft>
                <a:spcPts val="0"/>
              </a:spcAft>
            </a:pPr>
            <a:r>
              <a:rPr lang="en-US" sz="1800" dirty="0">
                <a:solidFill>
                  <a:srgbClr val="9900FF"/>
                </a:solidFill>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r>
              <a:rPr lang="en-US" sz="1800" dirty="0">
                <a:effectLst/>
                <a:latin typeface="Times New Roman" panose="02020603050405020304" pitchFamily="18" charset="0"/>
                <a:ea typeface="Times New Roman" panose="02020603050405020304" pitchFamily="18" charset="0"/>
              </a:rPr>
              <a:t>Now let’s look at another example</a:t>
            </a:r>
            <a:r>
              <a:rPr lang="en-US" sz="2800" dirty="0">
                <a:effectLst/>
              </a:rPr>
              <a:t> </a:t>
            </a:r>
            <a:endParaRPr lang="en-US" b="0" dirty="0"/>
          </a:p>
        </p:txBody>
      </p:sp>
      <p:sp>
        <p:nvSpPr>
          <p:cNvPr id="4" name="Slide Number Placeholder 3"/>
          <p:cNvSpPr>
            <a:spLocks noGrp="1"/>
          </p:cNvSpPr>
          <p:nvPr>
            <p:ph type="sldNum" sz="quarter" idx="5"/>
          </p:nvPr>
        </p:nvSpPr>
        <p:spPr/>
        <p:txBody>
          <a:bodyPr/>
          <a:lstStyle/>
          <a:p>
            <a:fld id="{B7C8EE14-1723-9A4A-87F8-9E5A9046E260}" type="slidenum">
              <a:rPr lang="en-US" smtClean="0"/>
              <a:t>20</a:t>
            </a:fld>
            <a:endParaRPr lang="en-US"/>
          </a:p>
        </p:txBody>
      </p:sp>
    </p:spTree>
    <p:extLst>
      <p:ext uri="{BB962C8B-B14F-4D97-AF65-F5344CB8AC3E}">
        <p14:creationId xmlns:p14="http://schemas.microsoft.com/office/powerpoint/2010/main" val="18329172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In another example on the left, you see a short transfer with transfer steel beam highlighted in yellow. This is one of the </a:t>
            </a:r>
            <a:r>
              <a:rPr lang="en-US" sz="1800" dirty="0">
                <a:solidFill>
                  <a:srgbClr val="000000"/>
                </a:solidFill>
                <a:effectLst/>
                <a:latin typeface="Times New Roman" panose="02020603050405020304" pitchFamily="18" charset="0"/>
                <a:ea typeface="Times New Roman" panose="02020603050405020304" pitchFamily="18" charset="0"/>
              </a:rPr>
              <a:t>most common things you can find in buildings, and sometimes it is hard to avoid. For example, when you have retail at the bottom and residential unit on the top, because the column spacing of the two different functions are different, you might end up with two different column grid dimensions. Even in this case we still want strive to minimize the transfer. Perhaps the continuous columns could be integrated into an architectural element like defining circulation or storage areas. One thing an architect can consider together with a structural engineer is to slope </a:t>
            </a:r>
            <a:r>
              <a:rPr lang="en-US" sz="1800" dirty="0">
                <a:effectLst/>
                <a:latin typeface="Times New Roman" panose="02020603050405020304" pitchFamily="18" charset="0"/>
                <a:ea typeface="Times New Roman" panose="02020603050405020304" pitchFamily="18" charset="0"/>
              </a:rPr>
              <a:t>the column as show in right image. Of course, this may not work for all cases, it is better used in short transfer, 1 to 2 feet. And there is a requirement of out of plane thrust force that needs to be considered and calculated, meaning there is upper limits of the sloped angle. For that, the architect needs the structural engineers’ input. As you can see from the images, by sloping the column you can minimize the carbon emission from reducing the size and needs for a transfer beam. </a:t>
            </a:r>
          </a:p>
          <a:p>
            <a:endParaRPr lang="en-US" b="0" dirty="0"/>
          </a:p>
        </p:txBody>
      </p:sp>
      <p:sp>
        <p:nvSpPr>
          <p:cNvPr id="4" name="Slide Number Placeholder 3"/>
          <p:cNvSpPr>
            <a:spLocks noGrp="1"/>
          </p:cNvSpPr>
          <p:nvPr>
            <p:ph type="sldNum" sz="quarter" idx="5"/>
          </p:nvPr>
        </p:nvSpPr>
        <p:spPr/>
        <p:txBody>
          <a:bodyPr/>
          <a:lstStyle/>
          <a:p>
            <a:fld id="{B7C8EE14-1723-9A4A-87F8-9E5A9046E260}" type="slidenum">
              <a:rPr lang="en-US" smtClean="0"/>
              <a:t>21</a:t>
            </a:fld>
            <a:endParaRPr lang="en-US"/>
          </a:p>
        </p:txBody>
      </p:sp>
    </p:spTree>
    <p:extLst>
      <p:ext uri="{BB962C8B-B14F-4D97-AF65-F5344CB8AC3E}">
        <p14:creationId xmlns:p14="http://schemas.microsoft.com/office/powerpoint/2010/main" val="26642298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The final categorical strategy for achieving sustainable steel building design and reducing embodied carbon is life cycle optimization. This strategy can be implemented by following two principles: designing for adaptability and deconstruction and designing with flexibility in mind.</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Structural steel framing is particularly well-suited for deconstruction and reuse due to its metal fasteners and standardized design. To implement this strategy, it is important to plan for the recycling or reuse of structural steel members at the end of the building's life, thus ensuring adaptability for future needs in the initial design. Additionally, consider designing the space to be multifunctional from the outset to minimize the need for renovations or rebuilding in the future. </a:t>
            </a:r>
          </a:p>
          <a:p>
            <a:pPr marL="0" marR="0">
              <a:spcBef>
                <a:spcPts val="0"/>
              </a:spcBef>
              <a:spcAft>
                <a:spcPts val="0"/>
              </a:spcAft>
            </a:pP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endParaRPr lang="en-US" b="0" dirty="0"/>
          </a:p>
        </p:txBody>
      </p:sp>
      <p:sp>
        <p:nvSpPr>
          <p:cNvPr id="4" name="Slide Number Placeholder 3"/>
          <p:cNvSpPr>
            <a:spLocks noGrp="1"/>
          </p:cNvSpPr>
          <p:nvPr>
            <p:ph type="sldNum" sz="quarter" idx="5"/>
          </p:nvPr>
        </p:nvSpPr>
        <p:spPr/>
        <p:txBody>
          <a:bodyPr/>
          <a:lstStyle/>
          <a:p>
            <a:fld id="{B7C8EE14-1723-9A4A-87F8-9E5A9046E260}" type="slidenum">
              <a:rPr lang="en-US" smtClean="0"/>
              <a:t>22</a:t>
            </a:fld>
            <a:endParaRPr lang="en-US"/>
          </a:p>
        </p:txBody>
      </p:sp>
    </p:spTree>
    <p:extLst>
      <p:ext uri="{BB962C8B-B14F-4D97-AF65-F5344CB8AC3E}">
        <p14:creationId xmlns:p14="http://schemas.microsoft.com/office/powerpoint/2010/main" val="42611838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Part two covers three topics:</a:t>
            </a:r>
          </a:p>
          <a:p>
            <a:pPr marL="342900" marR="0" lvl="0" indent="-342900">
              <a:spcBef>
                <a:spcPts val="0"/>
              </a:spcBef>
              <a:spcAft>
                <a:spcPts val="0"/>
              </a:spcAft>
              <a:buFont typeface="Arial" panose="020B0604020202020204" pitchFamily="34" charset="0"/>
              <a:buChar char="●"/>
            </a:pPr>
            <a:r>
              <a:rPr lang="en-US" sz="1800" dirty="0">
                <a:solidFill>
                  <a:srgbClr val="000000"/>
                </a:solidFill>
                <a:effectLst/>
                <a:latin typeface="Noto Sans Symbols"/>
                <a:ea typeface="Noto Sans Symbols"/>
                <a:cs typeface="Noto Sans Symbols"/>
              </a:rPr>
              <a:t>Life cycle assessment and EPD </a:t>
            </a:r>
            <a:endParaRPr lang="en-US" sz="1800" dirty="0">
              <a:effectLst/>
              <a:latin typeface="Noto Sans Symbols"/>
              <a:ea typeface="Noto Sans Symbols"/>
              <a:cs typeface="Noto Sans Symbols"/>
            </a:endParaRPr>
          </a:p>
          <a:p>
            <a:pPr marL="342900" marR="0" lvl="0" indent="-342900">
              <a:spcBef>
                <a:spcPts val="0"/>
              </a:spcBef>
              <a:spcAft>
                <a:spcPts val="0"/>
              </a:spcAft>
              <a:buFont typeface="Arial" panose="020B0604020202020204" pitchFamily="34" charset="0"/>
              <a:buChar char="●"/>
            </a:pPr>
            <a:r>
              <a:rPr lang="en-US" sz="1800" dirty="0">
                <a:solidFill>
                  <a:srgbClr val="000000"/>
                </a:solidFill>
                <a:effectLst/>
                <a:latin typeface="Noto Sans Symbols"/>
                <a:ea typeface="Noto Sans Symbols"/>
                <a:cs typeface="Noto Sans Symbols"/>
              </a:rPr>
              <a:t>Measurement of embodied carbon</a:t>
            </a:r>
            <a:endParaRPr lang="en-US" sz="1800" dirty="0">
              <a:effectLst/>
              <a:latin typeface="Noto Sans Symbols"/>
              <a:ea typeface="Noto Sans Symbols"/>
              <a:cs typeface="Noto Sans Symbols"/>
            </a:endParaRPr>
          </a:p>
          <a:p>
            <a:pPr marL="342900" marR="0" lvl="0" indent="-342900">
              <a:spcBef>
                <a:spcPts val="0"/>
              </a:spcBef>
              <a:spcAft>
                <a:spcPts val="0"/>
              </a:spcAft>
              <a:buFont typeface="Arial" panose="020B0604020202020204" pitchFamily="34" charset="0"/>
              <a:buChar char="●"/>
            </a:pPr>
            <a:r>
              <a:rPr lang="en-US" sz="1800" dirty="0">
                <a:solidFill>
                  <a:srgbClr val="000000"/>
                </a:solidFill>
                <a:effectLst/>
                <a:latin typeface="Noto Sans Symbols"/>
                <a:ea typeface="Noto Sans Symbols"/>
                <a:cs typeface="Noto Sans Symbols"/>
              </a:rPr>
              <a:t>Design of sustainable steel buildings using LCA tools</a:t>
            </a:r>
            <a:endParaRPr lang="en-US" sz="1800" dirty="0">
              <a:effectLst/>
              <a:latin typeface="Noto Sans Symbols"/>
              <a:ea typeface="Noto Sans Symbols"/>
              <a:cs typeface="Noto Sans Symbols"/>
            </a:endParaRP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Taken together, part two provide in-depth explanation on how to optimize design using LCA to reduce the embodied carbon in steel buildings, and how the current LCA database is linked to EPDs. Part two sets up a foundation for a following exercise that is focusing on learning/using the EC3 tool to extract sustainable steel product information and understanding the embodied carbon emission range of different steel products. </a:t>
            </a:r>
          </a:p>
          <a:p>
            <a:pPr marL="0" marR="0">
              <a:spcBef>
                <a:spcPts val="0"/>
              </a:spcBef>
              <a:spcAft>
                <a:spcPts val="0"/>
              </a:spcAft>
            </a:pP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7C8EE14-1723-9A4A-87F8-9E5A9046E260}" type="slidenum">
              <a:rPr lang="en-US" smtClean="0"/>
              <a:t>23</a:t>
            </a:fld>
            <a:endParaRPr lang="en-US"/>
          </a:p>
        </p:txBody>
      </p:sp>
    </p:spTree>
    <p:extLst>
      <p:ext uri="{BB962C8B-B14F-4D97-AF65-F5344CB8AC3E}">
        <p14:creationId xmlns:p14="http://schemas.microsoft.com/office/powerpoint/2010/main" val="35058677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 name="Google Shape;228;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spcBef>
                <a:spcPts val="0"/>
              </a:spcBef>
              <a:spcAft>
                <a:spcPts val="0"/>
              </a:spcAft>
            </a:pPr>
            <a:r>
              <a:rPr lang="en-US" sz="1800" b="1" i="1" dirty="0">
                <a:effectLst/>
                <a:latin typeface="Times New Roman" panose="02020603050405020304" pitchFamily="18" charset="0"/>
                <a:ea typeface="Times New Roman" panose="02020603050405020304" pitchFamily="18" charset="0"/>
              </a:rPr>
              <a:t>What is embodied carbon?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As we discussed in Part one, </a:t>
            </a:r>
            <a:r>
              <a:rPr lang="en-US" sz="1800" b="1" dirty="0">
                <a:effectLst/>
                <a:latin typeface="Times New Roman" panose="02020603050405020304" pitchFamily="18" charset="0"/>
                <a:ea typeface="Times New Roman" panose="02020603050405020304" pitchFamily="18" charset="0"/>
              </a:rPr>
              <a:t>Embodied carbon </a:t>
            </a:r>
            <a:r>
              <a:rPr lang="en-US" sz="1800" dirty="0">
                <a:effectLst/>
                <a:latin typeface="Times New Roman" panose="02020603050405020304" pitchFamily="18" charset="0"/>
                <a:ea typeface="Times New Roman" panose="02020603050405020304" pitchFamily="18" charset="0"/>
              </a:rPr>
              <a:t>refers to the greenhouse gas emissions arising from the manufacturing, transportation, installation, maintenance, and disposal of building material.  The development of embodied carbon counting/calculation is intertwined with the development of life cycle assessment (LCA) of buildings, since the embodied carbon is the part of whole life cycle carbon from a building project.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There are two gold standards for LCA, ISO 14040 standard: Environmental Management - Life Cycle Assessment - Principles and Framework, and ISO 14044 standard: Environmental Management - Life Cycle Assessment - Requirements and Guidelines. They were published in 2006 as LCA international building standards. So, all LCA needs to comply with standards and follow the guidelines and steps set in those standards.</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ISO 14040 and ISO 14044 together describe the LCA principles, framework, requirements and procedures including: definition of the goal and scope of the LCA, the life cycle inventory analysis (LCI) phase, the life cycle impact assessment (LCIA) phase, the life cycle interpretation phase, reporting and critical review of the LCA, limitations of the LCA, the relationship between the LCA phases, and conditions for use of value choices and optional elements. Together, the two standards cover life cycle assessment (LCA) studies and life cycle inventory (LCI) studies.  And the </a:t>
            </a:r>
            <a:r>
              <a:rPr lang="en-US" sz="1800" b="1" i="1" dirty="0">
                <a:effectLst/>
                <a:latin typeface="Times New Roman" panose="02020603050405020304" pitchFamily="18" charset="0"/>
                <a:ea typeface="Times New Roman" panose="02020603050405020304" pitchFamily="18" charset="0"/>
              </a:rPr>
              <a:t>life cycle inventory studies</a:t>
            </a:r>
            <a:r>
              <a:rPr lang="en-US" sz="1800" dirty="0">
                <a:effectLst/>
                <a:latin typeface="Times New Roman" panose="02020603050405020304" pitchFamily="18" charset="0"/>
                <a:ea typeface="Times New Roman" panose="02020603050405020304" pitchFamily="18" charset="0"/>
              </a:rPr>
              <a:t> are closely tied to </a:t>
            </a:r>
            <a:r>
              <a:rPr lang="en-US" sz="1800" b="1" i="1" dirty="0">
                <a:effectLst/>
                <a:latin typeface="Times New Roman" panose="02020603050405020304" pitchFamily="18" charset="0"/>
                <a:ea typeface="Times New Roman" panose="02020603050405020304" pitchFamily="18" charset="0"/>
              </a:rPr>
              <a:t>embodied carbon assessment</a:t>
            </a:r>
            <a:r>
              <a:rPr lang="en-US" sz="1800" dirty="0">
                <a:effectLst/>
                <a:latin typeface="Times New Roman" panose="02020603050405020304" pitchFamily="18" charset="0"/>
                <a:ea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0" i="0" u="none" strike="noStrike" cap="none" dirty="0">
              <a:solidFill>
                <a:schemeClr val="dk1"/>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0" i="0" u="none" strike="noStrike" cap="none" dirty="0">
              <a:solidFill>
                <a:schemeClr val="dk1"/>
              </a:solidFill>
              <a:effectLst/>
              <a:latin typeface="Arial"/>
              <a:ea typeface="Arial"/>
              <a:cs typeface="Arial"/>
              <a:sym typeface="Arial"/>
            </a:endParaRPr>
          </a:p>
          <a:p>
            <a:pPr marL="0" lvl="0" indent="0" algn="l" rtl="0">
              <a:spcBef>
                <a:spcPts val="0"/>
              </a:spcBef>
              <a:spcAft>
                <a:spcPts val="0"/>
              </a:spcAft>
              <a:buNone/>
            </a:pPr>
            <a:endParaRPr lang="en-US" sz="1200" dirty="0">
              <a:solidFill>
                <a:schemeClr val="dk1"/>
              </a:solidFill>
              <a:latin typeface="Arial"/>
              <a:ea typeface="Arial"/>
              <a:cs typeface="Arial"/>
              <a:sym typeface="Arial"/>
            </a:endParaRPr>
          </a:p>
          <a:p>
            <a:pPr marL="0" lvl="0" indent="0" algn="l" rtl="0">
              <a:spcBef>
                <a:spcPts val="0"/>
              </a:spcBef>
              <a:spcAft>
                <a:spcPts val="0"/>
              </a:spcAft>
              <a:buNone/>
            </a:pPr>
            <a:endParaRPr lang="en-US" sz="1200" dirty="0">
              <a:solidFill>
                <a:schemeClr val="dk1"/>
              </a:solidFill>
              <a:latin typeface="Arial"/>
              <a:ea typeface="Arial"/>
              <a:cs typeface="Arial"/>
              <a:sym typeface="Arial"/>
            </a:endParaRPr>
          </a:p>
          <a:p>
            <a:pPr marL="0" lvl="0" indent="0" algn="l" rtl="0">
              <a:spcBef>
                <a:spcPts val="0"/>
              </a:spcBef>
              <a:spcAft>
                <a:spcPts val="0"/>
              </a:spcAft>
              <a:buNone/>
            </a:pPr>
            <a:endParaRPr dirty="0"/>
          </a:p>
        </p:txBody>
      </p:sp>
      <p:sp>
        <p:nvSpPr>
          <p:cNvPr id="229" name="Google Shape;229;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 name="Google Shape;228;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spcBef>
                <a:spcPts val="0"/>
              </a:spcBef>
              <a:spcAft>
                <a:spcPts val="0"/>
              </a:spcAft>
            </a:pPr>
            <a:r>
              <a:rPr lang="en-US" sz="1800" b="1" dirty="0">
                <a:effectLst/>
                <a:latin typeface="Times New Roman" panose="02020603050405020304" pitchFamily="18" charset="0"/>
                <a:ea typeface="Times New Roman" panose="02020603050405020304" pitchFamily="18" charset="0"/>
              </a:rPr>
              <a:t>But, </a:t>
            </a:r>
            <a:r>
              <a:rPr lang="en-US" sz="1800" dirty="0">
                <a:effectLst/>
                <a:latin typeface="Times New Roman" panose="02020603050405020304" pitchFamily="18" charset="0"/>
                <a:ea typeface="Times New Roman" panose="02020603050405020304" pitchFamily="18" charset="0"/>
              </a:rPr>
              <a:t>the two standards do not describe the LCA technique in detail, nor does it specify methodologies for the individual phases of the LCA, which was done intentionally to leave the space for people to develop variety LCA tools and techniques. However, such openness does create certain confusion in embodied carbon accounting. As we mentioned in previous slides, there are different types of Embodied carbon measured: “Cradle to Gate", “Cradle to </a:t>
            </a:r>
            <a:r>
              <a:rPr lang="en-US" sz="1800" dirty="0" err="1">
                <a:effectLst/>
                <a:latin typeface="Times New Roman" panose="02020603050405020304" pitchFamily="18" charset="0"/>
                <a:ea typeface="Times New Roman" panose="02020603050405020304" pitchFamily="18" charset="0"/>
              </a:rPr>
              <a:t>Site”and</a:t>
            </a:r>
            <a:r>
              <a:rPr lang="en-US" sz="1800" dirty="0">
                <a:effectLst/>
                <a:latin typeface="Times New Roman" panose="02020603050405020304" pitchFamily="18" charset="0"/>
                <a:ea typeface="Times New Roman" panose="02020603050405020304" pitchFamily="18" charset="0"/>
              </a:rPr>
              <a:t> “Cradle to Cradle” carbon. Therefore, it is imperative to understand /clarify what type of embodied carbon people refer to before we even start the conversation. For the same reason when we talk about Environmental Product Declarations</a:t>
            </a:r>
            <a:r>
              <a:rPr lang="en-US" sz="1800" b="1"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EPD), we also need to understand whether the EPD measures Cradle to Gate embodied carbon or Cradle to Cradle embodied carbon. </a:t>
            </a:r>
          </a:p>
          <a:p>
            <a:pPr marL="0" lvl="0" indent="0" algn="l" rtl="0">
              <a:spcBef>
                <a:spcPts val="0"/>
              </a:spcBef>
              <a:spcAft>
                <a:spcPts val="0"/>
              </a:spcAft>
              <a:buNone/>
            </a:pPr>
            <a:endParaRPr dirty="0"/>
          </a:p>
        </p:txBody>
      </p:sp>
      <p:sp>
        <p:nvSpPr>
          <p:cNvPr id="229" name="Google Shape;229;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extLst>
      <p:ext uri="{BB962C8B-B14F-4D97-AF65-F5344CB8AC3E}">
        <p14:creationId xmlns:p14="http://schemas.microsoft.com/office/powerpoint/2010/main" val="7763367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Now, let’s look at what an EPD is. Environmental product declarations (EPDs) are essentially labels that represent the embodied carbon of a product. The embodied carbon could be cradle to gate, cradle to site, or cradle to cradle. Just like a food label communicates the nutrition facts of a food product, EPDs represent the environmental impact of a product measured by embodied carbon.</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EPDs can also indicate a manufacturer's commitment to measuring and reducing the environmental impact of its products and services, and they report these impacts in a transparent way. With an EPD, manufacturers have the opportunity to report comparable, objective, and third-party verified data that show      the environmental performance of their products and services.</a:t>
            </a:r>
          </a:p>
          <a:p>
            <a:endParaRPr lang="en-US" dirty="0"/>
          </a:p>
        </p:txBody>
      </p:sp>
      <p:sp>
        <p:nvSpPr>
          <p:cNvPr id="4" name="Slide Number Placeholder 3"/>
          <p:cNvSpPr>
            <a:spLocks noGrp="1"/>
          </p:cNvSpPr>
          <p:nvPr>
            <p:ph type="sldNum" sz="quarter" idx="5"/>
          </p:nvPr>
        </p:nvSpPr>
        <p:spPr/>
        <p:txBody>
          <a:bodyPr/>
          <a:lstStyle/>
          <a:p>
            <a:fld id="{B7C8EE14-1723-9A4A-87F8-9E5A9046E260}" type="slidenum">
              <a:rPr lang="en-US" smtClean="0"/>
              <a:t>26</a:t>
            </a:fld>
            <a:endParaRPr lang="en-US"/>
          </a:p>
        </p:txBody>
      </p:sp>
    </p:spTree>
    <p:extLst>
      <p:ext uri="{BB962C8B-B14F-4D97-AF65-F5344CB8AC3E}">
        <p14:creationId xmlns:p14="http://schemas.microsoft.com/office/powerpoint/2010/main" val="5115258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Obtaining an EPD requires submitting standardized documents that report the results of an LCA for a particular material or product based on a product LCA. Report documents and procedures are governed by product category rules (PCRs) set up by regulation agents, such as ISO. And the report must be verified by a third party, meaning a steel manufacturer can hire a consultant to produce and submit EPD documents, and a third-party expert must verify the truthfulness and accuracy of the report. Overall, EPDs and their procedures are well-suited to capture manufacturing and supply chain strategies that prioritize material and energy efficiency and low-carbon energy sources.</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EPDs can be a separate course, so in this lecture we will not get into lots of details. But you should be aware of a few things before you consider using EPDs to inform your design decisions. First, you should decide what you are going to use EPDs for. On the slide, you will find a checklist of basic questions to ask yourself when deciding whether you can use EPDs to compare different products, for example, steel girders produced by two manufacturers. At a minimum, EPDs can be used throughout the design process to check embodied carbon, just as a budget is assessed throughout design. </a:t>
            </a:r>
          </a:p>
          <a:p>
            <a:endParaRPr lang="en-US" dirty="0"/>
          </a:p>
        </p:txBody>
      </p:sp>
      <p:sp>
        <p:nvSpPr>
          <p:cNvPr id="4" name="Slide Number Placeholder 3"/>
          <p:cNvSpPr>
            <a:spLocks noGrp="1"/>
          </p:cNvSpPr>
          <p:nvPr>
            <p:ph type="sldNum" sz="quarter" idx="5"/>
          </p:nvPr>
        </p:nvSpPr>
        <p:spPr/>
        <p:txBody>
          <a:bodyPr/>
          <a:lstStyle/>
          <a:p>
            <a:fld id="{B7C8EE14-1723-9A4A-87F8-9E5A9046E260}" type="slidenum">
              <a:rPr lang="en-US" smtClean="0"/>
              <a:t>27</a:t>
            </a:fld>
            <a:endParaRPr lang="en-US"/>
          </a:p>
        </p:txBody>
      </p:sp>
    </p:spTree>
    <p:extLst>
      <p:ext uri="{BB962C8B-B14F-4D97-AF65-F5344CB8AC3E}">
        <p14:creationId xmlns:p14="http://schemas.microsoft.com/office/powerpoint/2010/main" val="12979587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And you should be aware of the three different types of EPDs: Industry-wide EPDs, Product-specific EPDs,</a:t>
            </a:r>
            <a:r>
              <a:rPr lang="en-US" sz="1800" dirty="0">
                <a:solidFill>
                  <a:srgbClr val="737377"/>
                </a:solidFill>
                <a:effectLst/>
                <a:latin typeface="Arial" panose="020B0604020202020204" pitchFamily="34" charset="0"/>
                <a:ea typeface="Arial" panose="020B0604020202020204" pitchFamily="34" charset="0"/>
              </a:rPr>
              <a:t> </a:t>
            </a:r>
            <a:r>
              <a:rPr lang="en-US" sz="1800" dirty="0">
                <a:effectLst/>
                <a:latin typeface="Times New Roman" panose="02020603050405020304" pitchFamily="18" charset="0"/>
                <a:ea typeface="Times New Roman" panose="02020603050405020304" pitchFamily="18" charset="0"/>
              </a:rPr>
              <a:t>Facility-specific EPDs.</a:t>
            </a:r>
          </a:p>
          <a:p>
            <a:pPr marL="342900" marR="0" lvl="0" indent="-342900">
              <a:spcBef>
                <a:spcPts val="0"/>
              </a:spcBef>
              <a:spcAft>
                <a:spcPts val="0"/>
              </a:spcAft>
              <a:buFont typeface="Arial" panose="020B0604020202020204" pitchFamily="34" charset="0"/>
              <a:buChar char="●"/>
              <a:tabLst>
                <a:tab pos="469900" algn="l"/>
              </a:tabLst>
            </a:pPr>
            <a:r>
              <a:rPr lang="en-US" sz="1800" b="1" dirty="0">
                <a:effectLst/>
                <a:latin typeface="Arial" panose="020B0604020202020204" pitchFamily="34" charset="0"/>
                <a:ea typeface="Arial" panose="020B0604020202020204" pitchFamily="34" charset="0"/>
                <a:cs typeface="Arial" panose="020B0604020202020204" pitchFamily="34" charset="0"/>
              </a:rPr>
              <a:t>Industry-wide EPDs </a:t>
            </a:r>
            <a:r>
              <a:rPr lang="en-US" sz="1800" dirty="0">
                <a:effectLst/>
                <a:latin typeface="Arial" panose="020B0604020202020204" pitchFamily="34" charset="0"/>
                <a:ea typeface="Arial" panose="020B0604020202020204" pitchFamily="34" charset="0"/>
                <a:cs typeface="Arial" panose="020B0604020202020204" pitchFamily="34" charset="0"/>
              </a:rPr>
              <a:t>represent typical manufacturing impacts for a range of products for a group of manufacturers.  Industry-wide EPDs provide the least-specific data on a products’ embodied carbon footprint and cannot be used to compare similar products. However, they are helpful in understanding the typical impact of a product.</a:t>
            </a:r>
          </a:p>
          <a:p>
            <a:pPr marL="342900" marR="0" lvl="0" indent="-342900">
              <a:spcBef>
                <a:spcPts val="0"/>
              </a:spcBef>
              <a:spcAft>
                <a:spcPts val="0"/>
              </a:spcAft>
              <a:buFont typeface="Arial" panose="020B0604020202020204" pitchFamily="34" charset="0"/>
              <a:buChar char="●"/>
              <a:tabLst>
                <a:tab pos="469900" algn="l"/>
              </a:tabLst>
            </a:pPr>
            <a:r>
              <a:rPr lang="en-US" sz="1800" b="1" dirty="0">
                <a:effectLst/>
                <a:latin typeface="Arial" panose="020B0604020202020204" pitchFamily="34" charset="0"/>
                <a:ea typeface="Arial" panose="020B0604020202020204" pitchFamily="34" charset="0"/>
                <a:cs typeface="Arial" panose="020B0604020202020204" pitchFamily="34" charset="0"/>
              </a:rPr>
              <a:t>Product-specific EPDs </a:t>
            </a:r>
            <a:r>
              <a:rPr lang="en-US" sz="1800" dirty="0">
                <a:effectLst/>
                <a:latin typeface="Arial" panose="020B0604020202020204" pitchFamily="34" charset="0"/>
                <a:ea typeface="Arial" panose="020B0604020202020204" pitchFamily="34" charset="0"/>
                <a:cs typeface="Arial" panose="020B0604020202020204" pitchFamily="34" charset="0"/>
              </a:rPr>
              <a:t>represent the impacts for a specific product and manufacturer across multiple facilities.</a:t>
            </a:r>
          </a:p>
          <a:p>
            <a:pPr marL="342900" marR="0" lvl="0" indent="-342900">
              <a:spcBef>
                <a:spcPts val="0"/>
              </a:spcBef>
              <a:spcAft>
                <a:spcPts val="0"/>
              </a:spcAft>
              <a:buFont typeface="Arial" panose="020B0604020202020204" pitchFamily="34" charset="0"/>
              <a:buChar char="●"/>
              <a:tabLst>
                <a:tab pos="469900" algn="l"/>
              </a:tabLst>
            </a:pPr>
            <a:r>
              <a:rPr lang="en-US" sz="1800" b="1" dirty="0">
                <a:effectLst/>
                <a:latin typeface="Arial" panose="020B0604020202020204" pitchFamily="34" charset="0"/>
                <a:ea typeface="Arial" panose="020B0604020202020204" pitchFamily="34" charset="0"/>
                <a:cs typeface="Arial" panose="020B0604020202020204" pitchFamily="34" charset="0"/>
              </a:rPr>
              <a:t>Facility-specific EPDs </a:t>
            </a:r>
            <a:r>
              <a:rPr lang="en-US" sz="1800" dirty="0">
                <a:effectLst/>
                <a:latin typeface="Arial" panose="020B0604020202020204" pitchFamily="34" charset="0"/>
                <a:ea typeface="Arial" panose="020B0604020202020204" pitchFamily="34" charset="0"/>
                <a:cs typeface="Arial" panose="020B0604020202020204" pitchFamily="34" charset="0"/>
              </a:rPr>
              <a:t>are product-specific EPDs in which the environmental impacts can be attributed to a single manufacturer and manufacturing facility. This type of EPD was introduced by the Buy Clean California Act in 2017.</a:t>
            </a:r>
          </a:p>
          <a:p>
            <a:pPr marL="0" marR="0">
              <a:spcBef>
                <a:spcPts val="0"/>
              </a:spcBef>
              <a:spcAft>
                <a:spcPts val="0"/>
              </a:spcAft>
              <a:tabLst>
                <a:tab pos="469900" algn="l"/>
              </a:tabLst>
            </a:pPr>
            <a:r>
              <a:rPr lang="en-US" sz="1800" dirty="0">
                <a:effectLst/>
                <a:latin typeface="Times New Roman" panose="02020603050405020304" pitchFamily="18" charset="0"/>
                <a:ea typeface="Times New Roman" panose="02020603050405020304" pitchFamily="18" charset="0"/>
              </a:rPr>
              <a:t>Three types of EPDs vary primarily across two criteria: (1) Which facilities and companies contributed data? (2) How specific is the data to the supply chain of the product? In other words, how well does the data represent the actual supply chain?</a:t>
            </a:r>
          </a:p>
          <a:p>
            <a:pPr marL="0" marR="0">
              <a:spcBef>
                <a:spcPts val="0"/>
              </a:spcBef>
              <a:spcAft>
                <a:spcPts val="0"/>
              </a:spcAft>
              <a:tabLst>
                <a:tab pos="469900" algn="l"/>
              </a:tabLst>
            </a:pPr>
            <a:r>
              <a:rPr lang="en-US" sz="1800" dirty="0">
                <a:effectLst/>
                <a:latin typeface="Times New Roman" panose="02020603050405020304" pitchFamily="18" charset="0"/>
                <a:ea typeface="Times New Roman" panose="02020603050405020304" pitchFamily="18" charset="0"/>
              </a:rPr>
              <a:t>As architects and engineers, most of the time we work with Product-specific EPDs, because designers are responsible for the integration of the product selections while coming up with the design solution for the building. </a:t>
            </a:r>
          </a:p>
          <a:p>
            <a:endParaRPr lang="en-US" dirty="0"/>
          </a:p>
        </p:txBody>
      </p:sp>
      <p:sp>
        <p:nvSpPr>
          <p:cNvPr id="4" name="Slide Number Placeholder 3"/>
          <p:cNvSpPr>
            <a:spLocks noGrp="1"/>
          </p:cNvSpPr>
          <p:nvPr>
            <p:ph type="sldNum" sz="quarter" idx="5"/>
          </p:nvPr>
        </p:nvSpPr>
        <p:spPr/>
        <p:txBody>
          <a:bodyPr/>
          <a:lstStyle/>
          <a:p>
            <a:fld id="{B7C8EE14-1723-9A4A-87F8-9E5A9046E260}" type="slidenum">
              <a:rPr lang="en-US" smtClean="0"/>
              <a:t>28</a:t>
            </a:fld>
            <a:endParaRPr lang="en-US"/>
          </a:p>
        </p:txBody>
      </p:sp>
    </p:spTree>
    <p:extLst>
      <p:ext uri="{BB962C8B-B14F-4D97-AF65-F5344CB8AC3E}">
        <p14:creationId xmlns:p14="http://schemas.microsoft.com/office/powerpoint/2010/main" val="7324798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dirty="0">
                <a:effectLst/>
                <a:latin typeface="Times New Roman" panose="02020603050405020304" pitchFamily="18" charset="0"/>
                <a:ea typeface="DengXian Light" panose="02010600030101010101" pitchFamily="2" charset="-122"/>
              </a:rPr>
              <a:t>How do we measure embodied carbon </a:t>
            </a:r>
            <a:r>
              <a:rPr lang="en-US" sz="1800" b="1" dirty="0">
                <a:effectLst/>
                <a:latin typeface="Times New Roman" panose="02020603050405020304" pitchFamily="18" charset="0"/>
                <a:ea typeface="Times New Roman" panose="02020603050405020304" pitchFamily="18" charset="0"/>
              </a:rPr>
              <a:t>and EPD data</a:t>
            </a:r>
            <a:r>
              <a:rPr lang="en-US" sz="1800" b="1" dirty="0">
                <a:effectLst/>
                <a:latin typeface="Times New Roman" panose="02020603050405020304" pitchFamily="18" charset="0"/>
                <a:ea typeface="DengXian Light" panose="02010600030101010101" pitchFamily="2" charset="-122"/>
              </a:rPr>
              <a:t>?</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7C8EE14-1723-9A4A-87F8-9E5A9046E260}" type="slidenum">
              <a:rPr lang="en-US" smtClean="0"/>
              <a:t>29</a:t>
            </a:fld>
            <a:endParaRPr lang="en-US"/>
          </a:p>
        </p:txBody>
      </p:sp>
    </p:spTree>
    <p:extLst>
      <p:ext uri="{BB962C8B-B14F-4D97-AF65-F5344CB8AC3E}">
        <p14:creationId xmlns:p14="http://schemas.microsoft.com/office/powerpoint/2010/main" val="38438143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This presentation is comprised two parts, and you can choose to take 5 mins break between the modules if you are watching this presentation online.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Part one covers three topics</a:t>
            </a:r>
          </a:p>
          <a:p>
            <a:pPr marL="342900" marR="0" lvl="0" indent="-342900">
              <a:spcBef>
                <a:spcPts val="0"/>
              </a:spcBef>
              <a:spcAft>
                <a:spcPts val="0"/>
              </a:spcAft>
              <a:buFont typeface="Arial" panose="020B0604020202020204" pitchFamily="34" charset="0"/>
              <a:buChar char="●"/>
            </a:pPr>
            <a:r>
              <a:rPr lang="en-US" sz="1800" dirty="0">
                <a:effectLst/>
                <a:latin typeface="Arial" panose="020B0604020202020204" pitchFamily="34" charset="0"/>
                <a:ea typeface="Arial" panose="020B0604020202020204" pitchFamily="34" charset="0"/>
                <a:cs typeface="Arial" panose="020B0604020202020204" pitchFamily="34" charset="0"/>
              </a:rPr>
              <a:t>Introduction of domestic steel with a focus on sustainability </a:t>
            </a:r>
          </a:p>
          <a:p>
            <a:pPr marL="342900" marR="0" lvl="0" indent="-342900">
              <a:spcBef>
                <a:spcPts val="0"/>
              </a:spcBef>
              <a:spcAft>
                <a:spcPts val="0"/>
              </a:spcAft>
              <a:buFont typeface="Arial" panose="020B0604020202020204" pitchFamily="34" charset="0"/>
              <a:buChar char="●"/>
            </a:pPr>
            <a:r>
              <a:rPr lang="en-US" sz="1800" dirty="0">
                <a:effectLst/>
                <a:latin typeface="Arial" panose="020B0604020202020204" pitchFamily="34" charset="0"/>
                <a:ea typeface="Arial" panose="020B0604020202020204" pitchFamily="34" charset="0"/>
                <a:cs typeface="Arial" panose="020B0604020202020204" pitchFamily="34" charset="0"/>
              </a:rPr>
              <a:t>Embodied carbon of steel buildings</a:t>
            </a:r>
          </a:p>
          <a:p>
            <a:pPr marL="342900" marR="0" lvl="0" indent="-342900">
              <a:spcBef>
                <a:spcPts val="0"/>
              </a:spcBef>
              <a:spcAft>
                <a:spcPts val="0"/>
              </a:spcAft>
              <a:buFont typeface="Arial" panose="020B0604020202020204" pitchFamily="34" charset="0"/>
              <a:buChar char="●"/>
            </a:pPr>
            <a:r>
              <a:rPr lang="en-US" sz="1800" dirty="0">
                <a:effectLst/>
                <a:latin typeface="Arial" panose="020B0604020202020204" pitchFamily="34" charset="0"/>
                <a:ea typeface="Arial" panose="020B0604020202020204" pitchFamily="34" charset="0"/>
                <a:cs typeface="Arial" panose="020B0604020202020204" pitchFamily="34" charset="0"/>
              </a:rPr>
              <a:t>Sustainable steel building design practice</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Part two covers three topics </a:t>
            </a:r>
          </a:p>
          <a:p>
            <a:pPr marL="342900" marR="0" lvl="0" indent="-342900">
              <a:spcBef>
                <a:spcPts val="0"/>
              </a:spcBef>
              <a:spcAft>
                <a:spcPts val="0"/>
              </a:spcAft>
              <a:buFont typeface="Arial" panose="020B0604020202020204" pitchFamily="34" charset="0"/>
              <a:buChar char="●"/>
            </a:pPr>
            <a:r>
              <a:rPr lang="en-US" sz="1800" dirty="0">
                <a:effectLst/>
                <a:latin typeface="Arial" panose="020B0604020202020204" pitchFamily="34" charset="0"/>
                <a:ea typeface="Arial" panose="020B0604020202020204" pitchFamily="34" charset="0"/>
                <a:cs typeface="Arial" panose="020B0604020202020204" pitchFamily="34" charset="0"/>
              </a:rPr>
              <a:t>Life cycle assessment and EPD</a:t>
            </a:r>
          </a:p>
          <a:p>
            <a:pPr marL="342900" marR="0" lvl="0" indent="-342900">
              <a:spcBef>
                <a:spcPts val="0"/>
              </a:spcBef>
              <a:spcAft>
                <a:spcPts val="0"/>
              </a:spcAft>
              <a:buFont typeface="Arial" panose="020B0604020202020204" pitchFamily="34" charset="0"/>
              <a:buChar char="●"/>
            </a:pPr>
            <a:r>
              <a:rPr lang="en-US" sz="1800" dirty="0">
                <a:effectLst/>
                <a:latin typeface="Arial" panose="020B0604020202020204" pitchFamily="34" charset="0"/>
                <a:ea typeface="Arial" panose="020B0604020202020204" pitchFamily="34" charset="0"/>
                <a:cs typeface="Arial" panose="020B0604020202020204" pitchFamily="34" charset="0"/>
              </a:rPr>
              <a:t>Measurement of embodied carbon and EPD</a:t>
            </a:r>
          </a:p>
          <a:p>
            <a:pPr marL="342900" marR="0" lvl="0" indent="-342900">
              <a:spcBef>
                <a:spcPts val="0"/>
              </a:spcBef>
              <a:spcAft>
                <a:spcPts val="0"/>
              </a:spcAft>
              <a:buFont typeface="Arial" panose="020B0604020202020204" pitchFamily="34" charset="0"/>
              <a:buChar char="●"/>
            </a:pPr>
            <a:r>
              <a:rPr lang="en-US" sz="1800" dirty="0">
                <a:effectLst/>
                <a:latin typeface="Arial" panose="020B0604020202020204" pitchFamily="34" charset="0"/>
                <a:ea typeface="Arial" panose="020B0604020202020204" pitchFamily="34" charset="0"/>
                <a:cs typeface="Arial" panose="020B0604020202020204" pitchFamily="34" charset="0"/>
              </a:rPr>
              <a:t>Design of sustainable steel buildings using LCA tools </a:t>
            </a:r>
          </a:p>
          <a:p>
            <a:pPr marL="0" marR="0">
              <a:spcBef>
                <a:spcPts val="0"/>
              </a:spcBef>
              <a:spcAft>
                <a:spcPts val="0"/>
              </a:spcAft>
            </a:pP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7C8EE14-1723-9A4A-87F8-9E5A9046E260}" type="slidenum">
              <a:rPr lang="en-US" smtClean="0"/>
              <a:t>3</a:t>
            </a:fld>
            <a:endParaRPr lang="en-US"/>
          </a:p>
        </p:txBody>
      </p:sp>
    </p:spTree>
    <p:extLst>
      <p:ext uri="{BB962C8B-B14F-4D97-AF65-F5344CB8AC3E}">
        <p14:creationId xmlns:p14="http://schemas.microsoft.com/office/powerpoint/2010/main" val="26532150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7" name="Google Shape;237;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LCA is often regarded as a support for decision-making within product comparison and optimization applied in the context of the ‘environmental pillar’ of sustainability.</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In order to assess embodied carbon of a building using LCA, three components are necessary: a </a:t>
            </a:r>
            <a:r>
              <a:rPr lang="en-US" sz="1800" b="1" dirty="0">
                <a:effectLst/>
                <a:latin typeface="Times New Roman" panose="02020603050405020304" pitchFamily="18" charset="0"/>
                <a:ea typeface="Times New Roman" panose="02020603050405020304" pitchFamily="18" charset="0"/>
              </a:rPr>
              <a:t>calculation method</a:t>
            </a:r>
            <a:r>
              <a:rPr lang="en-US" sz="1800" dirty="0">
                <a:effectLst/>
                <a:latin typeface="Times New Roman" panose="02020603050405020304" pitchFamily="18" charset="0"/>
                <a:ea typeface="Times New Roman" panose="02020603050405020304" pitchFamily="18" charset="0"/>
              </a:rPr>
              <a:t>, a </a:t>
            </a:r>
            <a:r>
              <a:rPr lang="en-US" sz="1800" b="1" dirty="0">
                <a:effectLst/>
                <a:latin typeface="Times New Roman" panose="02020603050405020304" pitchFamily="18" charset="0"/>
                <a:ea typeface="Times New Roman" panose="02020603050405020304" pitchFamily="18" charset="0"/>
              </a:rPr>
              <a:t>database </a:t>
            </a:r>
            <a:r>
              <a:rPr lang="en-US" sz="1800" dirty="0">
                <a:effectLst/>
                <a:latin typeface="Times New Roman" panose="02020603050405020304" pitchFamily="18" charset="0"/>
                <a:ea typeface="Times New Roman" panose="02020603050405020304" pitchFamily="18" charset="0"/>
              </a:rPr>
              <a:t>of embodied carbon, and a </a:t>
            </a:r>
            <a:r>
              <a:rPr lang="en-US" sz="1800" b="1" dirty="0">
                <a:effectLst/>
                <a:latin typeface="Times New Roman" panose="02020603050405020304" pitchFamily="18" charset="0"/>
                <a:ea typeface="Times New Roman" panose="02020603050405020304" pitchFamily="18" charset="0"/>
              </a:rPr>
              <a:t>calculator (tool</a:t>
            </a:r>
            <a:r>
              <a:rPr lang="en-US" sz="1800" dirty="0">
                <a:effectLst/>
                <a:latin typeface="Times New Roman" panose="02020603050405020304" pitchFamily="18" charset="0"/>
                <a:ea typeface="Times New Roman" panose="02020603050405020304" pitchFamily="18" charset="0"/>
              </a:rPr>
              <a:t>) that will convert the material qualities and properties to the carbon output.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Next, we will go through those three components quickly to give you an overview.</a:t>
            </a:r>
          </a:p>
          <a:p>
            <a:pPr marL="0" lvl="0" indent="0" algn="l" rtl="0">
              <a:spcBef>
                <a:spcPts val="0"/>
              </a:spcBef>
              <a:spcAft>
                <a:spcPts val="0"/>
              </a:spcAft>
              <a:buNone/>
            </a:pPr>
            <a:endParaRPr dirty="0"/>
          </a:p>
        </p:txBody>
      </p:sp>
      <p:sp>
        <p:nvSpPr>
          <p:cNvPr id="238" name="Google Shape;238;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1" name="Google Shape;261;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There are three commonly used, recognized and agreed-upon LCA methods.</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The first is the </a:t>
            </a:r>
            <a:r>
              <a:rPr lang="en-US" sz="1800" b="1" dirty="0">
                <a:effectLst/>
                <a:latin typeface="Times New Roman" panose="02020603050405020304" pitchFamily="18" charset="0"/>
                <a:ea typeface="Times New Roman" panose="02020603050405020304" pitchFamily="18" charset="0"/>
              </a:rPr>
              <a:t>Economic Input-Output (EIO) method</a:t>
            </a:r>
            <a:r>
              <a:rPr lang="en-US" sz="1800" dirty="0">
                <a:effectLst/>
                <a:latin typeface="Times New Roman" panose="02020603050405020304" pitchFamily="18" charset="0"/>
                <a:ea typeface="Times New Roman" panose="02020603050405020304" pitchFamily="18" charset="0"/>
              </a:rPr>
              <a:t>, which is the most widely used method. It was developed by economist Wassily Leontief in the 1930s for the United States economy [7]. Leontief received the Nobel Prize in Economics in 1973 for this work. EIO models were popular in the mid-20th century for high-level economic planning purposes, and later on were introduced as an LCA method used in the building and construction sector. By appending data on energy, environmental, and other flows to the input-output table, non-economic impacts can be predicted, such as carbon emissions. However, EIO analysis is generally used as a "black box," with little understanding of the values being assumed in the model for each process.</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Compared to I-O method as a top-down approach, the second method, </a:t>
            </a:r>
            <a:r>
              <a:rPr lang="en-US" sz="1800" b="1" u="sng" dirty="0">
                <a:effectLst/>
                <a:latin typeface="Times New Roman" panose="02020603050405020304" pitchFamily="18" charset="0"/>
                <a:ea typeface="Times New Roman" panose="02020603050405020304" pitchFamily="18" charset="0"/>
              </a:rPr>
              <a:t>process-based</a:t>
            </a:r>
            <a:r>
              <a:rPr lang="en-US" sz="1800" b="1" dirty="0">
                <a:effectLst/>
                <a:latin typeface="Times New Roman" panose="02020603050405020304" pitchFamily="18" charset="0"/>
                <a:ea typeface="Times New Roman" panose="02020603050405020304" pitchFamily="18" charset="0"/>
              </a:rPr>
              <a:t> method</a:t>
            </a:r>
            <a:r>
              <a:rPr lang="en-US" sz="1800" dirty="0">
                <a:effectLst/>
                <a:latin typeface="Times New Roman" panose="02020603050405020304" pitchFamily="18" charset="0"/>
                <a:ea typeface="Times New Roman" panose="02020603050405020304" pitchFamily="18" charset="0"/>
              </a:rPr>
              <a:t> is a bottom-up approach. The data are derived from the knowledge about industrial processes within the life cycle of a product, and the physical flows connecting them. However, this method may result in the most incomplete outcomes, primarily due to the complexity of the upstream requirements for goods and services. The magnitude of this incompleteness varies with the type of product or process and depth of study, but can be 50% or more.</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The third method is an emerging method as a </a:t>
            </a:r>
            <a:r>
              <a:rPr lang="en-US" sz="1800" b="1" u="sng" dirty="0">
                <a:effectLst/>
                <a:latin typeface="Times New Roman" panose="02020603050405020304" pitchFamily="18" charset="0"/>
                <a:ea typeface="Times New Roman" panose="02020603050405020304" pitchFamily="18" charset="0"/>
              </a:rPr>
              <a:t>hybrid</a:t>
            </a:r>
            <a:r>
              <a:rPr lang="en-US" sz="1800" u="sng" dirty="0">
                <a:effectLst/>
                <a:latin typeface="Times New Roman" panose="02020603050405020304" pitchFamily="18" charset="0"/>
                <a:ea typeface="Times New Roman" panose="02020603050405020304" pitchFamily="18" charset="0"/>
              </a:rPr>
              <a:t> of the two</a:t>
            </a:r>
            <a:r>
              <a:rPr lang="en-US" sz="1800" dirty="0">
                <a:effectLst/>
                <a:latin typeface="Times New Roman" panose="02020603050405020304" pitchFamily="18" charset="0"/>
                <a:ea typeface="Times New Roman" panose="02020603050405020304" pitchFamily="18" charset="0"/>
              </a:rPr>
              <a:t> above.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lvl="0" indent="0" algn="l" rtl="0">
              <a:spcBef>
                <a:spcPts val="0"/>
              </a:spcBef>
              <a:spcAft>
                <a:spcPts val="0"/>
              </a:spcAft>
              <a:buNone/>
            </a:pPr>
            <a:endParaRPr dirty="0"/>
          </a:p>
        </p:txBody>
      </p:sp>
      <p:sp>
        <p:nvSpPr>
          <p:cNvPr id="262" name="Google Shape;262;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extLst>
      <p:ext uri="{BB962C8B-B14F-4D97-AF65-F5344CB8AC3E}">
        <p14:creationId xmlns:p14="http://schemas.microsoft.com/office/powerpoint/2010/main" val="9222932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As for the database, what you are seeing on the screen are a few sample databases we currently have in the United States. The NREL LCI database is US specific data, while Gabi is an international database including US specific data. We call those data </a:t>
            </a:r>
            <a:r>
              <a:rPr lang="en-US" sz="1800" dirty="0">
                <a:solidFill>
                  <a:srgbClr val="1F1F1F"/>
                </a:solidFill>
                <a:effectLst/>
                <a:latin typeface="Times New Roman" panose="02020603050405020304" pitchFamily="18" charset="0"/>
                <a:ea typeface="Times New Roman" panose="02020603050405020304" pitchFamily="18" charset="0"/>
              </a:rPr>
              <a:t>Life cycle inventory (LCI) data. </a:t>
            </a:r>
            <a:r>
              <a:rPr lang="en-US" sz="1800" dirty="0">
                <a:effectLst/>
                <a:latin typeface="Times New Roman" panose="02020603050405020304" pitchFamily="18" charset="0"/>
                <a:ea typeface="Times New Roman" panose="02020603050405020304" pitchFamily="18" charset="0"/>
              </a:rPr>
              <a:t>Where does that data come from?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1200"/>
              </a:spcAft>
            </a:pPr>
            <a:r>
              <a:rPr lang="en-US" sz="1800" dirty="0">
                <a:solidFill>
                  <a:srgbClr val="1F1F1F"/>
                </a:solidFill>
                <a:effectLst/>
                <a:latin typeface="Times New Roman" panose="02020603050405020304" pitchFamily="18" charset="0"/>
                <a:ea typeface="Times New Roman" panose="02020603050405020304" pitchFamily="18" charset="0"/>
              </a:rPr>
              <a:t>Life cycle inventory (LCI) data comes from a variety of sources, including:</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1400"/>
              </a:spcBef>
              <a:spcAft>
                <a:spcPts val="750"/>
              </a:spcAft>
              <a:buSzPts val="1000"/>
              <a:buFont typeface="Arial" panose="020B0604020202020204" pitchFamily="34" charset="0"/>
              <a:buChar char="●"/>
            </a:pPr>
            <a:r>
              <a:rPr lang="en-US" sz="1800" dirty="0">
                <a:solidFill>
                  <a:srgbClr val="1F1F1F"/>
                </a:solidFill>
                <a:effectLst/>
                <a:latin typeface="Noto Sans Symbols"/>
                <a:ea typeface="Noto Sans Symbols"/>
                <a:cs typeface="Noto Sans Symbols"/>
              </a:rPr>
              <a:t>Primary data: This is data that is collected directly from the source, such as from manufacturing plants or from surveys of consumers. </a:t>
            </a:r>
            <a:r>
              <a:rPr lang="en-US" sz="1800" b="1" dirty="0">
                <a:solidFill>
                  <a:srgbClr val="1F1F1F"/>
                </a:solidFill>
                <a:effectLst/>
                <a:latin typeface="Noto Sans Symbols"/>
                <a:ea typeface="Noto Sans Symbols"/>
                <a:cs typeface="Noto Sans Symbols"/>
              </a:rPr>
              <a:t>EPD</a:t>
            </a:r>
            <a:r>
              <a:rPr lang="en-US" sz="1800" dirty="0">
                <a:solidFill>
                  <a:srgbClr val="1F1F1F"/>
                </a:solidFill>
                <a:effectLst/>
                <a:latin typeface="Noto Sans Symbols"/>
                <a:ea typeface="Noto Sans Symbols"/>
                <a:cs typeface="Noto Sans Symbols"/>
              </a:rPr>
              <a:t> has become a primary resource for primary data in recent years </a:t>
            </a:r>
            <a:endParaRPr lang="en-US" sz="1800" dirty="0">
              <a:effectLst/>
              <a:latin typeface="Noto Sans Symbols"/>
              <a:ea typeface="Noto Sans Symbols"/>
              <a:cs typeface="Noto Sans Symbols"/>
            </a:endParaRPr>
          </a:p>
          <a:p>
            <a:pPr marL="342900" marR="0" lvl="0" indent="-342900">
              <a:spcBef>
                <a:spcPts val="0"/>
              </a:spcBef>
              <a:spcAft>
                <a:spcPts val="750"/>
              </a:spcAft>
              <a:buSzPts val="1000"/>
              <a:buFont typeface="Arial" panose="020B0604020202020204" pitchFamily="34" charset="0"/>
              <a:buChar char="●"/>
            </a:pPr>
            <a:r>
              <a:rPr lang="en-US" sz="1800" dirty="0">
                <a:solidFill>
                  <a:srgbClr val="1F1F1F"/>
                </a:solidFill>
                <a:effectLst/>
                <a:latin typeface="Noto Sans Symbols"/>
                <a:ea typeface="Noto Sans Symbols"/>
                <a:cs typeface="Noto Sans Symbols"/>
              </a:rPr>
              <a:t>Secondary data: This is data that is collected from existing sources, such as government databases or industry reports.</a:t>
            </a:r>
            <a:endParaRPr lang="en-US" sz="1800" dirty="0">
              <a:effectLst/>
              <a:latin typeface="Noto Sans Symbols"/>
              <a:ea typeface="Noto Sans Symbols"/>
              <a:cs typeface="Noto Sans Symbols"/>
            </a:endParaRPr>
          </a:p>
          <a:p>
            <a:pPr marL="342900" marR="0" lvl="0" indent="-342900">
              <a:spcBef>
                <a:spcPts val="0"/>
              </a:spcBef>
              <a:spcAft>
                <a:spcPts val="750"/>
              </a:spcAft>
              <a:buSzPts val="1000"/>
              <a:buFont typeface="Arial" panose="020B0604020202020204" pitchFamily="34" charset="0"/>
              <a:buChar char="●"/>
            </a:pPr>
            <a:r>
              <a:rPr lang="en-US" sz="1800" dirty="0">
                <a:solidFill>
                  <a:srgbClr val="1F1F1F"/>
                </a:solidFill>
                <a:effectLst/>
                <a:latin typeface="Noto Sans Symbols"/>
                <a:ea typeface="Noto Sans Symbols"/>
                <a:cs typeface="Noto Sans Symbols"/>
              </a:rPr>
              <a:t>Expert judgment: This is data that is collected from experts in the field, such as engineers or scientists.</a:t>
            </a:r>
            <a:endParaRPr lang="en-US" sz="1800" dirty="0">
              <a:effectLst/>
              <a:latin typeface="Noto Sans Symbols"/>
              <a:ea typeface="Noto Sans Symbols"/>
              <a:cs typeface="Noto Sans Symbols"/>
            </a:endParaRPr>
          </a:p>
          <a:p>
            <a:pPr marL="0" marR="0">
              <a:spcBef>
                <a:spcPts val="1200"/>
              </a:spcBef>
              <a:spcAft>
                <a:spcPts val="1200"/>
              </a:spcAft>
            </a:pPr>
            <a:r>
              <a:rPr lang="en-US" sz="1800" dirty="0">
                <a:solidFill>
                  <a:srgbClr val="1F1F1F"/>
                </a:solidFill>
                <a:effectLst/>
                <a:latin typeface="Times New Roman" panose="02020603050405020304" pitchFamily="18" charset="0"/>
                <a:ea typeface="Times New Roman" panose="02020603050405020304" pitchFamily="18" charset="0"/>
              </a:rPr>
              <a:t>LCI data is used to create life cycle assessments (LCAs), which are used to evaluate the environmental impacts of products and services. LCAs are a valuable tool for businesses and organizations that want to reduce their environmental impact.</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7C8EE14-1723-9A4A-87F8-9E5A9046E260}" type="slidenum">
              <a:rPr lang="en-US" smtClean="0"/>
              <a:t>32</a:t>
            </a:fld>
            <a:endParaRPr lang="en-US"/>
          </a:p>
        </p:txBody>
      </p:sp>
    </p:spTree>
    <p:extLst>
      <p:ext uri="{BB962C8B-B14F-4D97-AF65-F5344CB8AC3E}">
        <p14:creationId xmlns:p14="http://schemas.microsoft.com/office/powerpoint/2010/main" val="16710488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4" name="Google Shape;294;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There are a number of LCA tools available, each with its own associated database. Some of these databases overlap, while others are unique. For example, Tally uses Gabi’s database, while BEES uses NREL’s database. As an architecture designer, you will need to select an LCA tool first, and the database is typically a part of the tool’s package.</a:t>
            </a:r>
          </a:p>
          <a:p>
            <a:pPr marL="0" marR="0">
              <a:spcBef>
                <a:spcPts val="0"/>
              </a:spcBef>
              <a:spcAft>
                <a:spcPts val="0"/>
              </a:spcAft>
            </a:pPr>
            <a:r>
              <a:rPr lang="en-US" sz="1800" b="1"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There are also a number of industry leaders developing their own tools. For example, SOM, Cannon Design, and Arup are all working on their own tools, or working with others to develop tools. This is similar to the 1980s, when Computer-Aided Design (CAD) entered the building and construction industry. At the time, each firm rushed to develop its own programs, and almost every single big player had their own CAD tool. However, over time, CAD has been standardized, and Autodesk Revit has become the industry gold standard. This is the direction that embodied carbon calculators and LCA tools are moving. </a:t>
            </a:r>
          </a:p>
          <a:p>
            <a:pPr marL="0" lvl="0" indent="0" algn="l" rtl="0">
              <a:spcBef>
                <a:spcPts val="0"/>
              </a:spcBef>
              <a:spcAft>
                <a:spcPts val="0"/>
              </a:spcAft>
              <a:buNone/>
            </a:pPr>
            <a:endParaRPr lang="en-US" dirty="0"/>
          </a:p>
        </p:txBody>
      </p:sp>
      <p:sp>
        <p:nvSpPr>
          <p:cNvPr id="295" name="Google Shape;295;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With the high-level understanding of LCA and EPD, the last topic of this lecture is to address how we can utilize those tools to design sustainable steel buildings with the aim to reduce embodied carbon. </a:t>
            </a:r>
          </a:p>
          <a:p>
            <a:pPr marL="0" marR="0">
              <a:spcBef>
                <a:spcPts val="0"/>
              </a:spcBef>
              <a:spcAft>
                <a:spcPts val="0"/>
              </a:spcAft>
            </a:pP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7C8EE14-1723-9A4A-87F8-9E5A9046E260}" type="slidenum">
              <a:rPr lang="en-US" smtClean="0"/>
              <a:t>34</a:t>
            </a:fld>
            <a:endParaRPr lang="en-US"/>
          </a:p>
        </p:txBody>
      </p:sp>
    </p:spTree>
    <p:extLst>
      <p:ext uri="{BB962C8B-B14F-4D97-AF65-F5344CB8AC3E}">
        <p14:creationId xmlns:p14="http://schemas.microsoft.com/office/powerpoint/2010/main" val="335859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LCA tools can be used in the early design stage as whole building LCA. At this stage, designers mainly focused on building typology analysis, assemblies and materials comparisons rather than specific products. For example, at an early design stage, the project team and client might want to consider whether to use steel or concrete for the structural system. Conducting LCA at early design stage is extremely important, but we don’t focus on the precision of the results. Rather as a designer we should focus on the delta of embodied carbon of design choices.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LCA tools can be used in schematic design or even during the design development stage as well. The design decisions needed to be made are more targeted, for example, whether a refinement of the structural steel framing design has reduced the embodied carbon. So detailed comparisons can be done using LCA tools. Contractors will likely begin to be involved at this point if architects specify that EPDs are required for their bid packages.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Lastly, LCA tools can be used at the end of a project as a benchmarking tool. Project details can run a full and detailed life cycle assessment of the entire building to understand how the project is doing against an industry average or bottom line.  </a:t>
            </a:r>
          </a:p>
          <a:p>
            <a:endParaRPr lang="en-US" dirty="0"/>
          </a:p>
        </p:txBody>
      </p:sp>
      <p:sp>
        <p:nvSpPr>
          <p:cNvPr id="4" name="Slide Number Placeholder 3"/>
          <p:cNvSpPr>
            <a:spLocks noGrp="1"/>
          </p:cNvSpPr>
          <p:nvPr>
            <p:ph type="sldNum" sz="quarter" idx="5"/>
          </p:nvPr>
        </p:nvSpPr>
        <p:spPr/>
        <p:txBody>
          <a:bodyPr/>
          <a:lstStyle/>
          <a:p>
            <a:fld id="{B7C8EE14-1723-9A4A-87F8-9E5A9046E260}" type="slidenum">
              <a:rPr lang="en-US" smtClean="0"/>
              <a:t>35</a:t>
            </a:fld>
            <a:endParaRPr lang="en-US"/>
          </a:p>
        </p:txBody>
      </p:sp>
    </p:spTree>
    <p:extLst>
      <p:ext uri="{BB962C8B-B14F-4D97-AF65-F5344CB8AC3E}">
        <p14:creationId xmlns:p14="http://schemas.microsoft.com/office/powerpoint/2010/main" val="40810213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Depending on the design stage and the design questions you want to answer, architects typically use two ways to measure embodied carbon: whole building LCA and product LCA. Product LCA is closely tied to EPDs.</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For building LCA, data analysis is typically done by designers, architects, engineers, and building consultants. The whole building LCA can capture the entire design process, for example if you work closely with structural engineers to optimize the steel building design using strategies such as minimizing transfers and sizing steel members appropriately. Those types of design strategies can be captured and analyzed using whole building LCA. You can build two models, one representing the conventional approach and the second representing your design approach. You can run two LCA analyses and compare the results.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On the other hand, Product/material LCA is mainly done for a particular product. It is often done by consultants or manufacturers if they have in-house consultants.</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Since whole building LCA is more for designers, let’s dive into it.</a:t>
            </a:r>
          </a:p>
          <a:p>
            <a:endParaRPr lang="en-US" dirty="0"/>
          </a:p>
        </p:txBody>
      </p:sp>
      <p:sp>
        <p:nvSpPr>
          <p:cNvPr id="4" name="Slide Number Placeholder 3"/>
          <p:cNvSpPr>
            <a:spLocks noGrp="1"/>
          </p:cNvSpPr>
          <p:nvPr>
            <p:ph type="sldNum" sz="quarter" idx="5"/>
          </p:nvPr>
        </p:nvSpPr>
        <p:spPr/>
        <p:txBody>
          <a:bodyPr/>
          <a:lstStyle/>
          <a:p>
            <a:fld id="{B7C8EE14-1723-9A4A-87F8-9E5A9046E260}" type="slidenum">
              <a:rPr lang="en-US" smtClean="0"/>
              <a:t>36</a:t>
            </a:fld>
            <a:endParaRPr lang="en-US"/>
          </a:p>
        </p:txBody>
      </p:sp>
    </p:spTree>
    <p:extLst>
      <p:ext uri="{BB962C8B-B14F-4D97-AF65-F5344CB8AC3E}">
        <p14:creationId xmlns:p14="http://schemas.microsoft.com/office/powerpoint/2010/main" val="34749478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The whole building LCA process is fairly straightforward. After you define the LCA scope that is the design proposal of a building; you first will quantify the list and amount of building materials used in your design. Then, you will use life cycle inventory (LCI) data to calculate the embodied carbon of those materials in the whole building. As mentioned, LCI data is typically built into LCA tools, so the LCA tool you choose will help you do the calculation. Finally, as the designer and decision-maker, you will need to interpret the LCA results.</a:t>
            </a:r>
          </a:p>
          <a:p>
            <a:pPr marL="0" marR="0">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7C8EE14-1723-9A4A-87F8-9E5A9046E260}" type="slidenum">
              <a:rPr lang="en-US" smtClean="0"/>
              <a:t>37</a:t>
            </a:fld>
            <a:endParaRPr lang="en-US"/>
          </a:p>
        </p:txBody>
      </p:sp>
    </p:spTree>
    <p:extLst>
      <p:ext uri="{BB962C8B-B14F-4D97-AF65-F5344CB8AC3E}">
        <p14:creationId xmlns:p14="http://schemas.microsoft.com/office/powerpoint/2010/main" val="29194303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A simple example is this: you have 100 kg steel, and you look at the life cycle inventory data, there is 0.43 kg CO2 equivalent per kg steel, then you get total embodied carbon is 43 kg CO2eq. The same idea applies to glass.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Now I am going to walk you through each of the steps of whole building LCA. </a:t>
            </a:r>
          </a:p>
          <a:p>
            <a:endParaRPr lang="en-US" dirty="0"/>
          </a:p>
        </p:txBody>
      </p:sp>
      <p:sp>
        <p:nvSpPr>
          <p:cNvPr id="4" name="Slide Number Placeholder 3"/>
          <p:cNvSpPr>
            <a:spLocks noGrp="1"/>
          </p:cNvSpPr>
          <p:nvPr>
            <p:ph type="sldNum" sz="quarter" idx="5"/>
          </p:nvPr>
        </p:nvSpPr>
        <p:spPr/>
        <p:txBody>
          <a:bodyPr/>
          <a:lstStyle/>
          <a:p>
            <a:fld id="{B7C8EE14-1723-9A4A-87F8-9E5A9046E260}" type="slidenum">
              <a:rPr lang="en-US" smtClean="0"/>
              <a:t>38</a:t>
            </a:fld>
            <a:endParaRPr lang="en-US"/>
          </a:p>
        </p:txBody>
      </p:sp>
    </p:spTree>
    <p:extLst>
      <p:ext uri="{BB962C8B-B14F-4D97-AF65-F5344CB8AC3E}">
        <p14:creationId xmlns:p14="http://schemas.microsoft.com/office/powerpoint/2010/main" val="18359741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The first step is to define the goal and scope. Here are some examples of what the LCA goals can be. For example, comparing embodied carbon footprint of multiple designs to choose the lowest one. Maybe you want to meet the LEED certification, or maybe you want to benchmark your building, Depending on the goals, the assessment will look different.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Also, the goal will determine what scope will be for the assessment. There are five big components of understanding the scope of LCA.</a:t>
            </a:r>
          </a:p>
          <a:p>
            <a:pPr marL="0" marR="0">
              <a:spcBef>
                <a:spcPts val="0"/>
              </a:spcBef>
              <a:spcAft>
                <a:spcPts val="0"/>
              </a:spcAft>
            </a:pPr>
            <a:r>
              <a:rPr lang="en-US" sz="1800" b="1" dirty="0">
                <a:effectLst/>
                <a:latin typeface="Times New Roman" panose="02020603050405020304" pitchFamily="18" charset="0"/>
                <a:ea typeface="Times New Roman" panose="02020603050405020304" pitchFamily="18" charset="0"/>
              </a:rPr>
              <a:t>Functional description</a:t>
            </a:r>
            <a:r>
              <a:rPr lang="en-US" sz="1800" dirty="0">
                <a:effectLst/>
                <a:latin typeface="Times New Roman" panose="02020603050405020304" pitchFamily="18" charset="0"/>
                <a:ea typeface="Times New Roman" panose="02020603050405020304" pitchFamily="18" charset="0"/>
              </a:rPr>
              <a:t> includes project types, technical requirements, functional requirements and expected life span of the building.</a:t>
            </a:r>
          </a:p>
          <a:p>
            <a:pPr marL="0" marR="0">
              <a:spcBef>
                <a:spcPts val="0"/>
              </a:spcBef>
              <a:spcAft>
                <a:spcPts val="0"/>
              </a:spcAft>
            </a:pPr>
            <a:r>
              <a:rPr lang="en-US" sz="1800" b="1" dirty="0">
                <a:effectLst/>
                <a:latin typeface="Times New Roman" panose="02020603050405020304" pitchFamily="18" charset="0"/>
                <a:ea typeface="Times New Roman" panose="02020603050405020304" pitchFamily="18" charset="0"/>
              </a:rPr>
              <a:t>Reference unit</a:t>
            </a:r>
            <a:r>
              <a:rPr lang="en-US" sz="1800" dirty="0">
                <a:effectLst/>
                <a:latin typeface="Times New Roman" panose="02020603050405020304" pitchFamily="18" charset="0"/>
                <a:ea typeface="Times New Roman" panose="02020603050405020304" pitchFamily="18" charset="0"/>
              </a:rPr>
              <a:t> refers to the measurement unit you use for the embodied carbon. The most common unit is kg CO2/m2. </a:t>
            </a:r>
          </a:p>
          <a:p>
            <a:pPr marL="0" marR="0">
              <a:spcBef>
                <a:spcPts val="0"/>
              </a:spcBef>
              <a:spcAft>
                <a:spcPts val="0"/>
              </a:spcAft>
            </a:pPr>
            <a:r>
              <a:rPr lang="en-US" sz="1800" b="1" dirty="0">
                <a:effectLst/>
                <a:latin typeface="Times New Roman" panose="02020603050405020304" pitchFamily="18" charset="0"/>
                <a:ea typeface="Times New Roman" panose="02020603050405020304" pitchFamily="18" charset="0"/>
              </a:rPr>
              <a:t>Physical scope</a:t>
            </a:r>
            <a:r>
              <a:rPr lang="en-US" sz="1800" dirty="0">
                <a:effectLst/>
                <a:latin typeface="Times New Roman" panose="02020603050405020304" pitchFamily="18" charset="0"/>
                <a:ea typeface="Times New Roman" panose="02020603050405020304" pitchFamily="18" charset="0"/>
              </a:rPr>
              <a:t> means what building system you want to include in assessment. Is it structure only, or structure and envelope? </a:t>
            </a:r>
          </a:p>
          <a:p>
            <a:pPr marL="0" marR="0">
              <a:spcBef>
                <a:spcPts val="0"/>
              </a:spcBef>
              <a:spcAft>
                <a:spcPts val="0"/>
              </a:spcAft>
            </a:pPr>
            <a:r>
              <a:rPr lang="en-US" sz="1800" b="1" dirty="0">
                <a:effectLst/>
                <a:latin typeface="Times New Roman" panose="02020603050405020304" pitchFamily="18" charset="0"/>
                <a:ea typeface="Times New Roman" panose="02020603050405020304" pitchFamily="18" charset="0"/>
              </a:rPr>
              <a:t>Reference study period</a:t>
            </a:r>
            <a:r>
              <a:rPr lang="en-US" sz="1800" dirty="0">
                <a:effectLst/>
                <a:latin typeface="Times New Roman" panose="02020603050405020304" pitchFamily="18" charset="0"/>
                <a:ea typeface="Times New Roman" panose="02020603050405020304" pitchFamily="18" charset="0"/>
              </a:rPr>
              <a:t> is the temporary boundary of the LCA, typically in LCA assessment, 50 years, 65 years building life span are used. </a:t>
            </a:r>
          </a:p>
          <a:p>
            <a:pPr marL="0" marR="0">
              <a:spcBef>
                <a:spcPts val="0"/>
              </a:spcBef>
              <a:spcAft>
                <a:spcPts val="0"/>
              </a:spcAft>
            </a:pPr>
            <a:r>
              <a:rPr lang="en-US" sz="1800" b="1" dirty="0">
                <a:effectLst/>
                <a:latin typeface="Times New Roman" panose="02020603050405020304" pitchFamily="18" charset="0"/>
                <a:ea typeface="Times New Roman" panose="02020603050405020304" pitchFamily="18" charset="0"/>
              </a:rPr>
              <a:t>Life cycle scope</a:t>
            </a:r>
            <a:r>
              <a:rPr lang="en-US" sz="1800" dirty="0">
                <a:effectLst/>
                <a:latin typeface="Times New Roman" panose="02020603050405020304" pitchFamily="18" charset="0"/>
                <a:ea typeface="Times New Roman" panose="02020603050405020304" pitchFamily="18" charset="0"/>
              </a:rPr>
              <a:t> means which life cycle assessment stages are included.  </a:t>
            </a:r>
          </a:p>
          <a:p>
            <a:endParaRPr lang="en-US" dirty="0"/>
          </a:p>
        </p:txBody>
      </p:sp>
      <p:sp>
        <p:nvSpPr>
          <p:cNvPr id="4" name="Slide Number Placeholder 3"/>
          <p:cNvSpPr>
            <a:spLocks noGrp="1"/>
          </p:cNvSpPr>
          <p:nvPr>
            <p:ph type="sldNum" sz="quarter" idx="5"/>
          </p:nvPr>
        </p:nvSpPr>
        <p:spPr/>
        <p:txBody>
          <a:bodyPr/>
          <a:lstStyle/>
          <a:p>
            <a:fld id="{B7C8EE14-1723-9A4A-87F8-9E5A9046E260}" type="slidenum">
              <a:rPr lang="en-US" smtClean="0"/>
              <a:t>39</a:t>
            </a:fld>
            <a:endParaRPr lang="en-US"/>
          </a:p>
        </p:txBody>
      </p:sp>
    </p:spTree>
    <p:extLst>
      <p:ext uri="{BB962C8B-B14F-4D97-AF65-F5344CB8AC3E}">
        <p14:creationId xmlns:p14="http://schemas.microsoft.com/office/powerpoint/2010/main" val="35791066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Let’s dive into the first topic: steel production.</a:t>
            </a:r>
          </a:p>
          <a:p>
            <a:pPr marL="0" marR="0">
              <a:spcBef>
                <a:spcPts val="0"/>
              </a:spcBef>
              <a:spcAft>
                <a:spcPts val="0"/>
              </a:spcAft>
            </a:pP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7C8EE14-1723-9A4A-87F8-9E5A9046E260}" type="slidenum">
              <a:rPr lang="en-US" smtClean="0"/>
              <a:t>4</a:t>
            </a:fld>
            <a:endParaRPr lang="en-US"/>
          </a:p>
        </p:txBody>
      </p:sp>
    </p:spTree>
    <p:extLst>
      <p:ext uri="{BB962C8B-B14F-4D97-AF65-F5344CB8AC3E}">
        <p14:creationId xmlns:p14="http://schemas.microsoft.com/office/powerpoint/2010/main" val="5602361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The second step is collecting material inventory, and this can be done in two ways. You can either get it from using Autodesk Revit or other tools to help you as you’re building the information model to assess total amount of building materials. Or if you work with the contractors, they may be able to provide a bill of materials depending on the project stage and delivery method. Typically what you will get from a contractor is a spread sheet.</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Here is </a:t>
            </a:r>
            <a:r>
              <a:rPr lang="en-US" sz="1800" b="1" dirty="0">
                <a:effectLst/>
                <a:latin typeface="Times New Roman" panose="02020603050405020304" pitchFamily="18" charset="0"/>
                <a:ea typeface="Times New Roman" panose="02020603050405020304" pitchFamily="18" charset="0"/>
              </a:rPr>
              <a:t>an example</a:t>
            </a:r>
            <a:r>
              <a:rPr lang="en-US" sz="1800" dirty="0">
                <a:effectLst/>
                <a:latin typeface="Times New Roman" panose="02020603050405020304" pitchFamily="18" charset="0"/>
                <a:ea typeface="Times New Roman" panose="02020603050405020304" pitchFamily="18" charset="0"/>
              </a:rPr>
              <a:t> of what the bill of materials can look like. This is provided by carbon leadership forum, and it is for a gingerbread house.  </a:t>
            </a:r>
          </a:p>
          <a:p>
            <a:endParaRPr lang="en-US" dirty="0"/>
          </a:p>
        </p:txBody>
      </p:sp>
      <p:sp>
        <p:nvSpPr>
          <p:cNvPr id="4" name="Slide Number Placeholder 3"/>
          <p:cNvSpPr>
            <a:spLocks noGrp="1"/>
          </p:cNvSpPr>
          <p:nvPr>
            <p:ph type="sldNum" sz="quarter" idx="5"/>
          </p:nvPr>
        </p:nvSpPr>
        <p:spPr/>
        <p:txBody>
          <a:bodyPr/>
          <a:lstStyle/>
          <a:p>
            <a:fld id="{B7C8EE14-1723-9A4A-87F8-9E5A9046E260}" type="slidenum">
              <a:rPr lang="en-US" smtClean="0"/>
              <a:t>40</a:t>
            </a:fld>
            <a:endParaRPr lang="en-US"/>
          </a:p>
        </p:txBody>
      </p:sp>
    </p:spTree>
    <p:extLst>
      <p:ext uri="{BB962C8B-B14F-4D97-AF65-F5344CB8AC3E}">
        <p14:creationId xmlns:p14="http://schemas.microsoft.com/office/powerpoint/2010/main" val="14811345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Once you have the material quantities, you can multiply them by an environmental factor, and the environmental factor is mostly coming from the tool you will be using. So the third step is to perform impact assessment and this is the part where you will find the impact of a building.  This step often requires using LCA tools. Some LCA practitioners use a life cycle inventory database and excel sheet to do the assessment. But for the Architect and engineer, this means most likely you will be using some kind of LCA software that has embedded life cycle inventory data. In the </a:t>
            </a:r>
            <a:r>
              <a:rPr lang="en-US" sz="1800" b="1" dirty="0">
                <a:effectLst/>
                <a:latin typeface="Times New Roman" panose="02020603050405020304" pitchFamily="18" charset="0"/>
                <a:ea typeface="Times New Roman" panose="02020603050405020304" pitchFamily="18" charset="0"/>
              </a:rPr>
              <a:t>next exercise module, we will introduce one of those LCA tools, called EC3</a:t>
            </a:r>
            <a:r>
              <a:rPr lang="en-US" sz="1800" dirty="0">
                <a:effectLst/>
                <a:latin typeface="Times New Roman" panose="02020603050405020304" pitchFamily="18" charset="0"/>
                <a:ea typeface="Times New Roman" panose="02020603050405020304" pitchFamily="18" charset="0"/>
              </a:rPr>
              <a:t>.  Be sure to use the same tool consistently across projects – that is important if you want to compare any results from different assessments.</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b="1" i="1" dirty="0">
                <a:effectLst/>
                <a:latin typeface="Times New Roman" panose="02020603050405020304" pitchFamily="18" charset="0"/>
                <a:ea typeface="Times New Roman" panose="02020603050405020304" pitchFamily="18" charset="0"/>
              </a:rPr>
              <a:t>What is listed on this slide</a:t>
            </a:r>
            <a:r>
              <a:rPr lang="en-US" sz="1800" dirty="0">
                <a:effectLst/>
                <a:latin typeface="Times New Roman" panose="02020603050405020304" pitchFamily="18" charset="0"/>
                <a:ea typeface="Times New Roman" panose="02020603050405020304" pitchFamily="18" charset="0"/>
              </a:rPr>
              <a:t> shows using 100kg steel on exterior results 43kg CO2 equivalent emission, because the LCI of steel is 0.43 kg CO2 equivalent emission per kg steel. Same logic applied to the glass. One kg glass is associated with 1.063kg carbon emission, therefore 50kg glass equal to 53.2 kg CO2 equivalent emission. Using LCA tools, the quantity of building materials will be automatically calculated, and then multiply by unit carbon emission, to get to the total carbon emission of the building. </a:t>
            </a:r>
          </a:p>
          <a:p>
            <a:endParaRPr lang="en-US" dirty="0"/>
          </a:p>
        </p:txBody>
      </p:sp>
      <p:sp>
        <p:nvSpPr>
          <p:cNvPr id="4" name="Slide Number Placeholder 3"/>
          <p:cNvSpPr>
            <a:spLocks noGrp="1"/>
          </p:cNvSpPr>
          <p:nvPr>
            <p:ph type="sldNum" sz="quarter" idx="5"/>
          </p:nvPr>
        </p:nvSpPr>
        <p:spPr/>
        <p:txBody>
          <a:bodyPr/>
          <a:lstStyle/>
          <a:p>
            <a:fld id="{B7C8EE14-1723-9A4A-87F8-9E5A9046E260}" type="slidenum">
              <a:rPr lang="en-US" smtClean="0"/>
              <a:t>41</a:t>
            </a:fld>
            <a:endParaRPr lang="en-US"/>
          </a:p>
        </p:txBody>
      </p:sp>
    </p:spTree>
    <p:extLst>
      <p:ext uri="{BB962C8B-B14F-4D97-AF65-F5344CB8AC3E}">
        <p14:creationId xmlns:p14="http://schemas.microsoft.com/office/powerpoint/2010/main" val="25446581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The last step is to interpret the results.  LCA should be an iterative process; usually you will do this multiple times. For example, after initial LCA results you will check for errors. Did you miss a large quantity of materials, did you put in the wrong quantify in the Revit Model, did you specify the correct products, or use the wrong factor, etc.? After that you can conduct a sensitivity analysis. During the design decision-making process, you want to know how a certain product, for example, the window you choose, can affect the total carbon emission from the building during its full life cycle, Originally you specify that the aluminum window product has 30 year service life span (meaning the window can last 30 years before any repair and replacement), but if later on you find another product that has a service life span of 50 years, you can go back to change the product to see the impact of that change. This time of iterative process and sensitivity analysis can help an architect and engineer to make more informed design decisions.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During this step, one of the most important things is “</a:t>
            </a:r>
            <a:r>
              <a:rPr lang="en-US" sz="1800" b="1" dirty="0">
                <a:effectLst/>
                <a:latin typeface="Times New Roman" panose="02020603050405020304" pitchFamily="18" charset="0"/>
                <a:ea typeface="Times New Roman" panose="02020603050405020304" pitchFamily="18" charset="0"/>
              </a:rPr>
              <a:t>hotspot analysis”</a:t>
            </a:r>
            <a:r>
              <a:rPr lang="en-US" sz="1800" dirty="0">
                <a:effectLst/>
                <a:latin typeface="Times New Roman" panose="02020603050405020304" pitchFamily="18" charset="0"/>
                <a:ea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B7C8EE14-1723-9A4A-87F8-9E5A9046E260}" type="slidenum">
              <a:rPr lang="en-US" smtClean="0"/>
              <a:t>42</a:t>
            </a:fld>
            <a:endParaRPr lang="en-US"/>
          </a:p>
        </p:txBody>
      </p:sp>
    </p:spTree>
    <p:extLst>
      <p:ext uri="{BB962C8B-B14F-4D97-AF65-F5344CB8AC3E}">
        <p14:creationId xmlns:p14="http://schemas.microsoft.com/office/powerpoint/2010/main" val="23089524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You can think of </a:t>
            </a:r>
            <a:r>
              <a:rPr lang="en-US" sz="1800" b="1" dirty="0">
                <a:effectLst/>
                <a:latin typeface="Times New Roman" panose="02020603050405020304" pitchFamily="18" charset="0"/>
                <a:ea typeface="Times New Roman" panose="02020603050405020304" pitchFamily="18" charset="0"/>
              </a:rPr>
              <a:t>Hot spot analysis as a “Embodied carbon to do” list</a:t>
            </a:r>
            <a:r>
              <a:rPr lang="en-US" sz="1800" u="sng" dirty="0">
                <a:effectLst/>
                <a:latin typeface="Times New Roman" panose="02020603050405020304" pitchFamily="18" charset="0"/>
                <a:ea typeface="Times New Roman" panose="02020603050405020304" pitchFamily="18" charset="0"/>
              </a:rPr>
              <a:t>.</a:t>
            </a:r>
            <a:r>
              <a:rPr lang="en-US" sz="1800" dirty="0">
                <a:effectLst/>
                <a:latin typeface="Times New Roman" panose="02020603050405020304" pitchFamily="18" charset="0"/>
                <a:ea typeface="Times New Roman" panose="02020603050405020304" pitchFamily="18" charset="0"/>
              </a:rPr>
              <a:t> It is where you look at the results of LCA, and you identify the top three to five materials that contribute the most to carbon emission or other environmental impact categories. What you are viewing is the bar graph of LCA result from a LCA software called Tally, a whole building LCA tool. The left grey bar represents the total environmental impact from all materials included in the study, in this case the environmental impact is Eutrophication Potential. There are quite a lot of materials that produce such a small impact that you can even ignore, but meanwhile there are top three materials that produce a lot of impact as illustrated in the right bar. They are brick (42%), concrete(39%),and  wood (11%).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So as an architect, you can decide to spend most of your time and energy to improve those three materials/ products, or to lower the eutrophication potential. Things you can do include reducing the use of those materials by optimizing the design and select better products. In a typical project, usually there are less than 10 of those materials/products an architect should concentrate on since they make largest contribution to the environmental footprint of the building. </a:t>
            </a:r>
          </a:p>
          <a:p>
            <a:endParaRPr lang="en-US" dirty="0"/>
          </a:p>
        </p:txBody>
      </p:sp>
      <p:sp>
        <p:nvSpPr>
          <p:cNvPr id="4" name="Slide Number Placeholder 3"/>
          <p:cNvSpPr>
            <a:spLocks noGrp="1"/>
          </p:cNvSpPr>
          <p:nvPr>
            <p:ph type="sldNum" sz="quarter" idx="5"/>
          </p:nvPr>
        </p:nvSpPr>
        <p:spPr/>
        <p:txBody>
          <a:bodyPr/>
          <a:lstStyle/>
          <a:p>
            <a:fld id="{B7C8EE14-1723-9A4A-87F8-9E5A9046E260}" type="slidenum">
              <a:rPr lang="en-US" smtClean="0"/>
              <a:t>43</a:t>
            </a:fld>
            <a:endParaRPr lang="en-US"/>
          </a:p>
        </p:txBody>
      </p:sp>
    </p:spTree>
    <p:extLst>
      <p:ext uri="{BB962C8B-B14F-4D97-AF65-F5344CB8AC3E}">
        <p14:creationId xmlns:p14="http://schemas.microsoft.com/office/powerpoint/2010/main" val="15906994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1200"/>
              </a:spcBef>
              <a:spcAft>
                <a:spcPts val="1200"/>
              </a:spcAft>
            </a:pPr>
            <a:r>
              <a:rPr lang="en-US" sz="1800" dirty="0">
                <a:solidFill>
                  <a:srgbClr val="1F1F1F"/>
                </a:solidFill>
                <a:effectLst/>
                <a:latin typeface="Times New Roman" panose="02020603050405020304" pitchFamily="18" charset="0"/>
                <a:ea typeface="Times New Roman" panose="02020603050405020304" pitchFamily="18" charset="0"/>
              </a:rPr>
              <a:t>Here is a case study of hot spot analysis. We studied the hot spots of global warming potential, which is measured in CO2 emissions per square meter of the building.</a:t>
            </a:r>
            <a:endParaRPr lang="en-US" sz="1800" dirty="0">
              <a:effectLst/>
              <a:latin typeface="Times New Roman" panose="02020603050405020304" pitchFamily="18" charset="0"/>
              <a:ea typeface="Times New Roman" panose="02020603050405020304" pitchFamily="18" charset="0"/>
            </a:endParaRPr>
          </a:p>
          <a:p>
            <a:pPr marL="0" marR="0">
              <a:spcBef>
                <a:spcPts val="1200"/>
              </a:spcBef>
              <a:spcAft>
                <a:spcPts val="1200"/>
              </a:spcAft>
            </a:pPr>
            <a:r>
              <a:rPr lang="en-US" sz="1800" dirty="0">
                <a:solidFill>
                  <a:srgbClr val="1F1F1F"/>
                </a:solidFill>
                <a:effectLst/>
                <a:latin typeface="Times New Roman" panose="02020603050405020304" pitchFamily="18" charset="0"/>
                <a:ea typeface="Times New Roman" panose="02020603050405020304" pitchFamily="18" charset="0"/>
              </a:rPr>
              <a:t>The lighter blue bars represent building product categories, and glass, aluminum storefront, wood flooring &amp; underlayment, and interior walls are the top three contributors. Darker blue bars represent building system categories, and structure and interior lighting are the top two contributors.</a:t>
            </a:r>
            <a:endParaRPr lang="en-US" sz="1800" dirty="0">
              <a:effectLst/>
              <a:latin typeface="Times New Roman" panose="02020603050405020304" pitchFamily="18" charset="0"/>
              <a:ea typeface="Times New Roman" panose="02020603050405020304" pitchFamily="18" charset="0"/>
            </a:endParaRPr>
          </a:p>
          <a:p>
            <a:pPr marL="0" marR="0">
              <a:spcBef>
                <a:spcPts val="1200"/>
              </a:spcBef>
              <a:spcAft>
                <a:spcPts val="1200"/>
              </a:spcAft>
            </a:pPr>
            <a:r>
              <a:rPr lang="en-US" sz="1800" dirty="0">
                <a:solidFill>
                  <a:srgbClr val="1F1F1F"/>
                </a:solidFill>
                <a:effectLst/>
                <a:latin typeface="Times New Roman" panose="02020603050405020304" pitchFamily="18" charset="0"/>
                <a:ea typeface="Times New Roman" panose="02020603050405020304" pitchFamily="18" charset="0"/>
              </a:rPr>
              <a:t>After understanding the top contributors, or "hot spots," architects and designers can then consider mitigation strategies. The yellow dots on the left side represent the potential embodied carbon to-do list that can be used to reduce the carbon emissions of the building.</a:t>
            </a:r>
          </a:p>
          <a:p>
            <a:pPr marL="0" marR="0">
              <a:spcBef>
                <a:spcPts val="1200"/>
              </a:spcBef>
              <a:spcAft>
                <a:spcPts val="1200"/>
              </a:spcAft>
            </a:pPr>
            <a:endParaRPr lang="en-US" sz="1800" dirty="0">
              <a:effectLst/>
              <a:latin typeface="Times New Roman" panose="02020603050405020304" pitchFamily="18" charset="0"/>
              <a:ea typeface="Times New Roman" panose="02020603050405020304" pitchFamily="18" charset="0"/>
            </a:endParaRPr>
          </a:p>
          <a:p>
            <a:pPr marL="0" marR="0">
              <a:spcBef>
                <a:spcPts val="1200"/>
              </a:spcBef>
              <a:spcAft>
                <a:spcPts val="1200"/>
              </a:spcAft>
            </a:pPr>
            <a:r>
              <a:rPr lang="en-US" sz="1800" b="1" i="1" dirty="0">
                <a:solidFill>
                  <a:srgbClr val="1F1F1F"/>
                </a:solidFill>
                <a:effectLst/>
                <a:latin typeface="Times New Roman" panose="02020603050405020304" pitchFamily="18" charset="0"/>
                <a:ea typeface="Times New Roman" panose="02020603050405020304" pitchFamily="18" charset="0"/>
              </a:rPr>
              <a:t>First</a:t>
            </a:r>
            <a:r>
              <a:rPr lang="en-US" sz="1800" b="1" dirty="0">
                <a:solidFill>
                  <a:srgbClr val="1F1F1F"/>
                </a:solidFill>
                <a:effectLst/>
                <a:latin typeface="Times New Roman" panose="02020603050405020304" pitchFamily="18" charset="0"/>
                <a:ea typeface="Times New Roman" panose="02020603050405020304" pitchFamily="18" charset="0"/>
              </a:rPr>
              <a:t>, reuse</a:t>
            </a:r>
            <a:r>
              <a:rPr lang="en-US" sz="1800" dirty="0">
                <a:solidFill>
                  <a:srgbClr val="1F1F1F"/>
                </a:solidFill>
                <a:effectLst/>
                <a:latin typeface="Times New Roman" panose="02020603050405020304" pitchFamily="18" charset="0"/>
                <a:ea typeface="Times New Roman" panose="02020603050405020304" pitchFamily="18" charset="0"/>
              </a:rPr>
              <a:t>. You can consider whether you can reuse existing building components. Since this case project is new construction, "reuse" here means reusing some of the storefront or wood flooring from another building to avoid using new products.</a:t>
            </a:r>
          </a:p>
          <a:p>
            <a:pPr marL="0" marR="0">
              <a:spcBef>
                <a:spcPts val="1200"/>
              </a:spcBef>
              <a:spcAft>
                <a:spcPts val="1200"/>
              </a:spcAft>
            </a:pPr>
            <a:endParaRPr lang="en-US" sz="1800" dirty="0">
              <a:effectLst/>
              <a:latin typeface="Times New Roman" panose="02020603050405020304" pitchFamily="18" charset="0"/>
              <a:ea typeface="Times New Roman" panose="02020603050405020304" pitchFamily="18" charset="0"/>
            </a:endParaRPr>
          </a:p>
          <a:p>
            <a:pPr marL="0" marR="0">
              <a:spcBef>
                <a:spcPts val="1200"/>
              </a:spcBef>
              <a:spcAft>
                <a:spcPts val="1200"/>
              </a:spcAft>
            </a:pPr>
            <a:r>
              <a:rPr lang="en-US" sz="1800" b="1" i="1" dirty="0">
                <a:solidFill>
                  <a:srgbClr val="1F1F1F"/>
                </a:solidFill>
                <a:effectLst/>
                <a:latin typeface="Times New Roman" panose="02020603050405020304" pitchFamily="18" charset="0"/>
                <a:ea typeface="Times New Roman" panose="02020603050405020304" pitchFamily="18" charset="0"/>
              </a:rPr>
              <a:t>Second</a:t>
            </a:r>
            <a:r>
              <a:rPr lang="en-US" sz="1800" dirty="0">
                <a:solidFill>
                  <a:srgbClr val="1F1F1F"/>
                </a:solidFill>
                <a:effectLst/>
                <a:latin typeface="Times New Roman" panose="02020603050405020304" pitchFamily="18" charset="0"/>
                <a:ea typeface="Times New Roman" panose="02020603050405020304" pitchFamily="18" charset="0"/>
              </a:rPr>
              <a:t>, you can reduce carbon emissions by </a:t>
            </a:r>
            <a:r>
              <a:rPr lang="en-US" sz="1800" b="1" dirty="0">
                <a:solidFill>
                  <a:srgbClr val="1F1F1F"/>
                </a:solidFill>
                <a:effectLst/>
                <a:latin typeface="Times New Roman" panose="02020603050405020304" pitchFamily="18" charset="0"/>
                <a:ea typeface="Times New Roman" panose="02020603050405020304" pitchFamily="18" charset="0"/>
              </a:rPr>
              <a:t>minimizing</a:t>
            </a:r>
            <a:r>
              <a:rPr lang="en-US" sz="1800" dirty="0">
                <a:solidFill>
                  <a:srgbClr val="1F1F1F"/>
                </a:solidFill>
                <a:effectLst/>
                <a:latin typeface="Times New Roman" panose="02020603050405020304" pitchFamily="18" charset="0"/>
                <a:ea typeface="Times New Roman" panose="02020603050405020304" pitchFamily="18" charset="0"/>
              </a:rPr>
              <a:t> the use of carbon-intensive materials or replacing them with alternatives. For interior walls, you can either reduce the quantity of interior walls or change the materials used. And for interior lighting, you can consider reducing the number of interior lights by optimizing the use of daylight and choosing more efficient light fixtures.</a:t>
            </a:r>
          </a:p>
          <a:p>
            <a:pPr marL="0" marR="0">
              <a:spcBef>
                <a:spcPts val="1200"/>
              </a:spcBef>
              <a:spcAft>
                <a:spcPts val="1200"/>
              </a:spcAft>
            </a:pPr>
            <a:endParaRPr lang="en-US" sz="1800" dirty="0">
              <a:effectLst/>
              <a:latin typeface="Times New Roman" panose="02020603050405020304" pitchFamily="18" charset="0"/>
              <a:ea typeface="Times New Roman" panose="02020603050405020304" pitchFamily="18" charset="0"/>
            </a:endParaRPr>
          </a:p>
          <a:p>
            <a:pPr marL="0" marR="0">
              <a:spcBef>
                <a:spcPts val="1200"/>
              </a:spcBef>
              <a:spcAft>
                <a:spcPts val="1200"/>
              </a:spcAft>
            </a:pPr>
            <a:r>
              <a:rPr lang="en-US" sz="1800" b="1" i="1" dirty="0">
                <a:solidFill>
                  <a:srgbClr val="1F1F1F"/>
                </a:solidFill>
                <a:effectLst/>
                <a:latin typeface="Times New Roman" panose="02020603050405020304" pitchFamily="18" charset="0"/>
                <a:ea typeface="Times New Roman" panose="02020603050405020304" pitchFamily="18" charset="0"/>
              </a:rPr>
              <a:t>Lastly</a:t>
            </a:r>
            <a:r>
              <a:rPr lang="en-US" sz="1800" b="1" dirty="0">
                <a:solidFill>
                  <a:srgbClr val="1F1F1F"/>
                </a:solidFill>
                <a:effectLst/>
                <a:latin typeface="Times New Roman" panose="02020603050405020304" pitchFamily="18" charset="0"/>
                <a:ea typeface="Times New Roman" panose="02020603050405020304" pitchFamily="18" charset="0"/>
              </a:rPr>
              <a:t>, optimization</a:t>
            </a:r>
            <a:r>
              <a:rPr lang="en-US" sz="1800" dirty="0">
                <a:solidFill>
                  <a:srgbClr val="1F1F1F"/>
                </a:solidFill>
                <a:effectLst/>
                <a:latin typeface="Times New Roman" panose="02020603050405020304" pitchFamily="18" charset="0"/>
                <a:ea typeface="Times New Roman" panose="02020603050405020304" pitchFamily="18" charset="0"/>
              </a:rPr>
              <a:t>, specifically optimizing design. Previously, we have talked about how to optimize steel building design by </a:t>
            </a:r>
            <a:r>
              <a:rPr lang="en-US" sz="1800" b="1" dirty="0">
                <a:solidFill>
                  <a:srgbClr val="1F1F1F"/>
                </a:solidFill>
                <a:effectLst/>
                <a:latin typeface="Times New Roman" panose="02020603050405020304" pitchFamily="18" charset="0"/>
                <a:ea typeface="Times New Roman" panose="02020603050405020304" pitchFamily="18" charset="0"/>
              </a:rPr>
              <a:t>minimizing transfers, using braced frames rather than moment-resisting frames, and sizing the steel members appropriately</a:t>
            </a:r>
            <a:r>
              <a:rPr lang="en-US" sz="1800" dirty="0">
                <a:solidFill>
                  <a:srgbClr val="1F1F1F"/>
                </a:solidFill>
                <a:effectLst/>
                <a:latin typeface="Times New Roman" panose="02020603050405020304" pitchFamily="18"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7C8EE14-1723-9A4A-87F8-9E5A9046E260}" type="slidenum">
              <a:rPr lang="en-US" smtClean="0"/>
              <a:t>44</a:t>
            </a:fld>
            <a:endParaRPr lang="en-US"/>
          </a:p>
        </p:txBody>
      </p:sp>
    </p:spTree>
    <p:extLst>
      <p:ext uri="{BB962C8B-B14F-4D97-AF65-F5344CB8AC3E}">
        <p14:creationId xmlns:p14="http://schemas.microsoft.com/office/powerpoint/2010/main" val="14330702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solidFill>
                  <a:srgbClr val="1F1F1F"/>
                </a:solidFill>
                <a:effectLst/>
                <a:latin typeface="Times New Roman" panose="02020603050405020304" pitchFamily="18" charset="0"/>
                <a:ea typeface="Times New Roman" panose="02020603050405020304" pitchFamily="18" charset="0"/>
              </a:rPr>
              <a:t>In conclusion, this presentation has covered the following topics:</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Arial" panose="020B0604020202020204" pitchFamily="34" charset="0"/>
              <a:buChar char="•"/>
            </a:pPr>
            <a:r>
              <a:rPr lang="en-US" sz="1800" dirty="0">
                <a:solidFill>
                  <a:srgbClr val="1F1F1F"/>
                </a:solidFill>
                <a:effectLst/>
                <a:latin typeface="Arial" panose="020B0604020202020204" pitchFamily="34" charset="0"/>
                <a:ea typeface="Arial" panose="020B0604020202020204" pitchFamily="34" charset="0"/>
                <a:cs typeface="Arial" panose="020B0604020202020204" pitchFamily="34" charset="0"/>
              </a:rPr>
              <a:t>Introduction to domestic steel with a focus on sustainability</a:t>
            </a:r>
            <a:endParaRPr lang="en-US" sz="1800" dirty="0">
              <a:effectLst/>
              <a:latin typeface="Arial" panose="020B0604020202020204" pitchFamily="34" charset="0"/>
              <a:ea typeface="Arial" panose="020B0604020202020204" pitchFamily="34" charset="0"/>
              <a:cs typeface="Arial" panose="020B0604020202020204" pitchFamily="34" charset="0"/>
            </a:endParaRPr>
          </a:p>
          <a:p>
            <a:pPr marL="342900" marR="0" lvl="0" indent="-342900">
              <a:spcBef>
                <a:spcPts val="0"/>
              </a:spcBef>
              <a:spcAft>
                <a:spcPts val="0"/>
              </a:spcAft>
              <a:buFont typeface="Arial" panose="020B0604020202020204" pitchFamily="34" charset="0"/>
              <a:buChar char="•"/>
            </a:pPr>
            <a:r>
              <a:rPr lang="en-US" sz="1800" dirty="0">
                <a:solidFill>
                  <a:srgbClr val="1F1F1F"/>
                </a:solidFill>
                <a:effectLst/>
                <a:latin typeface="Arial" panose="020B0604020202020204" pitchFamily="34" charset="0"/>
                <a:ea typeface="Arial" panose="020B0604020202020204" pitchFamily="34" charset="0"/>
                <a:cs typeface="Arial" panose="020B0604020202020204" pitchFamily="34" charset="0"/>
              </a:rPr>
              <a:t>Embodied carbon of steel buildings</a:t>
            </a:r>
            <a:endParaRPr lang="en-US" sz="1800" dirty="0">
              <a:effectLst/>
              <a:latin typeface="Arial" panose="020B0604020202020204" pitchFamily="34" charset="0"/>
              <a:ea typeface="Arial" panose="020B0604020202020204" pitchFamily="34" charset="0"/>
              <a:cs typeface="Arial" panose="020B0604020202020204" pitchFamily="34" charset="0"/>
            </a:endParaRPr>
          </a:p>
          <a:p>
            <a:pPr marL="342900" marR="0" lvl="0" indent="-342900">
              <a:spcBef>
                <a:spcPts val="0"/>
              </a:spcBef>
              <a:spcAft>
                <a:spcPts val="0"/>
              </a:spcAft>
              <a:buFont typeface="Arial" panose="020B0604020202020204" pitchFamily="34" charset="0"/>
              <a:buChar char="•"/>
            </a:pPr>
            <a:r>
              <a:rPr lang="en-US" sz="1800" dirty="0">
                <a:solidFill>
                  <a:srgbClr val="1F1F1F"/>
                </a:solidFill>
                <a:effectLst/>
                <a:latin typeface="Arial" panose="020B0604020202020204" pitchFamily="34" charset="0"/>
                <a:ea typeface="Arial" panose="020B0604020202020204" pitchFamily="34" charset="0"/>
                <a:cs typeface="Arial" panose="020B0604020202020204" pitchFamily="34" charset="0"/>
              </a:rPr>
              <a:t>Sustainable steel building design practices</a:t>
            </a:r>
            <a:endParaRPr lang="en-US" sz="1800" dirty="0">
              <a:effectLst/>
              <a:latin typeface="Arial" panose="020B0604020202020204" pitchFamily="34" charset="0"/>
              <a:ea typeface="Arial" panose="020B0604020202020204" pitchFamily="34" charset="0"/>
              <a:cs typeface="Arial" panose="020B0604020202020204" pitchFamily="34" charset="0"/>
            </a:endParaRPr>
          </a:p>
          <a:p>
            <a:pPr marL="342900" marR="0" lvl="0" indent="-342900">
              <a:spcBef>
                <a:spcPts val="0"/>
              </a:spcBef>
              <a:spcAft>
                <a:spcPts val="0"/>
              </a:spcAft>
              <a:buFont typeface="Arial" panose="020B0604020202020204" pitchFamily="34" charset="0"/>
              <a:buChar char="•"/>
            </a:pPr>
            <a:r>
              <a:rPr lang="en-US" sz="1800" dirty="0">
                <a:solidFill>
                  <a:srgbClr val="1F1F1F"/>
                </a:solidFill>
                <a:effectLst/>
                <a:latin typeface="Arial" panose="020B0604020202020204" pitchFamily="34" charset="0"/>
                <a:ea typeface="Arial" panose="020B0604020202020204" pitchFamily="34" charset="0"/>
                <a:cs typeface="Arial" panose="020B0604020202020204" pitchFamily="34" charset="0"/>
              </a:rPr>
              <a:t>Life cycle assessment and EPD </a:t>
            </a:r>
            <a:endParaRPr lang="en-US" sz="1800" dirty="0">
              <a:effectLst/>
              <a:latin typeface="Arial" panose="020B0604020202020204" pitchFamily="34" charset="0"/>
              <a:ea typeface="Arial" panose="020B0604020202020204" pitchFamily="34" charset="0"/>
              <a:cs typeface="Arial" panose="020B0604020202020204" pitchFamily="34" charset="0"/>
            </a:endParaRPr>
          </a:p>
          <a:p>
            <a:pPr marL="342900" marR="0" lvl="0" indent="-342900">
              <a:spcBef>
                <a:spcPts val="0"/>
              </a:spcBef>
              <a:spcAft>
                <a:spcPts val="0"/>
              </a:spcAft>
              <a:buFont typeface="Arial" panose="020B0604020202020204" pitchFamily="34" charset="0"/>
              <a:buChar char="•"/>
            </a:pPr>
            <a:r>
              <a:rPr lang="en-US" sz="1800" dirty="0">
                <a:solidFill>
                  <a:srgbClr val="1F1F1F"/>
                </a:solidFill>
                <a:effectLst/>
                <a:latin typeface="Arial" panose="020B0604020202020204" pitchFamily="34" charset="0"/>
                <a:ea typeface="Arial" panose="020B0604020202020204" pitchFamily="34" charset="0"/>
                <a:cs typeface="Arial" panose="020B0604020202020204" pitchFamily="34" charset="0"/>
              </a:rPr>
              <a:t>Measure embodied carbon</a:t>
            </a:r>
            <a:endParaRPr lang="en-US" sz="1800" dirty="0">
              <a:effectLst/>
              <a:latin typeface="Arial" panose="020B0604020202020204" pitchFamily="34" charset="0"/>
              <a:ea typeface="Arial" panose="020B0604020202020204" pitchFamily="34" charset="0"/>
              <a:cs typeface="Arial" panose="020B0604020202020204" pitchFamily="34" charset="0"/>
            </a:endParaRPr>
          </a:p>
          <a:p>
            <a:pPr marL="342900" marR="0" lvl="0" indent="-342900">
              <a:spcBef>
                <a:spcPts val="0"/>
              </a:spcBef>
              <a:spcAft>
                <a:spcPts val="0"/>
              </a:spcAft>
              <a:buFont typeface="Arial" panose="020B0604020202020204" pitchFamily="34" charset="0"/>
              <a:buChar char="•"/>
            </a:pPr>
            <a:r>
              <a:rPr lang="en-US" sz="1800" dirty="0">
                <a:solidFill>
                  <a:srgbClr val="1F1F1F"/>
                </a:solidFill>
                <a:effectLst/>
                <a:latin typeface="Arial" panose="020B0604020202020204" pitchFamily="34" charset="0"/>
                <a:ea typeface="Arial" panose="020B0604020202020204" pitchFamily="34" charset="0"/>
                <a:cs typeface="Arial" panose="020B0604020202020204" pitchFamily="34" charset="0"/>
              </a:rPr>
              <a:t>Design sustainable steel building using LCA tools</a:t>
            </a:r>
            <a:endParaRPr lang="en-US" sz="1800" dirty="0">
              <a:effectLst/>
              <a:latin typeface="Arial" panose="020B0604020202020204" pitchFamily="34" charset="0"/>
              <a:ea typeface="Arial" panose="020B0604020202020204" pitchFamily="34" charset="0"/>
              <a:cs typeface="Arial" panose="020B0604020202020204" pitchFamily="34" charset="0"/>
            </a:endParaRPr>
          </a:p>
          <a:p>
            <a:pPr marL="0" marR="0">
              <a:spcBef>
                <a:spcPts val="0"/>
              </a:spcBef>
              <a:spcAft>
                <a:spcPts val="0"/>
              </a:spcAft>
            </a:pPr>
            <a:r>
              <a:rPr lang="en-US" sz="1800" dirty="0">
                <a:solidFill>
                  <a:srgbClr val="1F1F1F"/>
                </a:solidFill>
                <a:effectLst/>
                <a:latin typeface="Times New Roman" panose="02020603050405020304" pitchFamily="18" charset="0"/>
                <a:ea typeface="Times New Roman" panose="02020603050405020304" pitchFamily="18" charset="0"/>
              </a:rPr>
              <a:t>I hope you have found this class informative and that you will consider using steel in your future construction projects. Steel is a sustainable material with a low embodied carbon footprint, and it can be used to create beautiful and functional buildings.</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7C8EE14-1723-9A4A-87F8-9E5A9046E260}" type="slidenum">
              <a:rPr lang="en-US" smtClean="0"/>
              <a:t>45</a:t>
            </a:fld>
            <a:endParaRPr lang="en-US"/>
          </a:p>
        </p:txBody>
      </p:sp>
    </p:spTree>
    <p:extLst>
      <p:ext uri="{BB962C8B-B14F-4D97-AF65-F5344CB8AC3E}">
        <p14:creationId xmlns:p14="http://schemas.microsoft.com/office/powerpoint/2010/main" val="31394327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Steel is manufactured in two types of factories. Large steel mills typically use </a:t>
            </a:r>
            <a:r>
              <a:rPr lang="en-US" sz="1800" i="1" dirty="0">
                <a:effectLst/>
                <a:latin typeface="Times New Roman" panose="02020603050405020304" pitchFamily="18" charset="0"/>
                <a:ea typeface="Times New Roman" panose="02020603050405020304" pitchFamily="18" charset="0"/>
              </a:rPr>
              <a:t>basic oxygen furnaces</a:t>
            </a:r>
            <a:r>
              <a:rPr lang="en-US" sz="1800" dirty="0">
                <a:effectLst/>
                <a:latin typeface="Times New Roman" panose="02020603050405020304" pitchFamily="18" charset="0"/>
                <a:ea typeface="Times New Roman" panose="02020603050405020304" pitchFamily="18" charset="0"/>
              </a:rPr>
              <a:t> (BOFs), which burn coal or natural gas to melt iron-ore to extract the iron, and then mix the iron with scraps of iron and steel to make new steel. Most of the inputs to a BOF are mined, raw materials, so the recycled content level for BOFs is typically between 25%-37%. Recycled content is important because virgin steel, or steel made in a BOF using raw materials like iron ore, can have an embodied carbon footprint that is up to five times greater than high-recycled content steel</a:t>
            </a:r>
            <a:r>
              <a:rPr lang="en-US" sz="1800" baseline="3000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[1].</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Smaller factories normally use </a:t>
            </a:r>
            <a:r>
              <a:rPr lang="en-US" sz="1800" i="1" dirty="0">
                <a:effectLst/>
                <a:latin typeface="Times New Roman" panose="02020603050405020304" pitchFamily="18" charset="0"/>
                <a:ea typeface="Times New Roman" panose="02020603050405020304" pitchFamily="18" charset="0"/>
              </a:rPr>
              <a:t>electric arc furnaces </a:t>
            </a:r>
            <a:r>
              <a:rPr lang="en-US" sz="1800" dirty="0">
                <a:effectLst/>
                <a:latin typeface="Times New Roman" panose="02020603050405020304" pitchFamily="18" charset="0"/>
                <a:ea typeface="Times New Roman" panose="02020603050405020304" pitchFamily="18" charset="0"/>
              </a:rPr>
              <a:t>(EAFs) to melt scrap iron and steel into new steel. These factories don’t have the ability to process raw iron ore. As a result, the steel manufactured on EAFs has high levels of recycled content, up to 100%, with an average recycled content of 93% for hot rolled shapes [2]. Structural steel does not lose any of its </a:t>
            </a:r>
            <a:r>
              <a:rPr lang="en-US" sz="1800" i="1" dirty="0">
                <a:effectLst/>
                <a:latin typeface="Times New Roman" panose="02020603050405020304" pitchFamily="18" charset="0"/>
                <a:ea typeface="Times New Roman" panose="02020603050405020304" pitchFamily="18" charset="0"/>
              </a:rPr>
              <a:t>metallurgical properties</a:t>
            </a:r>
            <a:r>
              <a:rPr lang="en-US" sz="1800" dirty="0">
                <a:effectLst/>
                <a:latin typeface="Times New Roman" panose="02020603050405020304" pitchFamily="18" charset="0"/>
                <a:ea typeface="Times New Roman" panose="02020603050405020304" pitchFamily="18" charset="0"/>
              </a:rPr>
              <a:t> (the physical and chemical behavior of the alloys) when it is recycled, making the properties and performance characteristics of recycled steel equivalent to virgin steel [3]. EAFs are powered by electricity, rather than coal and natural gas, and therefore have the ability to be powered using renewable energy sources.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It is worthy to mention difference and relation between mill vs fabrication vs erector.</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A mill is a factory that produces steel. A fabricator is a company that cuts, shapes, and welds steel to create structural components for buildings and other structures. An erector is a company that assembles steel structures on construction sites.</a:t>
            </a:r>
          </a:p>
          <a:p>
            <a:endParaRPr lang="en-US" dirty="0"/>
          </a:p>
        </p:txBody>
      </p:sp>
      <p:sp>
        <p:nvSpPr>
          <p:cNvPr id="4" name="Slide Number Placeholder 3"/>
          <p:cNvSpPr>
            <a:spLocks noGrp="1"/>
          </p:cNvSpPr>
          <p:nvPr>
            <p:ph type="sldNum" sz="quarter" idx="5"/>
          </p:nvPr>
        </p:nvSpPr>
        <p:spPr/>
        <p:txBody>
          <a:bodyPr/>
          <a:lstStyle/>
          <a:p>
            <a:fld id="{B7C8EE14-1723-9A4A-87F8-9E5A9046E260}" type="slidenum">
              <a:rPr lang="en-US" smtClean="0"/>
              <a:t>5</a:t>
            </a:fld>
            <a:endParaRPr lang="en-US"/>
          </a:p>
        </p:txBody>
      </p:sp>
    </p:spTree>
    <p:extLst>
      <p:ext uri="{BB962C8B-B14F-4D97-AF65-F5344CB8AC3E}">
        <p14:creationId xmlns:p14="http://schemas.microsoft.com/office/powerpoint/2010/main" val="33130178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Using steel from electric arc furnaces is a very effective way to reduce embodied emissions in steel, because EAFs uses high levels of recycled material and can be powered by renewable energy sources.</a:t>
            </a:r>
          </a:p>
          <a:p>
            <a:endParaRPr lang="en-US" b="0" dirty="0"/>
          </a:p>
        </p:txBody>
      </p:sp>
      <p:sp>
        <p:nvSpPr>
          <p:cNvPr id="4" name="Slide Number Placeholder 3"/>
          <p:cNvSpPr>
            <a:spLocks noGrp="1"/>
          </p:cNvSpPr>
          <p:nvPr>
            <p:ph type="sldNum" sz="quarter" idx="5"/>
          </p:nvPr>
        </p:nvSpPr>
        <p:spPr/>
        <p:txBody>
          <a:bodyPr/>
          <a:lstStyle/>
          <a:p>
            <a:fld id="{B7C8EE14-1723-9A4A-87F8-9E5A9046E260}" type="slidenum">
              <a:rPr lang="en-US" smtClean="0"/>
              <a:t>6</a:t>
            </a:fld>
            <a:endParaRPr lang="en-US"/>
          </a:p>
        </p:txBody>
      </p:sp>
    </p:spTree>
    <p:extLst>
      <p:ext uri="{BB962C8B-B14F-4D97-AF65-F5344CB8AC3E}">
        <p14:creationId xmlns:p14="http://schemas.microsoft.com/office/powerpoint/2010/main" val="11888000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This graph shows the cradle-to-cradle life cycle of a structural steel production using recycled steel., steelmaking (conversion of hot metal into steel using BOF or EAF), casting (pouring liquid steel into molds), rolling (hot or cold rolling to shape and reduce thickness), finishing (heat treatment, surface treatments, machining), distribution for fabrication and use, and eventually recycling of end-of-life products to close the loop.</a:t>
            </a:r>
          </a:p>
        </p:txBody>
      </p:sp>
      <p:sp>
        <p:nvSpPr>
          <p:cNvPr id="4" name="Slide Number Placeholder 3"/>
          <p:cNvSpPr>
            <a:spLocks noGrp="1"/>
          </p:cNvSpPr>
          <p:nvPr>
            <p:ph type="sldNum" sz="quarter" idx="5"/>
          </p:nvPr>
        </p:nvSpPr>
        <p:spPr/>
        <p:txBody>
          <a:bodyPr/>
          <a:lstStyle/>
          <a:p>
            <a:fld id="{B7C8EE14-1723-9A4A-87F8-9E5A9046E260}" type="slidenum">
              <a:rPr lang="en-US" smtClean="0"/>
              <a:t>7</a:t>
            </a:fld>
            <a:endParaRPr lang="en-US"/>
          </a:p>
        </p:txBody>
      </p:sp>
    </p:spTree>
    <p:extLst>
      <p:ext uri="{BB962C8B-B14F-4D97-AF65-F5344CB8AC3E}">
        <p14:creationId xmlns:p14="http://schemas.microsoft.com/office/powerpoint/2010/main" val="37344453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Probably not a lot of people realize this, vast majority of steel for U.S buildings is from North America. As illustrated on the map in this slide, according to the American Iron and Steel Institute (AISI), in 2021, the United States imported 31.4 million net tons (NT) of steel, including 22.7 million NT of finished steel. In the same year, the United States produced 116.3 million NT of steel. This means that in 2021, the United States imported 26% of the steel it used. And over 70% of U.S domestic steel is EAF and Some BOF plants have been idled. Architects and engineers can specify that the source of steel used on a project must originate from an EAF source. </a:t>
            </a:r>
          </a:p>
          <a:p>
            <a:pPr marL="0" marR="0">
              <a:spcBef>
                <a:spcPts val="0"/>
              </a:spcBef>
              <a:spcAft>
                <a:spcPts val="0"/>
              </a:spcAft>
            </a:pPr>
            <a:r>
              <a:rPr lang="en-US" sz="1800" dirty="0">
                <a:solidFill>
                  <a:srgbClr val="9900FF"/>
                </a:solidFill>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The energy grid impacts the global warming potential of EAF steel production in a number of ways. First, the type of electricity that is used to power the EAF has a significant impact on the carbon emissions associated with steel production. For example, EAFs that are powered by coal-fired electricity have a much higher carbon footprint than EAFs that are powered by renewable energy sources such as solar or wind power. The location of the EAF also has a significant impact on the global warming potential of steel production. EAFs that are located in areas with a high proportion of renewable energy in the electricity grid have a lower carbon footprint than EAFs that are located in areas with a high proportion of fossil fuel-based electricity in the electricity grid.</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Second, the efficiency of the EAF also has a significant impact on the global warming potential of steel production. More efficient EAFs use less electricity, which in turn reduces the carbon emissions associated with steel production.</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endParaRPr lang="en-US" b="0" dirty="0"/>
          </a:p>
        </p:txBody>
      </p:sp>
      <p:sp>
        <p:nvSpPr>
          <p:cNvPr id="4" name="Slide Number Placeholder 3"/>
          <p:cNvSpPr>
            <a:spLocks noGrp="1"/>
          </p:cNvSpPr>
          <p:nvPr>
            <p:ph type="sldNum" sz="quarter" idx="5"/>
          </p:nvPr>
        </p:nvSpPr>
        <p:spPr/>
        <p:txBody>
          <a:bodyPr/>
          <a:lstStyle/>
          <a:p>
            <a:fld id="{B7C8EE14-1723-9A4A-87F8-9E5A9046E260}" type="slidenum">
              <a:rPr lang="en-US" smtClean="0"/>
              <a:t>8</a:t>
            </a:fld>
            <a:endParaRPr lang="en-US"/>
          </a:p>
        </p:txBody>
      </p:sp>
    </p:spTree>
    <p:extLst>
      <p:ext uri="{BB962C8B-B14F-4D97-AF65-F5344CB8AC3E}">
        <p14:creationId xmlns:p14="http://schemas.microsoft.com/office/powerpoint/2010/main" val="23194359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It is worthy to point out that with the innovative technology, zero carbon steel is possible.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There are a number of different methods that can be used to produce zero carbon steel, including:</a:t>
            </a:r>
          </a:p>
          <a:p>
            <a:pPr marL="342900" marR="0" lvl="0" indent="-342900">
              <a:spcBef>
                <a:spcPts val="0"/>
              </a:spcBef>
              <a:spcAft>
                <a:spcPts val="0"/>
              </a:spcAft>
              <a:buFont typeface="Arial" panose="020B0604020202020204" pitchFamily="34" charset="0"/>
              <a:buChar char="●"/>
            </a:pPr>
            <a:r>
              <a:rPr lang="en-US" sz="1800" dirty="0">
                <a:solidFill>
                  <a:srgbClr val="000000"/>
                </a:solidFill>
                <a:effectLst/>
                <a:latin typeface="Noto Sans Symbols"/>
                <a:ea typeface="Noto Sans Symbols"/>
                <a:cs typeface="Noto Sans Symbols"/>
              </a:rPr>
              <a:t>Using hydrogen: Hydrogen can be used to reduce iron ore to iron, without emitting carbon dioxide. This process is still in the development stage, but it has the potential to be a major breakthrough in the production of zero carbon steel.</a:t>
            </a:r>
            <a:endParaRPr lang="en-US" sz="1800" dirty="0">
              <a:effectLst/>
              <a:latin typeface="Noto Sans Symbols"/>
              <a:ea typeface="Noto Sans Symbols"/>
              <a:cs typeface="Noto Sans Symbols"/>
            </a:endParaRPr>
          </a:p>
          <a:p>
            <a:pPr marL="342900" marR="0" lvl="0" indent="-342900">
              <a:spcBef>
                <a:spcPts val="0"/>
              </a:spcBef>
              <a:spcAft>
                <a:spcPts val="0"/>
              </a:spcAft>
              <a:buFont typeface="Arial" panose="020B0604020202020204" pitchFamily="34" charset="0"/>
              <a:buChar char="●"/>
            </a:pPr>
            <a:r>
              <a:rPr lang="en-US" sz="1800" dirty="0">
                <a:solidFill>
                  <a:srgbClr val="000000"/>
                </a:solidFill>
                <a:effectLst/>
                <a:latin typeface="Noto Sans Symbols"/>
                <a:ea typeface="Noto Sans Symbols"/>
                <a:cs typeface="Noto Sans Symbols"/>
              </a:rPr>
              <a:t>Using biomass: Biomass can be used to produce a type of energy called biochar, which can then be used in the steelmaking process. Biochar emits less carbon dioxide than fossil fuels, and it can also help to improve the quality of the steel.</a:t>
            </a:r>
            <a:endParaRPr lang="en-US" sz="1800" dirty="0">
              <a:effectLst/>
              <a:latin typeface="Noto Sans Symbols"/>
              <a:ea typeface="Noto Sans Symbols"/>
              <a:cs typeface="Noto Sans Symbols"/>
            </a:endParaRP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Zero carbon steel is still in its early stages of development, but it has the potential to revolutionize the steel industry. As the cost of producing zero carbon steel comes down, it is likely to become more widely used. This would have a major impact on the fight against climate change on a global scale.  What you are seeing on the slide is a Zero carbon steel product developed and produced by a Swedish company, SSAB. [4]</a:t>
            </a:r>
          </a:p>
          <a:p>
            <a:endParaRPr lang="en-US" b="0" dirty="0"/>
          </a:p>
        </p:txBody>
      </p:sp>
      <p:sp>
        <p:nvSpPr>
          <p:cNvPr id="4" name="Slide Number Placeholder 3"/>
          <p:cNvSpPr>
            <a:spLocks noGrp="1"/>
          </p:cNvSpPr>
          <p:nvPr>
            <p:ph type="sldNum" sz="quarter" idx="5"/>
          </p:nvPr>
        </p:nvSpPr>
        <p:spPr/>
        <p:txBody>
          <a:bodyPr/>
          <a:lstStyle/>
          <a:p>
            <a:fld id="{B7C8EE14-1723-9A4A-87F8-9E5A9046E260}" type="slidenum">
              <a:rPr lang="en-US" smtClean="0"/>
              <a:t>9</a:t>
            </a:fld>
            <a:endParaRPr lang="en-US"/>
          </a:p>
        </p:txBody>
      </p:sp>
    </p:spTree>
    <p:extLst>
      <p:ext uri="{BB962C8B-B14F-4D97-AF65-F5344CB8AC3E}">
        <p14:creationId xmlns:p14="http://schemas.microsoft.com/office/powerpoint/2010/main" val="34350848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2646045" y="2274519"/>
            <a:ext cx="6899909" cy="1489075"/>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10052431" y="6368135"/>
            <a:ext cx="1927859" cy="468629"/>
          </a:xfrm>
          <a:prstGeom prst="rect">
            <a:avLst/>
          </a:prstGeom>
        </p:spPr>
        <p:txBody>
          <a:bodyPr lIns="0" tIns="0" rIns="0" bIns="0"/>
          <a:lstStyle>
            <a:lvl1pPr>
              <a:defRPr sz="1800" b="0" i="0">
                <a:solidFill>
                  <a:srgbClr val="767661"/>
                </a:solidFill>
                <a:latin typeface="Arial"/>
                <a:cs typeface="Arial"/>
              </a:defRPr>
            </a:lvl1pPr>
          </a:lstStyle>
          <a:p>
            <a:pPr marL="12700">
              <a:lnSpc>
                <a:spcPts val="1810"/>
              </a:lnSpc>
            </a:pPr>
            <a:r>
              <a:rPr spc="-65" dirty="0"/>
              <a:t>I </a:t>
            </a:r>
            <a:r>
              <a:rPr spc="-155" dirty="0"/>
              <a:t>N </a:t>
            </a:r>
            <a:r>
              <a:rPr spc="-229" dirty="0"/>
              <a:t>T </a:t>
            </a:r>
            <a:r>
              <a:rPr spc="-325" dirty="0"/>
              <a:t>E </a:t>
            </a:r>
            <a:r>
              <a:rPr spc="-275" dirty="0"/>
              <a:t>G </a:t>
            </a:r>
            <a:r>
              <a:rPr spc="-345" dirty="0"/>
              <a:t>R </a:t>
            </a:r>
            <a:r>
              <a:rPr spc="-190" dirty="0"/>
              <a:t>A</a:t>
            </a:r>
            <a:r>
              <a:rPr spc="-315" dirty="0"/>
              <a:t> </a:t>
            </a:r>
            <a:r>
              <a:rPr spc="-250" dirty="0"/>
              <a:t>L</a:t>
            </a:r>
          </a:p>
          <a:p>
            <a:pPr marL="12700">
              <a:lnSpc>
                <a:spcPct val="100000"/>
              </a:lnSpc>
              <a:spcBef>
                <a:spcPts val="25"/>
              </a:spcBef>
            </a:pPr>
            <a:r>
              <a:rPr sz="1400" spc="-55" dirty="0"/>
              <a:t>Revolutionary</a:t>
            </a:r>
            <a:r>
              <a:rPr sz="1400" spc="-100" dirty="0"/>
              <a:t> </a:t>
            </a:r>
            <a:r>
              <a:rPr sz="1400" spc="-70" dirty="0"/>
              <a:t>Engineering</a:t>
            </a:r>
            <a:endParaRPr sz="1400"/>
          </a:p>
        </p:txBody>
      </p:sp>
      <p:sp>
        <p:nvSpPr>
          <p:cNvPr id="5" name="Holder 5"/>
          <p:cNvSpPr>
            <a:spLocks noGrp="1"/>
          </p:cNvSpPr>
          <p:nvPr>
            <p:ph type="dt" sz="half" idx="6"/>
          </p:nvPr>
        </p:nvSpPr>
        <p:spPr>
          <a:xfrm>
            <a:off x="479551" y="6545376"/>
            <a:ext cx="2319655" cy="165734"/>
          </a:xfrm>
          <a:prstGeom prst="rect">
            <a:avLst/>
          </a:prstGeom>
        </p:spPr>
        <p:txBody>
          <a:bodyPr lIns="0" tIns="0" rIns="0" bIns="0"/>
          <a:lstStyle>
            <a:lvl1pPr>
              <a:defRPr sz="1100" b="0" i="0">
                <a:solidFill>
                  <a:srgbClr val="767661"/>
                </a:solidFill>
                <a:latin typeface="Arial"/>
                <a:cs typeface="Arial"/>
              </a:defRPr>
            </a:lvl1pPr>
          </a:lstStyle>
          <a:p>
            <a:pPr marL="12700">
              <a:lnSpc>
                <a:spcPts val="1150"/>
              </a:lnSpc>
            </a:pPr>
            <a:r>
              <a:rPr spc="-45" dirty="0"/>
              <a:t>imagine</a:t>
            </a:r>
            <a:r>
              <a:rPr spc="-80" dirty="0"/>
              <a:t> </a:t>
            </a:r>
            <a:r>
              <a:rPr spc="220" dirty="0"/>
              <a:t>|</a:t>
            </a:r>
            <a:r>
              <a:rPr spc="-65" dirty="0"/>
              <a:t> </a:t>
            </a:r>
            <a:r>
              <a:rPr spc="-45" dirty="0"/>
              <a:t>accelerate</a:t>
            </a:r>
            <a:r>
              <a:rPr spc="-95" dirty="0"/>
              <a:t> </a:t>
            </a:r>
            <a:r>
              <a:rPr spc="220" dirty="0"/>
              <a:t>|</a:t>
            </a:r>
            <a:r>
              <a:rPr spc="-50" dirty="0"/>
              <a:t> </a:t>
            </a:r>
            <a:r>
              <a:rPr spc="-15" dirty="0"/>
              <a:t>perform</a:t>
            </a:r>
            <a:r>
              <a:rPr spc="-80" dirty="0"/>
              <a:t> </a:t>
            </a:r>
            <a:r>
              <a:rPr spc="220" dirty="0"/>
              <a:t>|</a:t>
            </a:r>
            <a:r>
              <a:rPr spc="-55" dirty="0"/>
              <a:t> </a:t>
            </a:r>
            <a:r>
              <a:rPr spc="-50" dirty="0"/>
              <a:t>sustain</a:t>
            </a:r>
          </a:p>
        </p:txBody>
      </p:sp>
      <p:sp>
        <p:nvSpPr>
          <p:cNvPr id="6" name="Holder 6"/>
          <p:cNvSpPr>
            <a:spLocks noGrp="1"/>
          </p:cNvSpPr>
          <p:nvPr>
            <p:ph type="sldNum" sz="quarter" idx="7"/>
          </p:nvPr>
        </p:nvSpPr>
        <p:spPr>
          <a:xfrm>
            <a:off x="8778240" y="6377940"/>
            <a:ext cx="2804160" cy="34290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rgbClr val="AEBC2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2400" b="0" i="0">
                <a:solidFill>
                  <a:srgbClr val="00A3E3"/>
                </a:solidFill>
                <a:latin typeface="Arial"/>
                <a:cs typeface="Arial"/>
              </a:defRPr>
            </a:lvl1pPr>
          </a:lstStyle>
          <a:p>
            <a:endParaRPr/>
          </a:p>
        </p:txBody>
      </p:sp>
      <p:sp>
        <p:nvSpPr>
          <p:cNvPr id="5" name="Holder 5"/>
          <p:cNvSpPr>
            <a:spLocks noGrp="1"/>
          </p:cNvSpPr>
          <p:nvPr>
            <p:ph type="dt" sz="half" idx="6"/>
          </p:nvPr>
        </p:nvSpPr>
        <p:spPr>
          <a:xfrm>
            <a:off x="479551" y="6545376"/>
            <a:ext cx="2319655" cy="165734"/>
          </a:xfrm>
          <a:prstGeom prst="rect">
            <a:avLst/>
          </a:prstGeom>
        </p:spPr>
        <p:txBody>
          <a:bodyPr lIns="0" tIns="0" rIns="0" bIns="0"/>
          <a:lstStyle>
            <a:lvl1pPr>
              <a:defRPr sz="1100" b="0" i="0">
                <a:solidFill>
                  <a:srgbClr val="767661"/>
                </a:solidFill>
                <a:latin typeface="Arial"/>
                <a:cs typeface="Arial"/>
              </a:defRPr>
            </a:lvl1pPr>
          </a:lstStyle>
          <a:p>
            <a:pPr marL="12700">
              <a:lnSpc>
                <a:spcPts val="1150"/>
              </a:lnSpc>
            </a:pPr>
            <a:r>
              <a:rPr spc="-45" dirty="0"/>
              <a:t>imagine</a:t>
            </a:r>
            <a:r>
              <a:rPr spc="-80" dirty="0"/>
              <a:t> </a:t>
            </a:r>
            <a:r>
              <a:rPr spc="220" dirty="0"/>
              <a:t>|</a:t>
            </a:r>
            <a:r>
              <a:rPr spc="-65" dirty="0"/>
              <a:t> </a:t>
            </a:r>
            <a:r>
              <a:rPr spc="-45" dirty="0"/>
              <a:t>accelerate</a:t>
            </a:r>
            <a:r>
              <a:rPr spc="-95" dirty="0"/>
              <a:t> </a:t>
            </a:r>
            <a:r>
              <a:rPr spc="220" dirty="0"/>
              <a:t>|</a:t>
            </a:r>
            <a:r>
              <a:rPr spc="-50" dirty="0"/>
              <a:t> </a:t>
            </a:r>
            <a:r>
              <a:rPr spc="-15" dirty="0"/>
              <a:t>perform</a:t>
            </a:r>
            <a:r>
              <a:rPr spc="-80" dirty="0"/>
              <a:t> </a:t>
            </a:r>
            <a:r>
              <a:rPr spc="220" dirty="0"/>
              <a:t>|</a:t>
            </a:r>
            <a:r>
              <a:rPr spc="-55" dirty="0"/>
              <a:t> </a:t>
            </a:r>
            <a:r>
              <a:rPr spc="-50" dirty="0"/>
              <a:t>sustain</a:t>
            </a:r>
          </a:p>
        </p:txBody>
      </p:sp>
      <p:sp>
        <p:nvSpPr>
          <p:cNvPr id="6" name="Holder 6"/>
          <p:cNvSpPr>
            <a:spLocks noGrp="1"/>
          </p:cNvSpPr>
          <p:nvPr>
            <p:ph type="sldNum" sz="quarter" idx="7"/>
          </p:nvPr>
        </p:nvSpPr>
        <p:spPr>
          <a:xfrm>
            <a:off x="8778240" y="6400800"/>
            <a:ext cx="1557654" cy="32004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rgbClr val="AEBC21"/>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a:xfrm>
            <a:off x="10052431" y="6368135"/>
            <a:ext cx="1927859" cy="468629"/>
          </a:xfrm>
          <a:prstGeom prst="rect">
            <a:avLst/>
          </a:prstGeom>
        </p:spPr>
        <p:txBody>
          <a:bodyPr lIns="0" tIns="0" rIns="0" bIns="0"/>
          <a:lstStyle>
            <a:lvl1pPr>
              <a:defRPr sz="1800" b="0" i="0">
                <a:solidFill>
                  <a:srgbClr val="767661"/>
                </a:solidFill>
                <a:latin typeface="Arial"/>
                <a:cs typeface="Arial"/>
              </a:defRPr>
            </a:lvl1pPr>
          </a:lstStyle>
          <a:p>
            <a:pPr marL="12700">
              <a:lnSpc>
                <a:spcPts val="1810"/>
              </a:lnSpc>
            </a:pPr>
            <a:r>
              <a:rPr spc="-65" dirty="0"/>
              <a:t>I </a:t>
            </a:r>
            <a:r>
              <a:rPr spc="-155" dirty="0"/>
              <a:t>N </a:t>
            </a:r>
            <a:r>
              <a:rPr spc="-229" dirty="0"/>
              <a:t>T </a:t>
            </a:r>
            <a:r>
              <a:rPr spc="-325" dirty="0"/>
              <a:t>E </a:t>
            </a:r>
            <a:r>
              <a:rPr spc="-275" dirty="0"/>
              <a:t>G </a:t>
            </a:r>
            <a:r>
              <a:rPr spc="-345" dirty="0"/>
              <a:t>R </a:t>
            </a:r>
            <a:r>
              <a:rPr spc="-190" dirty="0"/>
              <a:t>A</a:t>
            </a:r>
            <a:r>
              <a:rPr spc="-315" dirty="0"/>
              <a:t> </a:t>
            </a:r>
            <a:r>
              <a:rPr spc="-250" dirty="0"/>
              <a:t>L</a:t>
            </a:r>
          </a:p>
          <a:p>
            <a:pPr marL="12700">
              <a:lnSpc>
                <a:spcPct val="100000"/>
              </a:lnSpc>
              <a:spcBef>
                <a:spcPts val="25"/>
              </a:spcBef>
            </a:pPr>
            <a:r>
              <a:rPr sz="1400" spc="-55" dirty="0"/>
              <a:t>Revolutionary</a:t>
            </a:r>
            <a:r>
              <a:rPr sz="1400" spc="-100" dirty="0"/>
              <a:t> </a:t>
            </a:r>
            <a:r>
              <a:rPr sz="1400" spc="-70" dirty="0"/>
              <a:t>Engineering</a:t>
            </a:r>
            <a:endParaRPr sz="1400"/>
          </a:p>
        </p:txBody>
      </p:sp>
      <p:sp>
        <p:nvSpPr>
          <p:cNvPr id="6" name="Holder 6"/>
          <p:cNvSpPr>
            <a:spLocks noGrp="1"/>
          </p:cNvSpPr>
          <p:nvPr>
            <p:ph type="dt" sz="half" idx="6"/>
          </p:nvPr>
        </p:nvSpPr>
        <p:spPr>
          <a:xfrm>
            <a:off x="479551" y="6545376"/>
            <a:ext cx="2319655" cy="165734"/>
          </a:xfrm>
          <a:prstGeom prst="rect">
            <a:avLst/>
          </a:prstGeom>
        </p:spPr>
        <p:txBody>
          <a:bodyPr lIns="0" tIns="0" rIns="0" bIns="0"/>
          <a:lstStyle>
            <a:lvl1pPr>
              <a:defRPr sz="1100" b="0" i="0">
                <a:solidFill>
                  <a:srgbClr val="767661"/>
                </a:solidFill>
                <a:latin typeface="Arial"/>
                <a:cs typeface="Arial"/>
              </a:defRPr>
            </a:lvl1pPr>
          </a:lstStyle>
          <a:p>
            <a:pPr marL="12700">
              <a:lnSpc>
                <a:spcPts val="1150"/>
              </a:lnSpc>
            </a:pPr>
            <a:r>
              <a:rPr spc="-45" dirty="0"/>
              <a:t>imagine</a:t>
            </a:r>
            <a:r>
              <a:rPr spc="-80" dirty="0"/>
              <a:t> </a:t>
            </a:r>
            <a:r>
              <a:rPr spc="220" dirty="0"/>
              <a:t>|</a:t>
            </a:r>
            <a:r>
              <a:rPr spc="-65" dirty="0"/>
              <a:t> </a:t>
            </a:r>
            <a:r>
              <a:rPr spc="-45" dirty="0"/>
              <a:t>accelerate</a:t>
            </a:r>
            <a:r>
              <a:rPr spc="-95" dirty="0"/>
              <a:t> </a:t>
            </a:r>
            <a:r>
              <a:rPr spc="220" dirty="0"/>
              <a:t>|</a:t>
            </a:r>
            <a:r>
              <a:rPr spc="-50" dirty="0"/>
              <a:t> </a:t>
            </a:r>
            <a:r>
              <a:rPr spc="-15" dirty="0"/>
              <a:t>perform</a:t>
            </a:r>
            <a:r>
              <a:rPr spc="-80" dirty="0"/>
              <a:t> </a:t>
            </a:r>
            <a:r>
              <a:rPr spc="220" dirty="0"/>
              <a:t>|</a:t>
            </a:r>
            <a:r>
              <a:rPr spc="-55" dirty="0"/>
              <a:t> </a:t>
            </a:r>
            <a:r>
              <a:rPr spc="-50" dirty="0"/>
              <a:t>sustain</a:t>
            </a:r>
          </a:p>
        </p:txBody>
      </p:sp>
      <p:sp>
        <p:nvSpPr>
          <p:cNvPr id="7" name="Holder 7"/>
          <p:cNvSpPr>
            <a:spLocks noGrp="1"/>
          </p:cNvSpPr>
          <p:nvPr>
            <p:ph type="sldNum" sz="quarter" idx="7"/>
          </p:nvPr>
        </p:nvSpPr>
        <p:spPr>
          <a:xfrm>
            <a:off x="8778240" y="6377940"/>
            <a:ext cx="2804160" cy="34290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856105" y="685800"/>
            <a:ext cx="8479789" cy="452119"/>
          </a:xfrm>
        </p:spPr>
        <p:txBody>
          <a:bodyPr lIns="0" tIns="0" rIns="0" bIns="0"/>
          <a:lstStyle>
            <a:lvl1pPr>
              <a:defRPr sz="2800" b="1" i="0">
                <a:solidFill>
                  <a:srgbClr val="AEBC21"/>
                </a:solidFill>
                <a:latin typeface="Arial"/>
                <a:cs typeface="Arial"/>
              </a:defRPr>
            </a:lvl1pPr>
          </a:lstStyle>
          <a:p>
            <a:endParaRPr dirty="0"/>
          </a:p>
        </p:txBody>
      </p:sp>
      <p:sp>
        <p:nvSpPr>
          <p:cNvPr id="3" name="Holder 3"/>
          <p:cNvSpPr>
            <a:spLocks noGrp="1"/>
          </p:cNvSpPr>
          <p:nvPr>
            <p:ph type="ftr" sz="quarter" idx="5"/>
          </p:nvPr>
        </p:nvSpPr>
        <p:spPr>
          <a:xfrm>
            <a:off x="10052431" y="6368135"/>
            <a:ext cx="1927859" cy="468629"/>
          </a:xfrm>
          <a:prstGeom prst="rect">
            <a:avLst/>
          </a:prstGeom>
        </p:spPr>
        <p:txBody>
          <a:bodyPr lIns="0" tIns="0" rIns="0" bIns="0"/>
          <a:lstStyle>
            <a:lvl1pPr>
              <a:defRPr sz="1800" b="0" i="0">
                <a:solidFill>
                  <a:srgbClr val="767661"/>
                </a:solidFill>
                <a:latin typeface="Arial"/>
                <a:cs typeface="Arial"/>
              </a:defRPr>
            </a:lvl1pPr>
          </a:lstStyle>
          <a:p>
            <a:pPr marL="12700">
              <a:lnSpc>
                <a:spcPts val="1810"/>
              </a:lnSpc>
            </a:pPr>
            <a:r>
              <a:rPr spc="-65" dirty="0"/>
              <a:t>I </a:t>
            </a:r>
            <a:r>
              <a:rPr spc="-155" dirty="0"/>
              <a:t>N </a:t>
            </a:r>
            <a:r>
              <a:rPr spc="-229" dirty="0"/>
              <a:t>T </a:t>
            </a:r>
            <a:r>
              <a:rPr spc="-325" dirty="0"/>
              <a:t>E </a:t>
            </a:r>
            <a:r>
              <a:rPr spc="-275" dirty="0"/>
              <a:t>G </a:t>
            </a:r>
            <a:r>
              <a:rPr spc="-345" dirty="0"/>
              <a:t>R </a:t>
            </a:r>
            <a:r>
              <a:rPr spc="-190" dirty="0"/>
              <a:t>A</a:t>
            </a:r>
            <a:r>
              <a:rPr spc="-315" dirty="0"/>
              <a:t> </a:t>
            </a:r>
            <a:r>
              <a:rPr spc="-250" dirty="0"/>
              <a:t>L</a:t>
            </a:r>
          </a:p>
          <a:p>
            <a:pPr marL="12700">
              <a:lnSpc>
                <a:spcPct val="100000"/>
              </a:lnSpc>
              <a:spcBef>
                <a:spcPts val="25"/>
              </a:spcBef>
            </a:pPr>
            <a:r>
              <a:rPr sz="1400" spc="-55" dirty="0"/>
              <a:t>Revolutionary</a:t>
            </a:r>
            <a:r>
              <a:rPr sz="1400" spc="-100" dirty="0"/>
              <a:t> </a:t>
            </a:r>
            <a:r>
              <a:rPr sz="1400" spc="-70" dirty="0"/>
              <a:t>Engineering</a:t>
            </a:r>
            <a:endParaRPr sz="1400"/>
          </a:p>
        </p:txBody>
      </p:sp>
      <p:sp>
        <p:nvSpPr>
          <p:cNvPr id="4" name="Holder 4"/>
          <p:cNvSpPr>
            <a:spLocks noGrp="1"/>
          </p:cNvSpPr>
          <p:nvPr>
            <p:ph type="dt" sz="half" idx="6"/>
          </p:nvPr>
        </p:nvSpPr>
        <p:spPr>
          <a:xfrm>
            <a:off x="479551" y="6545376"/>
            <a:ext cx="2319655" cy="165734"/>
          </a:xfrm>
          <a:prstGeom prst="rect">
            <a:avLst/>
          </a:prstGeom>
        </p:spPr>
        <p:txBody>
          <a:bodyPr lIns="0" tIns="0" rIns="0" bIns="0"/>
          <a:lstStyle>
            <a:lvl1pPr>
              <a:defRPr sz="1100" b="0" i="0">
                <a:solidFill>
                  <a:srgbClr val="767661"/>
                </a:solidFill>
                <a:latin typeface="Arial"/>
                <a:cs typeface="Arial"/>
              </a:defRPr>
            </a:lvl1pPr>
          </a:lstStyle>
          <a:p>
            <a:pPr marL="12700">
              <a:lnSpc>
                <a:spcPts val="1150"/>
              </a:lnSpc>
            </a:pPr>
            <a:r>
              <a:rPr spc="-45" dirty="0"/>
              <a:t>imagine</a:t>
            </a:r>
            <a:r>
              <a:rPr spc="-80" dirty="0"/>
              <a:t> </a:t>
            </a:r>
            <a:r>
              <a:rPr spc="220" dirty="0"/>
              <a:t>|</a:t>
            </a:r>
            <a:r>
              <a:rPr spc="-65" dirty="0"/>
              <a:t> </a:t>
            </a:r>
            <a:r>
              <a:rPr spc="-45" dirty="0"/>
              <a:t>accelerate</a:t>
            </a:r>
            <a:r>
              <a:rPr spc="-95" dirty="0"/>
              <a:t> </a:t>
            </a:r>
            <a:r>
              <a:rPr spc="220" dirty="0"/>
              <a:t>|</a:t>
            </a:r>
            <a:r>
              <a:rPr spc="-50" dirty="0"/>
              <a:t> </a:t>
            </a:r>
            <a:r>
              <a:rPr spc="-15" dirty="0"/>
              <a:t>perform</a:t>
            </a:r>
            <a:r>
              <a:rPr spc="-80" dirty="0"/>
              <a:t> </a:t>
            </a:r>
            <a:r>
              <a:rPr spc="220" dirty="0"/>
              <a:t>|</a:t>
            </a:r>
            <a:r>
              <a:rPr spc="-55" dirty="0"/>
              <a:t> </a:t>
            </a:r>
            <a:r>
              <a:rPr spc="-50" dirty="0"/>
              <a:t>sustain</a:t>
            </a:r>
          </a:p>
        </p:txBody>
      </p:sp>
      <p:sp>
        <p:nvSpPr>
          <p:cNvPr id="5" name="Holder 5"/>
          <p:cNvSpPr>
            <a:spLocks noGrp="1"/>
          </p:cNvSpPr>
          <p:nvPr>
            <p:ph type="sldNum" sz="quarter" idx="7"/>
          </p:nvPr>
        </p:nvSpPr>
        <p:spPr>
          <a:xfrm>
            <a:off x="8778240" y="6377940"/>
            <a:ext cx="2804160" cy="34290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a:xfrm>
            <a:off x="10052431" y="6368135"/>
            <a:ext cx="1927859" cy="468629"/>
          </a:xfrm>
          <a:prstGeom prst="rect">
            <a:avLst/>
          </a:prstGeom>
        </p:spPr>
        <p:txBody>
          <a:bodyPr lIns="0" tIns="0" rIns="0" bIns="0"/>
          <a:lstStyle>
            <a:lvl1pPr>
              <a:defRPr sz="1800" b="0" i="0">
                <a:solidFill>
                  <a:srgbClr val="767661"/>
                </a:solidFill>
                <a:latin typeface="Arial"/>
                <a:cs typeface="Arial"/>
              </a:defRPr>
            </a:lvl1pPr>
          </a:lstStyle>
          <a:p>
            <a:pPr marL="12700">
              <a:lnSpc>
                <a:spcPts val="1810"/>
              </a:lnSpc>
            </a:pPr>
            <a:r>
              <a:rPr spc="-65" dirty="0"/>
              <a:t>I </a:t>
            </a:r>
            <a:r>
              <a:rPr spc="-155" dirty="0"/>
              <a:t>N </a:t>
            </a:r>
            <a:r>
              <a:rPr spc="-229" dirty="0"/>
              <a:t>T </a:t>
            </a:r>
            <a:r>
              <a:rPr spc="-325" dirty="0"/>
              <a:t>E </a:t>
            </a:r>
            <a:r>
              <a:rPr spc="-275" dirty="0"/>
              <a:t>G </a:t>
            </a:r>
            <a:r>
              <a:rPr spc="-345" dirty="0"/>
              <a:t>R </a:t>
            </a:r>
            <a:r>
              <a:rPr spc="-190" dirty="0"/>
              <a:t>A</a:t>
            </a:r>
            <a:r>
              <a:rPr spc="-315" dirty="0"/>
              <a:t> </a:t>
            </a:r>
            <a:r>
              <a:rPr spc="-250" dirty="0"/>
              <a:t>L</a:t>
            </a:r>
          </a:p>
          <a:p>
            <a:pPr marL="12700">
              <a:lnSpc>
                <a:spcPct val="100000"/>
              </a:lnSpc>
              <a:spcBef>
                <a:spcPts val="25"/>
              </a:spcBef>
            </a:pPr>
            <a:r>
              <a:rPr sz="1400" spc="-55" dirty="0"/>
              <a:t>Revolutionary</a:t>
            </a:r>
            <a:r>
              <a:rPr sz="1400" spc="-100" dirty="0"/>
              <a:t> </a:t>
            </a:r>
            <a:r>
              <a:rPr sz="1400" spc="-70" dirty="0"/>
              <a:t>Engineering</a:t>
            </a:r>
            <a:endParaRPr sz="1400"/>
          </a:p>
        </p:txBody>
      </p:sp>
      <p:sp>
        <p:nvSpPr>
          <p:cNvPr id="3" name="Holder 3"/>
          <p:cNvSpPr>
            <a:spLocks noGrp="1"/>
          </p:cNvSpPr>
          <p:nvPr>
            <p:ph type="dt" sz="half" idx="6"/>
          </p:nvPr>
        </p:nvSpPr>
        <p:spPr>
          <a:xfrm>
            <a:off x="479551" y="6545376"/>
            <a:ext cx="2319655" cy="165734"/>
          </a:xfrm>
          <a:prstGeom prst="rect">
            <a:avLst/>
          </a:prstGeom>
        </p:spPr>
        <p:txBody>
          <a:bodyPr lIns="0" tIns="0" rIns="0" bIns="0"/>
          <a:lstStyle>
            <a:lvl1pPr>
              <a:defRPr sz="1100" b="0" i="0">
                <a:solidFill>
                  <a:srgbClr val="767661"/>
                </a:solidFill>
                <a:latin typeface="Arial"/>
                <a:cs typeface="Arial"/>
              </a:defRPr>
            </a:lvl1pPr>
          </a:lstStyle>
          <a:p>
            <a:pPr marL="12700">
              <a:lnSpc>
                <a:spcPts val="1150"/>
              </a:lnSpc>
            </a:pPr>
            <a:r>
              <a:rPr spc="-45" dirty="0"/>
              <a:t>imagine</a:t>
            </a:r>
            <a:r>
              <a:rPr spc="-80" dirty="0"/>
              <a:t> </a:t>
            </a:r>
            <a:r>
              <a:rPr spc="220" dirty="0"/>
              <a:t>|</a:t>
            </a:r>
            <a:r>
              <a:rPr spc="-65" dirty="0"/>
              <a:t> </a:t>
            </a:r>
            <a:r>
              <a:rPr spc="-45" dirty="0"/>
              <a:t>accelerate</a:t>
            </a:r>
            <a:r>
              <a:rPr spc="-95" dirty="0"/>
              <a:t> </a:t>
            </a:r>
            <a:r>
              <a:rPr spc="220" dirty="0"/>
              <a:t>|</a:t>
            </a:r>
            <a:r>
              <a:rPr spc="-50" dirty="0"/>
              <a:t> </a:t>
            </a:r>
            <a:r>
              <a:rPr spc="-15" dirty="0"/>
              <a:t>perform</a:t>
            </a:r>
            <a:r>
              <a:rPr spc="-80" dirty="0"/>
              <a:t> </a:t>
            </a:r>
            <a:r>
              <a:rPr spc="220" dirty="0"/>
              <a:t>|</a:t>
            </a:r>
            <a:r>
              <a:rPr spc="-55" dirty="0"/>
              <a:t> </a:t>
            </a:r>
            <a:r>
              <a:rPr spc="-50" dirty="0"/>
              <a:t>sustain</a:t>
            </a:r>
          </a:p>
        </p:txBody>
      </p:sp>
      <p:sp>
        <p:nvSpPr>
          <p:cNvPr id="4" name="Holder 4"/>
          <p:cNvSpPr>
            <a:spLocks noGrp="1"/>
          </p:cNvSpPr>
          <p:nvPr>
            <p:ph type="sldNum" sz="quarter" idx="7"/>
          </p:nvPr>
        </p:nvSpPr>
        <p:spPr>
          <a:xfrm>
            <a:off x="8778240" y="6377940"/>
            <a:ext cx="2804160" cy="34290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856105" y="2280615"/>
            <a:ext cx="8479789" cy="452119"/>
          </a:xfrm>
          <a:prstGeom prst="rect">
            <a:avLst/>
          </a:prstGeom>
        </p:spPr>
        <p:txBody>
          <a:bodyPr wrap="square" lIns="0" tIns="0" rIns="0" bIns="0">
            <a:spAutoFit/>
          </a:bodyPr>
          <a:lstStyle>
            <a:lvl1pPr>
              <a:defRPr sz="2800" b="1" i="0">
                <a:solidFill>
                  <a:srgbClr val="AEBC21"/>
                </a:solidFill>
                <a:latin typeface="Arial"/>
                <a:cs typeface="Arial"/>
              </a:defRPr>
            </a:lvl1pPr>
          </a:lstStyle>
          <a:p>
            <a:endParaRPr/>
          </a:p>
        </p:txBody>
      </p:sp>
      <p:sp>
        <p:nvSpPr>
          <p:cNvPr id="3" name="Holder 3"/>
          <p:cNvSpPr>
            <a:spLocks noGrp="1"/>
          </p:cNvSpPr>
          <p:nvPr>
            <p:ph type="body" idx="1"/>
          </p:nvPr>
        </p:nvSpPr>
        <p:spPr>
          <a:xfrm>
            <a:off x="1176274" y="1931289"/>
            <a:ext cx="9839451" cy="3684270"/>
          </a:xfrm>
          <a:prstGeom prst="rect">
            <a:avLst/>
          </a:prstGeom>
        </p:spPr>
        <p:txBody>
          <a:bodyPr wrap="square" lIns="0" tIns="0" rIns="0" bIns="0">
            <a:spAutoFit/>
          </a:bodyPr>
          <a:lstStyle>
            <a:lvl1pPr>
              <a:defRPr sz="2400" b="0" i="0">
                <a:solidFill>
                  <a:srgbClr val="00A3E3"/>
                </a:solidFill>
                <a:latin typeface="Arial"/>
                <a:cs typeface="Arial"/>
              </a:defRPr>
            </a:lvl1pPr>
          </a:lstStyle>
          <a:p>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 Id="rId9"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32.jpe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34.jpeg"/></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image" Target="../media/image35.jpe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37.jpg"/></Relationships>
</file>

<file path=ppt/slides/_rels/slide2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jpg"/><Relationship Id="rId7"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5.xml"/><Relationship Id="rId6" Type="http://schemas.openxmlformats.org/officeDocument/2006/relationships/image" Target="../media/image43.jpg"/><Relationship Id="rId5" Type="http://schemas.openxmlformats.org/officeDocument/2006/relationships/image" Target="../media/image42.jpg"/><Relationship Id="rId4" Type="http://schemas.openxmlformats.org/officeDocument/2006/relationships/image" Target="../media/image41.gif"/><Relationship Id="rId9" Type="http://schemas.openxmlformats.org/officeDocument/2006/relationships/image" Target="../media/image7.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9.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0.xml"/><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hyperlink" Target="https://www.carbonleadershipforum.org/wp-content/uploads/2018/07/CLF-LCA-Practice-Guide-Gingerbread-House-Example-2018-07-09.pdf" TargetMode="External"/><Relationship Id="rId4" Type="http://schemas.openxmlformats.org/officeDocument/2006/relationships/image" Target="../media/image50.jpg"/></Relationships>
</file>

<file path=ppt/slides/_rels/slide4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1.xml"/><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image" Target="../media/image44.png"/></Relationships>
</file>

<file path=ppt/slides/_rels/slide4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2.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4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53.jpg"/></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7.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5.xm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hyperlink" Target="https://www.aisc.org/globalassets/aisc/publications/white-papers/more-than-recycled-content.pdf" TargetMode="External"/><Relationship Id="rId2" Type="http://schemas.openxmlformats.org/officeDocument/2006/relationships/hyperlink" Target="https://www.aia.org/articles/70446-ten-steps-to-reducing-embodied-carbon" TargetMode="External"/><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hyperlink" Target="https://www.ssab.com/en/fossil-free-steel/hybrit-a-new-revolutionary-steelmaking-technology#video" TargetMode="External"/><Relationship Id="rId4" Type="http://schemas.openxmlformats.org/officeDocument/2006/relationships/hyperlink" Target="https://www.buildinggreen.com/primer/recycled-content-steel"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04693" y="2364857"/>
            <a:ext cx="8449818" cy="2720617"/>
          </a:xfrm>
          <a:prstGeom prst="rect">
            <a:avLst/>
          </a:prstGeom>
        </p:spPr>
        <p:txBody>
          <a:bodyPr vert="horz" wrap="square" lIns="0" tIns="12065" rIns="0" bIns="0" rtlCol="0">
            <a:spAutoFit/>
          </a:bodyPr>
          <a:lstStyle/>
          <a:p>
            <a:r>
              <a:rPr lang="en-US" sz="4000" dirty="0">
                <a:effectLst/>
                <a:latin typeface="Arial" panose="020B0604020202020204" pitchFamily="34" charset="0"/>
                <a:cs typeface="Arial" panose="020B0604020202020204" pitchFamily="34" charset="0"/>
              </a:rPr>
              <a:t>Design and Material Optimization in Sustainable Steel Buildings </a:t>
            </a:r>
            <a:br>
              <a:rPr lang="en-US" sz="4000" dirty="0">
                <a:effectLst/>
                <a:latin typeface="Arial" panose="020B0604020202020204" pitchFamily="34" charset="0"/>
                <a:cs typeface="Arial" panose="020B0604020202020204" pitchFamily="34" charset="0"/>
              </a:rPr>
            </a:br>
            <a:r>
              <a:rPr lang="en-US" sz="4000" b="0" dirty="0">
                <a:solidFill>
                  <a:schemeClr val="bg1">
                    <a:lumMod val="50000"/>
                  </a:schemeClr>
                </a:solidFill>
                <a:latin typeface="Arial" panose="020B0604020202020204" pitchFamily="34" charset="0"/>
                <a:cs typeface="Arial" panose="020B0604020202020204" pitchFamily="34" charset="0"/>
              </a:rPr>
              <a:t>F</a:t>
            </a:r>
            <a:r>
              <a:rPr lang="en-US" sz="4000" b="0" dirty="0">
                <a:solidFill>
                  <a:schemeClr val="bg1">
                    <a:lumMod val="50000"/>
                  </a:schemeClr>
                </a:solidFill>
                <a:effectLst/>
                <a:latin typeface="Arial" panose="020B0604020202020204" pitchFamily="34" charset="0"/>
                <a:cs typeface="Arial" panose="020B0604020202020204" pitchFamily="34" charset="0"/>
              </a:rPr>
              <a:t>rom a Whole Life Cycle Perspective</a:t>
            </a:r>
            <a:br>
              <a:rPr lang="en-US" dirty="0">
                <a:effectLst/>
                <a:latin typeface="Arial" panose="020B0604020202020204" pitchFamily="34" charset="0"/>
                <a:cs typeface="Arial" panose="020B0604020202020204" pitchFamily="34" charset="0"/>
              </a:rPr>
            </a:br>
            <a:br>
              <a:rPr lang="en-US" dirty="0">
                <a:effectLst/>
                <a:latin typeface="Arial" panose="020B0604020202020204" pitchFamily="34" charset="0"/>
                <a:cs typeface="Arial" panose="020B0604020202020204" pitchFamily="34" charset="0"/>
              </a:rPr>
            </a:br>
            <a:endParaRPr spc="-5" dirty="0">
              <a:latin typeface="Arial" panose="020B0604020202020204" pitchFamily="34" charset="0"/>
              <a:cs typeface="Arial" panose="020B0604020202020204" pitchFamily="34" charset="0"/>
            </a:endParaRPr>
          </a:p>
        </p:txBody>
      </p:sp>
      <p:sp>
        <p:nvSpPr>
          <p:cNvPr id="3" name="object 3"/>
          <p:cNvSpPr/>
          <p:nvPr/>
        </p:nvSpPr>
        <p:spPr>
          <a:xfrm>
            <a:off x="2903981" y="2364857"/>
            <a:ext cx="45719" cy="2712597"/>
          </a:xfrm>
          <a:custGeom>
            <a:avLst/>
            <a:gdLst/>
            <a:ahLst/>
            <a:cxnLst/>
            <a:rect l="l" t="t" r="r" b="b"/>
            <a:pathLst>
              <a:path h="2392045">
                <a:moveTo>
                  <a:pt x="0" y="0"/>
                </a:moveTo>
                <a:lnTo>
                  <a:pt x="0" y="2391664"/>
                </a:lnTo>
              </a:path>
            </a:pathLst>
          </a:custGeom>
          <a:ln w="19812">
            <a:solidFill>
              <a:srgbClr val="00A3E3"/>
            </a:solidFill>
            <a:prstDash val="sysDot"/>
          </a:ln>
        </p:spPr>
        <p:txBody>
          <a:bodyPr wrap="square" lIns="0" tIns="0" rIns="0" bIns="0" rtlCol="0"/>
          <a:lstStyle/>
          <a:p>
            <a:endParaRPr/>
          </a:p>
        </p:txBody>
      </p:sp>
      <p:sp>
        <p:nvSpPr>
          <p:cNvPr id="4" name="object 4"/>
          <p:cNvSpPr txBox="1"/>
          <p:nvPr/>
        </p:nvSpPr>
        <p:spPr>
          <a:xfrm>
            <a:off x="3033596" y="4633104"/>
            <a:ext cx="4343401" cy="444352"/>
          </a:xfrm>
          <a:prstGeom prst="rect">
            <a:avLst/>
          </a:prstGeom>
        </p:spPr>
        <p:txBody>
          <a:bodyPr vert="horz" wrap="square" lIns="0" tIns="13335" rIns="0" bIns="0" rtlCol="0">
            <a:spAutoFit/>
          </a:bodyPr>
          <a:lstStyle/>
          <a:p>
            <a:pPr marL="12700">
              <a:lnSpc>
                <a:spcPct val="100000"/>
              </a:lnSpc>
              <a:spcBef>
                <a:spcPts val="105"/>
              </a:spcBef>
            </a:pPr>
            <a:r>
              <a:rPr sz="2800" dirty="0">
                <a:solidFill>
                  <a:schemeClr val="bg1">
                    <a:lumMod val="50000"/>
                  </a:schemeClr>
                </a:solidFill>
                <a:latin typeface="Arial"/>
                <a:cs typeface="Arial"/>
              </a:rPr>
              <a:t>Presented</a:t>
            </a:r>
            <a:r>
              <a:rPr sz="2800" spc="-75" dirty="0">
                <a:solidFill>
                  <a:schemeClr val="bg1">
                    <a:lumMod val="50000"/>
                  </a:schemeClr>
                </a:solidFill>
                <a:latin typeface="Arial"/>
                <a:cs typeface="Arial"/>
              </a:rPr>
              <a:t> </a:t>
            </a:r>
            <a:r>
              <a:rPr sz="2800" dirty="0">
                <a:solidFill>
                  <a:schemeClr val="bg1">
                    <a:lumMod val="50000"/>
                  </a:schemeClr>
                </a:solidFill>
                <a:latin typeface="Arial"/>
                <a:cs typeface="Arial"/>
              </a:rPr>
              <a:t>by</a:t>
            </a:r>
            <a:r>
              <a:rPr lang="en-US" sz="2800" dirty="0">
                <a:solidFill>
                  <a:schemeClr val="bg1">
                    <a:lumMod val="50000"/>
                  </a:schemeClr>
                </a:solidFill>
                <a:latin typeface="Arial"/>
                <a:cs typeface="Arial"/>
              </a:rPr>
              <a:t> Dr. </a:t>
            </a:r>
            <a:r>
              <a:rPr lang="en-US" sz="2800" spc="-5" dirty="0">
                <a:solidFill>
                  <a:schemeClr val="bg1">
                    <a:lumMod val="50000"/>
                  </a:schemeClr>
                </a:solidFill>
                <a:latin typeface="Arial"/>
                <a:cs typeface="Arial"/>
              </a:rPr>
              <a:t>Ming Hu</a:t>
            </a:r>
            <a:endParaRPr sz="2800" dirty="0">
              <a:solidFill>
                <a:schemeClr val="bg1">
                  <a:lumMod val="50000"/>
                </a:schemeClr>
              </a:solidFill>
              <a:latin typeface="Arial"/>
              <a:cs typeface="Arial"/>
            </a:endParaRPr>
          </a:p>
        </p:txBody>
      </p:sp>
      <p:sp>
        <p:nvSpPr>
          <p:cNvPr id="5" name="Holder 6">
            <a:extLst>
              <a:ext uri="{FF2B5EF4-FFF2-40B4-BE49-F238E27FC236}">
                <a16:creationId xmlns:a16="http://schemas.microsoft.com/office/drawing/2014/main" id="{80F4CA48-28CA-DCDE-24FE-B137BE80D924}"/>
              </a:ext>
            </a:extLst>
          </p:cNvPr>
          <p:cNvSpPr>
            <a:spLocks noGrp="1"/>
          </p:cNvSpPr>
          <p:nvPr>
            <p:ph type="sldNum" sz="quarter" idx="7"/>
          </p:nvPr>
        </p:nvSpPr>
        <p:spPr>
          <a:xfrm>
            <a:off x="10584351" y="6537960"/>
            <a:ext cx="1557654" cy="320040"/>
          </a:xfrm>
          <a:prstGeom prst="rect">
            <a:avLst/>
          </a:prstGeom>
        </p:spPr>
        <p:txBody>
          <a:bodyPr lIns="0" tIns="0" rIns="0" bIns="0"/>
          <a:lstStyle>
            <a:lvl1pPr algn="r">
              <a:defRPr>
                <a:solidFill>
                  <a:schemeClr val="tx1">
                    <a:tint val="75000"/>
                  </a:schemeClr>
                </a:solidFill>
              </a:defRPr>
            </a:lvl1pPr>
          </a:lstStyle>
          <a:p>
            <a:fld id="{B6F15528-21DE-4FAA-801E-634DDDAF4B2B}" type="slidenum">
              <a:rPr/>
              <a:t>1</a:t>
            </a:fld>
            <a:endParaRPr/>
          </a:p>
        </p:txBody>
      </p:sp>
      <p:pic>
        <p:nvPicPr>
          <p:cNvPr id="6" name="Picture 5" descr="A picture containing logo&#10;&#10;Description automatically generated">
            <a:extLst>
              <a:ext uri="{FF2B5EF4-FFF2-40B4-BE49-F238E27FC236}">
                <a16:creationId xmlns:a16="http://schemas.microsoft.com/office/drawing/2014/main" id="{DA1112B2-14C4-2975-397A-8347998873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5302731"/>
            <a:ext cx="2649117" cy="742640"/>
          </a:xfrm>
          <a:prstGeom prst="rect">
            <a:avLst/>
          </a:prstGeom>
        </p:spPr>
      </p:pic>
      <p:cxnSp>
        <p:nvCxnSpPr>
          <p:cNvPr id="7" name="Straight Connector 6">
            <a:extLst>
              <a:ext uri="{FF2B5EF4-FFF2-40B4-BE49-F238E27FC236}">
                <a16:creationId xmlns:a16="http://schemas.microsoft.com/office/drawing/2014/main" id="{E9711737-20E1-8650-1B0E-F4EA65737BE5}"/>
              </a:ext>
            </a:extLst>
          </p:cNvPr>
          <p:cNvCxnSpPr>
            <a:cxnSpLocks/>
          </p:cNvCxnSpPr>
          <p:nvPr/>
        </p:nvCxnSpPr>
        <p:spPr>
          <a:xfrm>
            <a:off x="2903982" y="3632987"/>
            <a:ext cx="8246781"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p:nvPr/>
        </p:nvSpPr>
        <p:spPr>
          <a:xfrm>
            <a:off x="9144" y="0"/>
            <a:ext cx="12182856" cy="6858000"/>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11716165" y="1596795"/>
            <a:ext cx="79375" cy="59690"/>
          </a:xfrm>
          <a:custGeom>
            <a:avLst/>
            <a:gdLst/>
            <a:ahLst/>
            <a:cxnLst/>
            <a:rect l="l" t="t" r="r" b="b"/>
            <a:pathLst>
              <a:path w="79375" h="59689">
                <a:moveTo>
                  <a:pt x="39547" y="0"/>
                </a:moveTo>
                <a:lnTo>
                  <a:pt x="24019" y="2297"/>
                </a:lnTo>
                <a:lnTo>
                  <a:pt x="11463" y="8597"/>
                </a:lnTo>
                <a:lnTo>
                  <a:pt x="3062" y="18012"/>
                </a:lnTo>
                <a:lnTo>
                  <a:pt x="0" y="29654"/>
                </a:lnTo>
                <a:lnTo>
                  <a:pt x="3073" y="41301"/>
                </a:lnTo>
                <a:lnTo>
                  <a:pt x="11549" y="50715"/>
                </a:lnTo>
                <a:lnTo>
                  <a:pt x="24308" y="57013"/>
                </a:lnTo>
                <a:lnTo>
                  <a:pt x="40233" y="59309"/>
                </a:lnTo>
                <a:lnTo>
                  <a:pt x="55365" y="56975"/>
                </a:lnTo>
                <a:lnTo>
                  <a:pt x="56285" y="56502"/>
                </a:lnTo>
                <a:lnTo>
                  <a:pt x="39547" y="56502"/>
                </a:lnTo>
                <a:lnTo>
                  <a:pt x="25415" y="54393"/>
                </a:lnTo>
                <a:lnTo>
                  <a:pt x="13938" y="48641"/>
                </a:lnTo>
                <a:lnTo>
                  <a:pt x="6232" y="40107"/>
                </a:lnTo>
                <a:lnTo>
                  <a:pt x="3416" y="29654"/>
                </a:lnTo>
                <a:lnTo>
                  <a:pt x="6232" y="19062"/>
                </a:lnTo>
                <a:lnTo>
                  <a:pt x="13938" y="10456"/>
                </a:lnTo>
                <a:lnTo>
                  <a:pt x="25415" y="4678"/>
                </a:lnTo>
                <a:lnTo>
                  <a:pt x="39547" y="2565"/>
                </a:lnTo>
                <a:lnTo>
                  <a:pt x="55754" y="2565"/>
                </a:lnTo>
                <a:lnTo>
                  <a:pt x="55221" y="2297"/>
                </a:lnTo>
                <a:lnTo>
                  <a:pt x="39547" y="0"/>
                </a:lnTo>
                <a:close/>
              </a:path>
              <a:path w="79375" h="59689">
                <a:moveTo>
                  <a:pt x="55754" y="2565"/>
                </a:moveTo>
                <a:lnTo>
                  <a:pt x="39547" y="2565"/>
                </a:lnTo>
                <a:lnTo>
                  <a:pt x="53680" y="4678"/>
                </a:lnTo>
                <a:lnTo>
                  <a:pt x="65157" y="10456"/>
                </a:lnTo>
                <a:lnTo>
                  <a:pt x="72862" y="19062"/>
                </a:lnTo>
                <a:lnTo>
                  <a:pt x="75679" y="29654"/>
                </a:lnTo>
                <a:lnTo>
                  <a:pt x="72862" y="40321"/>
                </a:lnTo>
                <a:lnTo>
                  <a:pt x="65157" y="48831"/>
                </a:lnTo>
                <a:lnTo>
                  <a:pt x="53680" y="54464"/>
                </a:lnTo>
                <a:lnTo>
                  <a:pt x="39547" y="56502"/>
                </a:lnTo>
                <a:lnTo>
                  <a:pt x="56285" y="56502"/>
                </a:lnTo>
                <a:lnTo>
                  <a:pt x="67717" y="50615"/>
                </a:lnTo>
                <a:lnTo>
                  <a:pt x="76043" y="41188"/>
                </a:lnTo>
                <a:lnTo>
                  <a:pt x="79095" y="29654"/>
                </a:lnTo>
                <a:lnTo>
                  <a:pt x="76080" y="18012"/>
                </a:lnTo>
                <a:lnTo>
                  <a:pt x="67760" y="8597"/>
                </a:lnTo>
                <a:lnTo>
                  <a:pt x="55754" y="2565"/>
                </a:lnTo>
                <a:close/>
              </a:path>
              <a:path w="79375" h="59689">
                <a:moveTo>
                  <a:pt x="41935" y="23266"/>
                </a:moveTo>
                <a:lnTo>
                  <a:pt x="36474" y="23266"/>
                </a:lnTo>
                <a:lnTo>
                  <a:pt x="36474" y="29400"/>
                </a:lnTo>
                <a:lnTo>
                  <a:pt x="14668" y="37071"/>
                </a:lnTo>
                <a:lnTo>
                  <a:pt x="14668" y="41922"/>
                </a:lnTo>
                <a:lnTo>
                  <a:pt x="37160" y="33997"/>
                </a:lnTo>
                <a:lnTo>
                  <a:pt x="41935" y="33997"/>
                </a:lnTo>
                <a:lnTo>
                  <a:pt x="41935" y="23266"/>
                </a:lnTo>
                <a:close/>
              </a:path>
              <a:path w="79375" h="59689">
                <a:moveTo>
                  <a:pt x="41935" y="33997"/>
                </a:moveTo>
                <a:lnTo>
                  <a:pt x="37160" y="33997"/>
                </a:lnTo>
                <a:lnTo>
                  <a:pt x="38531" y="38862"/>
                </a:lnTo>
                <a:lnTo>
                  <a:pt x="43294" y="41414"/>
                </a:lnTo>
                <a:lnTo>
                  <a:pt x="59664" y="41414"/>
                </a:lnTo>
                <a:lnTo>
                  <a:pt x="64439" y="38087"/>
                </a:lnTo>
                <a:lnTo>
                  <a:pt x="64439" y="36817"/>
                </a:lnTo>
                <a:lnTo>
                  <a:pt x="44322" y="36817"/>
                </a:lnTo>
                <a:lnTo>
                  <a:pt x="41935" y="35026"/>
                </a:lnTo>
                <a:lnTo>
                  <a:pt x="41935" y="33997"/>
                </a:lnTo>
                <a:close/>
              </a:path>
              <a:path w="79375" h="59689">
                <a:moveTo>
                  <a:pt x="64439" y="18669"/>
                </a:moveTo>
                <a:lnTo>
                  <a:pt x="14668" y="18669"/>
                </a:lnTo>
                <a:lnTo>
                  <a:pt x="14668" y="23266"/>
                </a:lnTo>
                <a:lnTo>
                  <a:pt x="58978" y="23266"/>
                </a:lnTo>
                <a:lnTo>
                  <a:pt x="58978" y="35026"/>
                </a:lnTo>
                <a:lnTo>
                  <a:pt x="56934" y="36817"/>
                </a:lnTo>
                <a:lnTo>
                  <a:pt x="64439" y="36817"/>
                </a:lnTo>
                <a:lnTo>
                  <a:pt x="64439" y="18669"/>
                </a:lnTo>
                <a:close/>
              </a:path>
            </a:pathLst>
          </a:custGeom>
          <a:solidFill>
            <a:srgbClr val="000000"/>
          </a:solidFill>
        </p:spPr>
        <p:txBody>
          <a:bodyPr wrap="square" lIns="0" tIns="0" rIns="0" bIns="0" rtlCol="0"/>
          <a:lstStyle/>
          <a:p>
            <a:endParaRPr/>
          </a:p>
        </p:txBody>
      </p:sp>
      <p:sp>
        <p:nvSpPr>
          <p:cNvPr id="6" name="object 6"/>
          <p:cNvSpPr/>
          <p:nvPr/>
        </p:nvSpPr>
        <p:spPr>
          <a:xfrm>
            <a:off x="47244" y="0"/>
            <a:ext cx="12182856" cy="6857999"/>
          </a:xfrm>
          <a:prstGeom prst="rect">
            <a:avLst/>
          </a:prstGeom>
          <a:blipFill>
            <a:blip r:embed="rId4" cstate="print"/>
            <a:stretch>
              <a:fillRect/>
            </a:stretch>
          </a:blipFill>
        </p:spPr>
        <p:txBody>
          <a:bodyPr wrap="square" lIns="0" tIns="0" rIns="0" bIns="0" rtlCol="0"/>
          <a:lstStyle/>
          <a:p>
            <a:endParaRPr/>
          </a:p>
        </p:txBody>
      </p:sp>
      <p:sp>
        <p:nvSpPr>
          <p:cNvPr id="7" name="Holder 6">
            <a:extLst>
              <a:ext uri="{FF2B5EF4-FFF2-40B4-BE49-F238E27FC236}">
                <a16:creationId xmlns:a16="http://schemas.microsoft.com/office/drawing/2014/main" id="{C08E97FF-FD20-5B73-52BB-CEC16AF29901}"/>
              </a:ext>
            </a:extLst>
          </p:cNvPr>
          <p:cNvSpPr>
            <a:spLocks noGrp="1"/>
          </p:cNvSpPr>
          <p:nvPr>
            <p:ph type="sldNum" sz="quarter" idx="7"/>
          </p:nvPr>
        </p:nvSpPr>
        <p:spPr>
          <a:xfrm>
            <a:off x="10584351" y="6537960"/>
            <a:ext cx="1557654" cy="320040"/>
          </a:xfrm>
          <a:prstGeom prst="rect">
            <a:avLst/>
          </a:prstGeom>
        </p:spPr>
        <p:txBody>
          <a:bodyPr lIns="0" tIns="0" rIns="0" bIns="0"/>
          <a:lstStyle>
            <a:lvl1pPr algn="r">
              <a:defRPr>
                <a:solidFill>
                  <a:schemeClr val="tx1">
                    <a:tint val="75000"/>
                  </a:schemeClr>
                </a:solidFill>
              </a:defRPr>
            </a:lvl1pPr>
          </a:lstStyle>
          <a:p>
            <a:fld id="{B6F15528-21DE-4FAA-801E-634DDDAF4B2B}" type="slidenum">
              <a:rPr/>
              <a:t>10</a:t>
            </a:fld>
            <a:endParaRPr/>
          </a:p>
        </p:txBody>
      </p:sp>
      <p:sp>
        <p:nvSpPr>
          <p:cNvPr id="10" name="object 7">
            <a:extLst>
              <a:ext uri="{FF2B5EF4-FFF2-40B4-BE49-F238E27FC236}">
                <a16:creationId xmlns:a16="http://schemas.microsoft.com/office/drawing/2014/main" id="{80DB31C5-83DE-F555-A41D-1E4813DDE61C}"/>
              </a:ext>
            </a:extLst>
          </p:cNvPr>
          <p:cNvSpPr txBox="1">
            <a:spLocks/>
          </p:cNvSpPr>
          <p:nvPr/>
        </p:nvSpPr>
        <p:spPr>
          <a:xfrm>
            <a:off x="974256" y="903591"/>
            <a:ext cx="10243487" cy="5274264"/>
          </a:xfrm>
          <a:prstGeom prst="rect">
            <a:avLst/>
          </a:prstGeom>
        </p:spPr>
        <p:txBody>
          <a:bodyPr vert="horz" wrap="square" lIns="0" tIns="3810" rIns="0" bIns="0" rtlCol="0">
            <a:spAutoFit/>
          </a:bodyPr>
          <a:lstStyle>
            <a:lvl1pPr>
              <a:defRPr sz="2800" b="1" i="0">
                <a:solidFill>
                  <a:srgbClr val="AEBC21"/>
                </a:solidFill>
                <a:latin typeface="Arial"/>
                <a:ea typeface="+mj-ea"/>
                <a:cs typeface="Arial"/>
              </a:defRPr>
            </a:lvl1pPr>
          </a:lstStyle>
          <a:p>
            <a:pPr marL="12065" marR="5080" indent="-635" algn="l">
              <a:lnSpc>
                <a:spcPct val="102200"/>
              </a:lnSpc>
              <a:spcBef>
                <a:spcPts val="30"/>
              </a:spcBef>
            </a:pPr>
            <a:r>
              <a:rPr lang="en-US" sz="3600" kern="0" spc="65" dirty="0">
                <a:latin typeface="Arial" panose="020B0604020202020204" pitchFamily="34" charset="0"/>
                <a:cs typeface="Arial" panose="020B0604020202020204" pitchFamily="34" charset="0"/>
              </a:rPr>
              <a:t>Agenda </a:t>
            </a:r>
            <a:br>
              <a:rPr lang="en-US" sz="3600" kern="0" spc="65" dirty="0">
                <a:latin typeface="Arial" panose="020B0604020202020204" pitchFamily="34" charset="0"/>
                <a:cs typeface="Arial" panose="020B0604020202020204" pitchFamily="34" charset="0"/>
              </a:rPr>
            </a:br>
            <a:br>
              <a:rPr lang="en-US" sz="3600" kern="0" spc="65" dirty="0">
                <a:latin typeface="Arial" panose="020B0604020202020204" pitchFamily="34" charset="0"/>
                <a:cs typeface="Arial" panose="020B0604020202020204" pitchFamily="34" charset="0"/>
              </a:rPr>
            </a:br>
            <a:r>
              <a:rPr lang="en-US" sz="2400" u="sng" spc="45" dirty="0">
                <a:solidFill>
                  <a:schemeClr val="accent6"/>
                </a:solidFill>
                <a:latin typeface="Arial" panose="020B0604020202020204" pitchFamily="34" charset="0"/>
                <a:cs typeface="Arial" panose="020B0604020202020204" pitchFamily="34" charset="0"/>
              </a:rPr>
              <a:t>Part</a:t>
            </a:r>
            <a:r>
              <a:rPr lang="en-US" sz="2400" u="sng" kern="0" spc="45" dirty="0">
                <a:solidFill>
                  <a:schemeClr val="accent6"/>
                </a:solidFill>
                <a:latin typeface="Arial" panose="020B0604020202020204" pitchFamily="34" charset="0"/>
                <a:cs typeface="Arial" panose="020B0604020202020204" pitchFamily="34" charset="0"/>
              </a:rPr>
              <a:t> one (25 mins) </a:t>
            </a:r>
            <a:br>
              <a:rPr lang="en-US" sz="3600" kern="0" spc="65" dirty="0">
                <a:latin typeface="Arial" panose="020B0604020202020204" pitchFamily="34" charset="0"/>
                <a:cs typeface="Arial" panose="020B0604020202020204" pitchFamily="34" charset="0"/>
              </a:rPr>
            </a:br>
            <a:r>
              <a:rPr lang="en-US" sz="2400" kern="0" spc="45" dirty="0">
                <a:solidFill>
                  <a:schemeClr val="bg1">
                    <a:lumMod val="75000"/>
                  </a:schemeClr>
                </a:solidFill>
                <a:latin typeface="Arial" panose="020B0604020202020204" pitchFamily="34" charset="0"/>
                <a:cs typeface="Arial" panose="020B0604020202020204" pitchFamily="34" charset="0"/>
              </a:rPr>
              <a:t>Introduction of domestic steel with a focus on sustainability </a:t>
            </a:r>
            <a:br>
              <a:rPr lang="en-US" sz="2400" kern="0" spc="45" dirty="0">
                <a:solidFill>
                  <a:schemeClr val="accent6"/>
                </a:solidFill>
                <a:latin typeface="Arial" panose="020B0604020202020204" pitchFamily="34" charset="0"/>
                <a:cs typeface="Arial" panose="020B0604020202020204" pitchFamily="34" charset="0"/>
              </a:rPr>
            </a:br>
            <a:r>
              <a:rPr lang="en-US" sz="2400" kern="0" spc="45" dirty="0">
                <a:solidFill>
                  <a:schemeClr val="accent6"/>
                </a:solidFill>
                <a:latin typeface="Arial" panose="020B0604020202020204" pitchFamily="34" charset="0"/>
                <a:cs typeface="Arial" panose="020B0604020202020204" pitchFamily="34" charset="0"/>
              </a:rPr>
              <a:t>Embodied carbon of steel buildings </a:t>
            </a:r>
          </a:p>
          <a:p>
            <a:pPr marL="12065" marR="5080" indent="-635" algn="l">
              <a:lnSpc>
                <a:spcPct val="102200"/>
              </a:lnSpc>
              <a:spcBef>
                <a:spcPts val="30"/>
              </a:spcBef>
            </a:pPr>
            <a:r>
              <a:rPr lang="en-US" sz="2400" kern="0" spc="45" dirty="0">
                <a:solidFill>
                  <a:schemeClr val="bg1">
                    <a:lumMod val="75000"/>
                  </a:schemeClr>
                </a:solidFill>
                <a:latin typeface="Arial" panose="020B0604020202020204" pitchFamily="34" charset="0"/>
                <a:cs typeface="Arial" panose="020B0604020202020204" pitchFamily="34" charset="0"/>
              </a:rPr>
              <a:t>Sustainable steel building design practice</a:t>
            </a:r>
            <a:br>
              <a:rPr lang="en-US" sz="2400" kern="0" spc="45" dirty="0">
                <a:solidFill>
                  <a:schemeClr val="bg1">
                    <a:lumMod val="75000"/>
                  </a:schemeClr>
                </a:solidFill>
                <a:latin typeface="Arial" panose="020B0604020202020204" pitchFamily="34" charset="0"/>
                <a:cs typeface="Arial" panose="020B0604020202020204" pitchFamily="34" charset="0"/>
              </a:rPr>
            </a:br>
            <a:br>
              <a:rPr lang="en-US" sz="2400" kern="0" spc="45" dirty="0">
                <a:solidFill>
                  <a:schemeClr val="accent6"/>
                </a:solidFill>
                <a:latin typeface="Arial" panose="020B0604020202020204" pitchFamily="34" charset="0"/>
                <a:cs typeface="Arial" panose="020B0604020202020204" pitchFamily="34" charset="0"/>
              </a:rPr>
            </a:br>
            <a:br>
              <a:rPr lang="en-US" sz="2400" kern="0" spc="45" dirty="0">
                <a:solidFill>
                  <a:schemeClr val="accent6"/>
                </a:solidFill>
                <a:latin typeface="Arial" panose="020B0604020202020204" pitchFamily="34" charset="0"/>
                <a:cs typeface="Arial" panose="020B0604020202020204" pitchFamily="34" charset="0"/>
              </a:rPr>
            </a:br>
            <a:r>
              <a:rPr lang="en-US" sz="2400" u="sng" kern="0" spc="45" dirty="0">
                <a:solidFill>
                  <a:schemeClr val="bg1">
                    <a:lumMod val="85000"/>
                  </a:schemeClr>
                </a:solidFill>
                <a:latin typeface="Arial" panose="020B0604020202020204" pitchFamily="34" charset="0"/>
                <a:cs typeface="Arial" panose="020B0604020202020204" pitchFamily="34" charset="0"/>
              </a:rPr>
              <a:t>Part Two (25 mins) </a:t>
            </a:r>
            <a:br>
              <a:rPr lang="en-US" sz="3600" kern="0" spc="65" dirty="0">
                <a:solidFill>
                  <a:schemeClr val="bg1">
                    <a:lumMod val="85000"/>
                  </a:schemeClr>
                </a:solidFill>
                <a:latin typeface="Arial" panose="020B0604020202020204" pitchFamily="34" charset="0"/>
                <a:cs typeface="Arial" panose="020B0604020202020204" pitchFamily="34" charset="0"/>
              </a:rPr>
            </a:br>
            <a:r>
              <a:rPr lang="en-US" sz="2400" spc="45" dirty="0">
                <a:solidFill>
                  <a:schemeClr val="bg1">
                    <a:lumMod val="85000"/>
                  </a:schemeClr>
                </a:solidFill>
                <a:latin typeface="Arial" panose="020B0604020202020204" pitchFamily="34" charset="0"/>
                <a:cs typeface="Arial" panose="020B0604020202020204" pitchFamily="34" charset="0"/>
              </a:rPr>
              <a:t>Life cycle assessment and EPD </a:t>
            </a:r>
            <a:br>
              <a:rPr lang="en-US" sz="2400" spc="45" dirty="0">
                <a:solidFill>
                  <a:schemeClr val="bg1">
                    <a:lumMod val="85000"/>
                  </a:schemeClr>
                </a:solidFill>
                <a:latin typeface="Arial" panose="020B0604020202020204" pitchFamily="34" charset="0"/>
                <a:cs typeface="Arial" panose="020B0604020202020204" pitchFamily="34" charset="0"/>
              </a:rPr>
            </a:br>
            <a:r>
              <a:rPr lang="en-US" sz="2400" spc="45" dirty="0">
                <a:solidFill>
                  <a:schemeClr val="bg1">
                    <a:lumMod val="85000"/>
                  </a:schemeClr>
                </a:solidFill>
                <a:latin typeface="Arial" panose="020B0604020202020204" pitchFamily="34" charset="0"/>
                <a:cs typeface="Arial" panose="020B0604020202020204" pitchFamily="34" charset="0"/>
              </a:rPr>
              <a:t>Measurement of embodied carbon</a:t>
            </a:r>
            <a:br>
              <a:rPr lang="en-US" sz="2400" spc="45" dirty="0">
                <a:solidFill>
                  <a:schemeClr val="bg1">
                    <a:lumMod val="85000"/>
                  </a:schemeClr>
                </a:solidFill>
                <a:latin typeface="Arial" panose="020B0604020202020204" pitchFamily="34" charset="0"/>
                <a:cs typeface="Arial" panose="020B0604020202020204" pitchFamily="34" charset="0"/>
              </a:rPr>
            </a:br>
            <a:r>
              <a:rPr lang="en-US" sz="2400" spc="45" dirty="0">
                <a:solidFill>
                  <a:schemeClr val="bg1">
                    <a:lumMod val="85000"/>
                  </a:schemeClr>
                </a:solidFill>
                <a:latin typeface="Arial" panose="020B0604020202020204" pitchFamily="34" charset="0"/>
                <a:cs typeface="Arial" panose="020B0604020202020204" pitchFamily="34" charset="0"/>
              </a:rPr>
              <a:t>Design of sustainable steel buildings using LCA tools</a:t>
            </a:r>
            <a:br>
              <a:rPr lang="en-US" sz="1600" kern="0" dirty="0">
                <a:latin typeface="Arial" panose="020B0604020202020204" pitchFamily="34" charset="0"/>
                <a:cs typeface="Arial" panose="020B0604020202020204" pitchFamily="34" charset="0"/>
              </a:rPr>
            </a:br>
            <a:endParaRPr lang="en-US" sz="2400" kern="0" dirty="0">
              <a:latin typeface="Arial" panose="020B0604020202020204" pitchFamily="34" charset="0"/>
              <a:cs typeface="Arial" panose="020B0604020202020204" pitchFamily="34" charset="0"/>
            </a:endParaRPr>
          </a:p>
        </p:txBody>
      </p:sp>
      <p:pic>
        <p:nvPicPr>
          <p:cNvPr id="2" name="Picture 1" descr="A black and white logo&#10;&#10;Description automatically generated">
            <a:extLst>
              <a:ext uri="{FF2B5EF4-FFF2-40B4-BE49-F238E27FC236}">
                <a16:creationId xmlns:a16="http://schemas.microsoft.com/office/drawing/2014/main" id="{1AE5555F-095B-ABA3-73B5-9DC2145859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6249936"/>
            <a:ext cx="448044" cy="448044"/>
          </a:xfrm>
          <a:prstGeom prst="rect">
            <a:avLst/>
          </a:prstGeom>
        </p:spPr>
      </p:pic>
    </p:spTree>
    <p:extLst>
      <p:ext uri="{BB962C8B-B14F-4D97-AF65-F5344CB8AC3E}">
        <p14:creationId xmlns:p14="http://schemas.microsoft.com/office/powerpoint/2010/main" val="23410066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77418" y="163195"/>
            <a:ext cx="9809582" cy="566822"/>
          </a:xfrm>
          <a:prstGeom prst="rect">
            <a:avLst/>
          </a:prstGeom>
        </p:spPr>
        <p:txBody>
          <a:bodyPr vert="horz" wrap="square" lIns="0" tIns="12700" rIns="0" bIns="0" rtlCol="0">
            <a:spAutoFit/>
          </a:bodyPr>
          <a:lstStyle/>
          <a:p>
            <a:pPr marL="12700">
              <a:lnSpc>
                <a:spcPct val="100000"/>
              </a:lnSpc>
              <a:spcBef>
                <a:spcPts val="100"/>
              </a:spcBef>
            </a:pPr>
            <a:r>
              <a:rPr lang="en-US" b="0" spc="-5" dirty="0">
                <a:solidFill>
                  <a:srgbClr val="7E7E7E"/>
                </a:solidFill>
              </a:rPr>
              <a:t>INTRODUCTION </a:t>
            </a:r>
            <a:r>
              <a:rPr lang="en-US" sz="3600" b="0" dirty="0">
                <a:solidFill>
                  <a:srgbClr val="AFBB21"/>
                </a:solidFill>
                <a:latin typeface="Arial"/>
                <a:cs typeface="Arial"/>
              </a:rPr>
              <a:t>|</a:t>
            </a:r>
            <a:r>
              <a:rPr lang="en-US" sz="2800" b="0" spc="-185" dirty="0">
                <a:solidFill>
                  <a:srgbClr val="AFBB21"/>
                </a:solidFill>
                <a:latin typeface="Arial"/>
                <a:cs typeface="Arial"/>
              </a:rPr>
              <a:t> </a:t>
            </a:r>
            <a:r>
              <a:rPr b="0" spc="-5" dirty="0">
                <a:solidFill>
                  <a:srgbClr val="7E7E7E"/>
                </a:solidFill>
                <a:latin typeface="Arial"/>
                <a:cs typeface="Arial"/>
              </a:rPr>
              <a:t>Embodied Carbon </a:t>
            </a:r>
            <a:r>
              <a:rPr sz="3600" b="0" dirty="0">
                <a:solidFill>
                  <a:srgbClr val="AFBB21"/>
                </a:solidFill>
                <a:latin typeface="Arial"/>
                <a:cs typeface="Arial"/>
              </a:rPr>
              <a:t>|</a:t>
            </a:r>
            <a:r>
              <a:rPr sz="3600" b="0" spc="-185" dirty="0">
                <a:solidFill>
                  <a:srgbClr val="AFBB21"/>
                </a:solidFill>
                <a:latin typeface="Arial"/>
                <a:cs typeface="Arial"/>
              </a:rPr>
              <a:t> </a:t>
            </a:r>
            <a:r>
              <a:rPr b="0" spc="-5" dirty="0">
                <a:solidFill>
                  <a:srgbClr val="AFBB21"/>
                </a:solidFill>
                <a:latin typeface="Arial"/>
                <a:cs typeface="Arial"/>
              </a:rPr>
              <a:t>DEFINITION</a:t>
            </a:r>
            <a:endParaRPr sz="3600" dirty="0">
              <a:latin typeface="Arial"/>
              <a:cs typeface="Arial"/>
            </a:endParaRPr>
          </a:p>
        </p:txBody>
      </p:sp>
      <p:sp>
        <p:nvSpPr>
          <p:cNvPr id="3" name="object 3"/>
          <p:cNvSpPr/>
          <p:nvPr/>
        </p:nvSpPr>
        <p:spPr>
          <a:xfrm>
            <a:off x="859536" y="1243171"/>
            <a:ext cx="10188579" cy="4559818"/>
          </a:xfrm>
          <a:prstGeom prst="rect">
            <a:avLst/>
          </a:prstGeom>
          <a:blipFill>
            <a:blip r:embed="rId3" cstate="print"/>
            <a:stretch>
              <a:fillRect/>
            </a:stretch>
          </a:blipFill>
        </p:spPr>
        <p:txBody>
          <a:bodyPr wrap="square" lIns="0" tIns="0" rIns="0" bIns="0" rtlCol="0"/>
          <a:lstStyle/>
          <a:p>
            <a:endParaRPr/>
          </a:p>
        </p:txBody>
      </p:sp>
      <p:sp>
        <p:nvSpPr>
          <p:cNvPr id="4" name="TextBox 3">
            <a:extLst>
              <a:ext uri="{FF2B5EF4-FFF2-40B4-BE49-F238E27FC236}">
                <a16:creationId xmlns:a16="http://schemas.microsoft.com/office/drawing/2014/main" id="{85B15020-DA3F-5022-FAD9-63BDFDB5059A}"/>
              </a:ext>
            </a:extLst>
          </p:cNvPr>
          <p:cNvSpPr txBox="1"/>
          <p:nvPr/>
        </p:nvSpPr>
        <p:spPr>
          <a:xfrm>
            <a:off x="8077200" y="6264717"/>
            <a:ext cx="3504315" cy="246221"/>
          </a:xfrm>
          <a:prstGeom prst="rect">
            <a:avLst/>
          </a:prstGeom>
          <a:noFill/>
        </p:spPr>
        <p:txBody>
          <a:bodyPr wrap="square" rtlCol="0">
            <a:spAutoFit/>
          </a:bodyPr>
          <a:lstStyle/>
          <a:p>
            <a:pPr algn="r"/>
            <a:r>
              <a:rPr lang="en-US" sz="1000" dirty="0">
                <a:latin typeface="Arial" panose="020B0604020202020204" pitchFamily="34" charset="0"/>
                <a:cs typeface="Arial" panose="020B0604020202020204" pitchFamily="34" charset="0"/>
              </a:rPr>
              <a:t>Image Credit: Carbon Leadership Forum</a:t>
            </a:r>
          </a:p>
        </p:txBody>
      </p:sp>
      <p:sp>
        <p:nvSpPr>
          <p:cNvPr id="5" name="Holder 6">
            <a:extLst>
              <a:ext uri="{FF2B5EF4-FFF2-40B4-BE49-F238E27FC236}">
                <a16:creationId xmlns:a16="http://schemas.microsoft.com/office/drawing/2014/main" id="{619DFC75-FEC2-520C-F574-3D8D2B64548F}"/>
              </a:ext>
            </a:extLst>
          </p:cNvPr>
          <p:cNvSpPr>
            <a:spLocks noGrp="1"/>
          </p:cNvSpPr>
          <p:nvPr>
            <p:ph type="sldNum" sz="quarter" idx="7"/>
          </p:nvPr>
        </p:nvSpPr>
        <p:spPr>
          <a:xfrm>
            <a:off x="10584351" y="6537960"/>
            <a:ext cx="1557654" cy="320040"/>
          </a:xfrm>
          <a:prstGeom prst="rect">
            <a:avLst/>
          </a:prstGeom>
        </p:spPr>
        <p:txBody>
          <a:bodyPr lIns="0" tIns="0" rIns="0" bIns="0"/>
          <a:lstStyle>
            <a:lvl1pPr algn="r">
              <a:defRPr>
                <a:solidFill>
                  <a:schemeClr val="tx1">
                    <a:tint val="75000"/>
                  </a:schemeClr>
                </a:solidFill>
              </a:defRPr>
            </a:lvl1pPr>
          </a:lstStyle>
          <a:p>
            <a:fld id="{B6F15528-21DE-4FAA-801E-634DDDAF4B2B}" type="slidenum">
              <a:rPr/>
              <a:t>11</a:t>
            </a:fld>
            <a:endParaRPr/>
          </a:p>
        </p:txBody>
      </p:sp>
      <p:pic>
        <p:nvPicPr>
          <p:cNvPr id="6" name="Picture 5">
            <a:extLst>
              <a:ext uri="{FF2B5EF4-FFF2-40B4-BE49-F238E27FC236}">
                <a16:creationId xmlns:a16="http://schemas.microsoft.com/office/drawing/2014/main" id="{C5BA05E0-0701-02FF-8870-5D15C92497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1923" y="6257556"/>
            <a:ext cx="448044" cy="448044"/>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4">
            <a:extLst>
              <a:ext uri="{FF2B5EF4-FFF2-40B4-BE49-F238E27FC236}">
                <a16:creationId xmlns:a16="http://schemas.microsoft.com/office/drawing/2014/main" id="{89EBEB0E-3480-BD4C-8B0B-309C37A51A98}"/>
              </a:ext>
            </a:extLst>
          </p:cNvPr>
          <p:cNvSpPr/>
          <p:nvPr/>
        </p:nvSpPr>
        <p:spPr>
          <a:xfrm>
            <a:off x="762000" y="1131431"/>
            <a:ext cx="4419600" cy="4595138"/>
          </a:xfrm>
          <a:prstGeom prst="rect">
            <a:avLst/>
          </a:prstGeom>
          <a:blipFill>
            <a:blip r:embed="rId3" cstate="print"/>
            <a:stretch>
              <a:fillRect/>
            </a:stretch>
          </a:blipFill>
        </p:spPr>
        <p:txBody>
          <a:bodyPr wrap="square" lIns="0" tIns="0" rIns="0" bIns="0" rtlCol="0"/>
          <a:lstStyle/>
          <a:p>
            <a:endParaRPr/>
          </a:p>
        </p:txBody>
      </p:sp>
      <p:sp>
        <p:nvSpPr>
          <p:cNvPr id="7" name="object 2">
            <a:extLst>
              <a:ext uri="{FF2B5EF4-FFF2-40B4-BE49-F238E27FC236}">
                <a16:creationId xmlns:a16="http://schemas.microsoft.com/office/drawing/2014/main" id="{49953895-C5F1-1811-F6FA-A163B2E2A122}"/>
              </a:ext>
            </a:extLst>
          </p:cNvPr>
          <p:cNvSpPr txBox="1">
            <a:spLocks/>
          </p:cNvSpPr>
          <p:nvPr/>
        </p:nvSpPr>
        <p:spPr>
          <a:xfrm>
            <a:off x="477418" y="163195"/>
            <a:ext cx="9809582" cy="566822"/>
          </a:xfrm>
          <a:prstGeom prst="rect">
            <a:avLst/>
          </a:prstGeom>
        </p:spPr>
        <p:txBody>
          <a:bodyPr vert="horz" wrap="square" lIns="0" tIns="12700" rIns="0" bIns="0" rtlCol="0">
            <a:spAutoFit/>
          </a:bodyPr>
          <a:lstStyle>
            <a:lvl1pPr>
              <a:defRPr sz="2800" b="1" i="0">
                <a:solidFill>
                  <a:srgbClr val="AEBC21"/>
                </a:solidFill>
                <a:latin typeface="Arial"/>
                <a:ea typeface="+mj-ea"/>
                <a:cs typeface="Arial"/>
              </a:defRPr>
            </a:lvl1pPr>
          </a:lstStyle>
          <a:p>
            <a:pPr marL="12700">
              <a:spcBef>
                <a:spcPts val="100"/>
              </a:spcBef>
            </a:pPr>
            <a:r>
              <a:rPr lang="en-US" b="0" kern="0" spc="-5">
                <a:solidFill>
                  <a:srgbClr val="7E7E7E"/>
                </a:solidFill>
              </a:rPr>
              <a:t>INTRODUCTION </a:t>
            </a:r>
            <a:r>
              <a:rPr lang="en-US" sz="3600" b="0" kern="0">
                <a:solidFill>
                  <a:srgbClr val="AFBB21"/>
                </a:solidFill>
              </a:rPr>
              <a:t>|</a:t>
            </a:r>
            <a:r>
              <a:rPr lang="en-US" b="0" kern="0" spc="-185">
                <a:solidFill>
                  <a:srgbClr val="AFBB21"/>
                </a:solidFill>
              </a:rPr>
              <a:t> </a:t>
            </a:r>
            <a:r>
              <a:rPr lang="en-US" b="0" kern="0" spc="-5">
                <a:solidFill>
                  <a:srgbClr val="7E7E7E"/>
                </a:solidFill>
              </a:rPr>
              <a:t>Embodied Carbon </a:t>
            </a:r>
            <a:r>
              <a:rPr lang="en-US" sz="3600" b="0" kern="0">
                <a:solidFill>
                  <a:srgbClr val="AFBB21"/>
                </a:solidFill>
              </a:rPr>
              <a:t>|</a:t>
            </a:r>
            <a:r>
              <a:rPr lang="en-US" sz="3600" b="0" kern="0" spc="-185">
                <a:solidFill>
                  <a:srgbClr val="AFBB21"/>
                </a:solidFill>
              </a:rPr>
              <a:t> </a:t>
            </a:r>
            <a:r>
              <a:rPr lang="en-US" b="0" kern="0" spc="-5">
                <a:solidFill>
                  <a:srgbClr val="AFBB21"/>
                </a:solidFill>
              </a:rPr>
              <a:t>DEFINITION</a:t>
            </a:r>
            <a:endParaRPr lang="en-US" sz="3600" kern="0" dirty="0"/>
          </a:p>
        </p:txBody>
      </p:sp>
      <p:pic>
        <p:nvPicPr>
          <p:cNvPr id="3" name="Picture 2">
            <a:extLst>
              <a:ext uri="{FF2B5EF4-FFF2-40B4-BE49-F238E27FC236}">
                <a16:creationId xmlns:a16="http://schemas.microsoft.com/office/drawing/2014/main" id="{B6AE0C97-4906-5B43-F27C-11448A752E5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923428" y="775888"/>
            <a:ext cx="6136343" cy="5704205"/>
          </a:xfrm>
          <a:prstGeom prst="rect">
            <a:avLst/>
          </a:prstGeom>
        </p:spPr>
      </p:pic>
      <p:cxnSp>
        <p:nvCxnSpPr>
          <p:cNvPr id="9" name="Straight Arrow Connector 8">
            <a:extLst>
              <a:ext uri="{FF2B5EF4-FFF2-40B4-BE49-F238E27FC236}">
                <a16:creationId xmlns:a16="http://schemas.microsoft.com/office/drawing/2014/main" id="{1B312723-D8F1-96CB-70E5-AE5BA109B3C0}"/>
              </a:ext>
            </a:extLst>
          </p:cNvPr>
          <p:cNvCxnSpPr>
            <a:cxnSpLocks/>
          </p:cNvCxnSpPr>
          <p:nvPr/>
        </p:nvCxnSpPr>
        <p:spPr>
          <a:xfrm>
            <a:off x="3886200" y="1384886"/>
            <a:ext cx="3429000" cy="273585"/>
          </a:xfrm>
          <a:prstGeom prst="straightConnector1">
            <a:avLst/>
          </a:prstGeom>
          <a:ln w="38100">
            <a:headEnd type="oval" w="med" len="med"/>
            <a:tailEnd type="oval" w="med" len="med"/>
          </a:ln>
        </p:spPr>
        <p:style>
          <a:lnRef idx="2">
            <a:schemeClr val="accent2"/>
          </a:lnRef>
          <a:fillRef idx="0">
            <a:schemeClr val="accent2"/>
          </a:fillRef>
          <a:effectRef idx="1">
            <a:schemeClr val="accent2"/>
          </a:effectRef>
          <a:fontRef idx="minor">
            <a:schemeClr val="tx1"/>
          </a:fontRef>
        </p:style>
      </p:cxnSp>
      <p:cxnSp>
        <p:nvCxnSpPr>
          <p:cNvPr id="10" name="Straight Arrow Connector 9">
            <a:extLst>
              <a:ext uri="{FF2B5EF4-FFF2-40B4-BE49-F238E27FC236}">
                <a16:creationId xmlns:a16="http://schemas.microsoft.com/office/drawing/2014/main" id="{07279963-0435-094D-2AD4-641F2FF59E77}"/>
              </a:ext>
            </a:extLst>
          </p:cNvPr>
          <p:cNvCxnSpPr>
            <a:cxnSpLocks/>
          </p:cNvCxnSpPr>
          <p:nvPr/>
        </p:nvCxnSpPr>
        <p:spPr>
          <a:xfrm flipV="1">
            <a:off x="4648200" y="1905000"/>
            <a:ext cx="2667000" cy="201126"/>
          </a:xfrm>
          <a:prstGeom prst="straightConnector1">
            <a:avLst/>
          </a:prstGeom>
          <a:ln w="38100">
            <a:headEnd type="oval" w="med" len="med"/>
            <a:tailEnd type="oval" w="med" len="med"/>
          </a:ln>
        </p:spPr>
        <p:style>
          <a:lnRef idx="2">
            <a:schemeClr val="accent2"/>
          </a:lnRef>
          <a:fillRef idx="0">
            <a:schemeClr val="accent2"/>
          </a:fillRef>
          <a:effectRef idx="1">
            <a:schemeClr val="accent2"/>
          </a:effectRef>
          <a:fontRef idx="minor">
            <a:schemeClr val="tx1"/>
          </a:fontRef>
        </p:style>
      </p:cxnSp>
      <p:cxnSp>
        <p:nvCxnSpPr>
          <p:cNvPr id="13" name="Straight Arrow Connector 12">
            <a:extLst>
              <a:ext uri="{FF2B5EF4-FFF2-40B4-BE49-F238E27FC236}">
                <a16:creationId xmlns:a16="http://schemas.microsoft.com/office/drawing/2014/main" id="{19FB05AF-DC51-B134-48DC-38E4D49F73F9}"/>
              </a:ext>
            </a:extLst>
          </p:cNvPr>
          <p:cNvCxnSpPr>
            <a:cxnSpLocks/>
          </p:cNvCxnSpPr>
          <p:nvPr/>
        </p:nvCxnSpPr>
        <p:spPr>
          <a:xfrm flipV="1">
            <a:off x="5105400" y="2106126"/>
            <a:ext cx="2209800" cy="533153"/>
          </a:xfrm>
          <a:prstGeom prst="straightConnector1">
            <a:avLst/>
          </a:prstGeom>
          <a:ln w="38100">
            <a:headEnd type="oval" w="med" len="med"/>
            <a:tailEnd type="oval" w="med" len="med"/>
          </a:ln>
        </p:spPr>
        <p:style>
          <a:lnRef idx="2">
            <a:schemeClr val="accent2"/>
          </a:lnRef>
          <a:fillRef idx="0">
            <a:schemeClr val="accent2"/>
          </a:fillRef>
          <a:effectRef idx="1">
            <a:schemeClr val="accent2"/>
          </a:effectRef>
          <a:fontRef idx="minor">
            <a:schemeClr val="tx1"/>
          </a:fontRef>
        </p:style>
      </p:cxnSp>
      <p:cxnSp>
        <p:nvCxnSpPr>
          <p:cNvPr id="15" name="Straight Arrow Connector 14">
            <a:extLst>
              <a:ext uri="{FF2B5EF4-FFF2-40B4-BE49-F238E27FC236}">
                <a16:creationId xmlns:a16="http://schemas.microsoft.com/office/drawing/2014/main" id="{4E0EB98B-C30B-CAB6-6C89-AA2A504D53D3}"/>
              </a:ext>
            </a:extLst>
          </p:cNvPr>
          <p:cNvCxnSpPr>
            <a:cxnSpLocks/>
          </p:cNvCxnSpPr>
          <p:nvPr/>
        </p:nvCxnSpPr>
        <p:spPr>
          <a:xfrm flipV="1">
            <a:off x="5181600" y="2357822"/>
            <a:ext cx="2133600" cy="1375978"/>
          </a:xfrm>
          <a:prstGeom prst="straightConnector1">
            <a:avLst/>
          </a:prstGeom>
          <a:ln w="38100">
            <a:headEnd type="oval" w="med" len="med"/>
            <a:tailEnd type="oval" w="med" len="med"/>
          </a:ln>
        </p:spPr>
        <p:style>
          <a:lnRef idx="2">
            <a:schemeClr val="accent2"/>
          </a:lnRef>
          <a:fillRef idx="0">
            <a:schemeClr val="accent2"/>
          </a:fillRef>
          <a:effectRef idx="1">
            <a:schemeClr val="accent2"/>
          </a:effectRef>
          <a:fontRef idx="minor">
            <a:schemeClr val="tx1"/>
          </a:fontRef>
        </p:style>
      </p:cxnSp>
      <p:cxnSp>
        <p:nvCxnSpPr>
          <p:cNvPr id="18" name="Straight Arrow Connector 17">
            <a:extLst>
              <a:ext uri="{FF2B5EF4-FFF2-40B4-BE49-F238E27FC236}">
                <a16:creationId xmlns:a16="http://schemas.microsoft.com/office/drawing/2014/main" id="{BD27DD9D-4579-E7EB-D3C5-B8D18AA0B3E7}"/>
              </a:ext>
            </a:extLst>
          </p:cNvPr>
          <p:cNvCxnSpPr>
            <a:cxnSpLocks/>
          </p:cNvCxnSpPr>
          <p:nvPr/>
        </p:nvCxnSpPr>
        <p:spPr>
          <a:xfrm flipV="1">
            <a:off x="4953000" y="2639279"/>
            <a:ext cx="2362200" cy="1932721"/>
          </a:xfrm>
          <a:prstGeom prst="straightConnector1">
            <a:avLst/>
          </a:prstGeom>
          <a:ln w="38100">
            <a:headEnd type="oval" w="med" len="med"/>
            <a:tailEnd type="oval" w="med" len="med"/>
          </a:ln>
        </p:spPr>
        <p:style>
          <a:lnRef idx="2">
            <a:schemeClr val="accent2"/>
          </a:lnRef>
          <a:fillRef idx="0">
            <a:schemeClr val="accent2"/>
          </a:fillRef>
          <a:effectRef idx="1">
            <a:schemeClr val="accent2"/>
          </a:effectRef>
          <a:fontRef idx="minor">
            <a:schemeClr val="tx1"/>
          </a:fontRef>
        </p:style>
      </p:cxnSp>
      <p:sp>
        <p:nvSpPr>
          <p:cNvPr id="2" name="Holder 6">
            <a:extLst>
              <a:ext uri="{FF2B5EF4-FFF2-40B4-BE49-F238E27FC236}">
                <a16:creationId xmlns:a16="http://schemas.microsoft.com/office/drawing/2014/main" id="{9D780918-761D-7F2E-FD54-61D5A16FAFF0}"/>
              </a:ext>
            </a:extLst>
          </p:cNvPr>
          <p:cNvSpPr>
            <a:spLocks noGrp="1"/>
          </p:cNvSpPr>
          <p:nvPr>
            <p:ph type="sldNum" sz="quarter" idx="7"/>
          </p:nvPr>
        </p:nvSpPr>
        <p:spPr>
          <a:xfrm>
            <a:off x="10584351" y="6537960"/>
            <a:ext cx="1557654" cy="320040"/>
          </a:xfrm>
          <a:prstGeom prst="rect">
            <a:avLst/>
          </a:prstGeom>
        </p:spPr>
        <p:txBody>
          <a:bodyPr lIns="0" tIns="0" rIns="0" bIns="0"/>
          <a:lstStyle>
            <a:lvl1pPr algn="r">
              <a:defRPr>
                <a:solidFill>
                  <a:schemeClr val="tx1">
                    <a:tint val="75000"/>
                  </a:schemeClr>
                </a:solidFill>
              </a:defRPr>
            </a:lvl1pPr>
          </a:lstStyle>
          <a:p>
            <a:fld id="{B6F15528-21DE-4FAA-801E-634DDDAF4B2B}" type="slidenum">
              <a:rPr/>
              <a:t>12</a:t>
            </a:fld>
            <a:endParaRPr/>
          </a:p>
        </p:txBody>
      </p:sp>
      <p:pic>
        <p:nvPicPr>
          <p:cNvPr id="6" name="Picture 5">
            <a:extLst>
              <a:ext uri="{FF2B5EF4-FFF2-40B4-BE49-F238E27FC236}">
                <a16:creationId xmlns:a16="http://schemas.microsoft.com/office/drawing/2014/main" id="{72AF6FE1-E464-74CC-A1C8-A7AD801BAE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1923" y="6257556"/>
            <a:ext cx="448044" cy="448044"/>
          </a:xfrm>
          <a:prstGeom prst="rect">
            <a:avLst/>
          </a:prstGeom>
        </p:spPr>
      </p:pic>
      <p:sp>
        <p:nvSpPr>
          <p:cNvPr id="8" name="TextBox 7">
            <a:extLst>
              <a:ext uri="{FF2B5EF4-FFF2-40B4-BE49-F238E27FC236}">
                <a16:creationId xmlns:a16="http://schemas.microsoft.com/office/drawing/2014/main" id="{72C7DD1E-9C75-C5AC-1F58-C42A31D1084A}"/>
              </a:ext>
            </a:extLst>
          </p:cNvPr>
          <p:cNvSpPr txBox="1"/>
          <p:nvPr/>
        </p:nvSpPr>
        <p:spPr>
          <a:xfrm>
            <a:off x="8077200" y="6264717"/>
            <a:ext cx="3504315" cy="246221"/>
          </a:xfrm>
          <a:prstGeom prst="rect">
            <a:avLst/>
          </a:prstGeom>
          <a:noFill/>
        </p:spPr>
        <p:txBody>
          <a:bodyPr wrap="square" rtlCol="0">
            <a:spAutoFit/>
          </a:bodyPr>
          <a:lstStyle/>
          <a:p>
            <a:pPr algn="r"/>
            <a:r>
              <a:rPr lang="en-US" sz="1000" dirty="0">
                <a:latin typeface="Arial" panose="020B0604020202020204" pitchFamily="34" charset="0"/>
                <a:cs typeface="Arial" panose="020B0604020202020204" pitchFamily="34" charset="0"/>
              </a:rPr>
              <a:t>Image Credit: Carbon Leadership Forum</a:t>
            </a:r>
          </a:p>
        </p:txBody>
      </p:sp>
    </p:spTree>
    <p:extLst>
      <p:ext uri="{BB962C8B-B14F-4D97-AF65-F5344CB8AC3E}">
        <p14:creationId xmlns:p14="http://schemas.microsoft.com/office/powerpoint/2010/main" val="4730696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093716" y="1914982"/>
            <a:ext cx="4849883" cy="3635771"/>
          </a:xfrm>
          <a:prstGeom prst="rect">
            <a:avLst/>
          </a:prstGeom>
        </p:spPr>
        <p:txBody>
          <a:bodyPr vert="horz" wrap="square" lIns="0" tIns="9049" rIns="0" bIns="0" rtlCol="0">
            <a:spAutoFit/>
          </a:bodyPr>
          <a:lstStyle/>
          <a:p>
            <a:pPr marL="9525" marR="3810">
              <a:spcBef>
                <a:spcPts val="71"/>
              </a:spcBef>
            </a:pPr>
            <a:r>
              <a:rPr lang="en-US" b="1" spc="-4" dirty="0">
                <a:solidFill>
                  <a:srgbClr val="00A3E3"/>
                </a:solidFill>
                <a:latin typeface="Arial" panose="020B0604020202020204" pitchFamily="34" charset="0"/>
                <a:cs typeface="Arial" panose="020B0604020202020204" pitchFamily="34" charset="0"/>
              </a:rPr>
              <a:t>Carbon emissions associated </a:t>
            </a:r>
            <a:r>
              <a:rPr lang="en-US" b="1" dirty="0">
                <a:solidFill>
                  <a:srgbClr val="00A3E3"/>
                </a:solidFill>
                <a:latin typeface="Arial" panose="020B0604020202020204" pitchFamily="34" charset="0"/>
                <a:cs typeface="Arial" panose="020B0604020202020204" pitchFamily="34" charset="0"/>
              </a:rPr>
              <a:t>with  </a:t>
            </a:r>
            <a:r>
              <a:rPr lang="en-US" b="1" spc="-4" dirty="0">
                <a:solidFill>
                  <a:srgbClr val="00A3E3"/>
                </a:solidFill>
                <a:latin typeface="Arial" panose="020B0604020202020204" pitchFamily="34" charset="0"/>
                <a:cs typeface="Arial" panose="020B0604020202020204" pitchFamily="34" charset="0"/>
              </a:rPr>
              <a:t>materials and construction processes  throughout the </a:t>
            </a:r>
            <a:r>
              <a:rPr lang="en-US" b="1" dirty="0">
                <a:solidFill>
                  <a:srgbClr val="00A3E3"/>
                </a:solidFill>
                <a:latin typeface="Arial" panose="020B0604020202020204" pitchFamily="34" charset="0"/>
                <a:cs typeface="Arial" panose="020B0604020202020204" pitchFamily="34" charset="0"/>
              </a:rPr>
              <a:t>whole </a:t>
            </a:r>
            <a:r>
              <a:rPr lang="en-US" b="1" spc="-4" dirty="0">
                <a:solidFill>
                  <a:srgbClr val="00A3E3"/>
                </a:solidFill>
                <a:latin typeface="Arial" panose="020B0604020202020204" pitchFamily="34" charset="0"/>
                <a:cs typeface="Arial" panose="020B0604020202020204" pitchFamily="34" charset="0"/>
              </a:rPr>
              <a:t>lifecycle of a  building or infrastructure</a:t>
            </a:r>
            <a:r>
              <a:rPr b="1" spc="-4" dirty="0">
                <a:solidFill>
                  <a:srgbClr val="00A3E3"/>
                </a:solidFill>
                <a:latin typeface="Arial" panose="020B0604020202020204" pitchFamily="34" charset="0"/>
                <a:cs typeface="Arial" panose="020B0604020202020204" pitchFamily="34" charset="0"/>
              </a:rPr>
              <a:t>. </a:t>
            </a:r>
            <a:endParaRPr lang="en-US" b="1" spc="-4" dirty="0">
              <a:solidFill>
                <a:srgbClr val="00A3E3"/>
              </a:solidFill>
              <a:latin typeface="Arial" panose="020B0604020202020204" pitchFamily="34" charset="0"/>
              <a:cs typeface="Arial" panose="020B0604020202020204" pitchFamily="34" charset="0"/>
            </a:endParaRPr>
          </a:p>
          <a:p>
            <a:pPr marL="9525" marR="3810">
              <a:spcBef>
                <a:spcPts val="71"/>
              </a:spcBef>
            </a:pPr>
            <a:r>
              <a:rPr spc="-4" dirty="0">
                <a:solidFill>
                  <a:srgbClr val="424242"/>
                </a:solidFill>
                <a:latin typeface="Arial" panose="020B0604020202020204" pitchFamily="34" charset="0"/>
                <a:cs typeface="Arial" panose="020B0604020202020204" pitchFamily="34" charset="0"/>
              </a:rPr>
              <a:t>Embodied carbon therefore includes: material extraction, transport to manufacturer,</a:t>
            </a:r>
            <a:r>
              <a:rPr lang="en-US" spc="-4" dirty="0">
                <a:solidFill>
                  <a:srgbClr val="424242"/>
                </a:solidFill>
                <a:latin typeface="Arial" panose="020B0604020202020204" pitchFamily="34" charset="0"/>
                <a:cs typeface="Arial" panose="020B0604020202020204" pitchFamily="34" charset="0"/>
              </a:rPr>
              <a:t> </a:t>
            </a:r>
            <a:r>
              <a:rPr spc="-4" dirty="0">
                <a:solidFill>
                  <a:srgbClr val="424242"/>
                </a:solidFill>
                <a:latin typeface="Arial" panose="020B0604020202020204" pitchFamily="34" charset="0"/>
                <a:cs typeface="Arial" panose="020B0604020202020204" pitchFamily="34" charset="0"/>
              </a:rPr>
              <a:t>manufacturing, transport to </a:t>
            </a:r>
            <a:r>
              <a:rPr dirty="0">
                <a:solidFill>
                  <a:srgbClr val="424242"/>
                </a:solidFill>
                <a:latin typeface="Arial" panose="020B0604020202020204" pitchFamily="34" charset="0"/>
                <a:cs typeface="Arial" panose="020B0604020202020204" pitchFamily="34" charset="0"/>
              </a:rPr>
              <a:t>site, </a:t>
            </a:r>
            <a:r>
              <a:rPr spc="-4" dirty="0">
                <a:solidFill>
                  <a:srgbClr val="424242"/>
                </a:solidFill>
                <a:latin typeface="Arial" panose="020B0604020202020204" pitchFamily="34" charset="0"/>
                <a:cs typeface="Arial" panose="020B0604020202020204" pitchFamily="34" charset="0"/>
              </a:rPr>
              <a:t>construction,  </a:t>
            </a:r>
            <a:r>
              <a:rPr b="1" spc="-4" dirty="0">
                <a:solidFill>
                  <a:srgbClr val="424242"/>
                </a:solidFill>
                <a:latin typeface="Arial" panose="020B0604020202020204" pitchFamily="34" charset="0"/>
                <a:cs typeface="Arial" panose="020B0604020202020204" pitchFamily="34" charset="0"/>
              </a:rPr>
              <a:t>use phase (e</a:t>
            </a:r>
            <a:r>
              <a:rPr lang="en-US" b="1" spc="-4" dirty="0">
                <a:solidFill>
                  <a:srgbClr val="424242"/>
                </a:solidFill>
                <a:latin typeface="Arial" panose="020B0604020202020204" pitchFamily="34" charset="0"/>
                <a:cs typeface="Arial" panose="020B0604020202020204" pitchFamily="34" charset="0"/>
              </a:rPr>
              <a:t>.</a:t>
            </a:r>
            <a:r>
              <a:rPr b="1" spc="-4" dirty="0">
                <a:solidFill>
                  <a:srgbClr val="424242"/>
                </a:solidFill>
                <a:latin typeface="Arial" panose="020B0604020202020204" pitchFamily="34" charset="0"/>
                <a:cs typeface="Arial" panose="020B0604020202020204" pitchFamily="34" charset="0"/>
              </a:rPr>
              <a:t>g</a:t>
            </a:r>
            <a:r>
              <a:rPr lang="en-US" b="1" spc="-4" dirty="0">
                <a:solidFill>
                  <a:srgbClr val="424242"/>
                </a:solidFill>
                <a:latin typeface="Arial" panose="020B0604020202020204" pitchFamily="34" charset="0"/>
                <a:cs typeface="Arial" panose="020B0604020202020204" pitchFamily="34" charset="0"/>
              </a:rPr>
              <a:t>.,</a:t>
            </a:r>
            <a:r>
              <a:rPr b="1" spc="-4" dirty="0">
                <a:solidFill>
                  <a:srgbClr val="424242"/>
                </a:solidFill>
                <a:latin typeface="Arial" panose="020B0604020202020204" pitchFamily="34" charset="0"/>
                <a:cs typeface="Arial" panose="020B0604020202020204" pitchFamily="34" charset="0"/>
              </a:rPr>
              <a:t> concrete carbonation but excluding operational carbon), </a:t>
            </a:r>
            <a:r>
              <a:rPr spc="-4" dirty="0">
                <a:solidFill>
                  <a:srgbClr val="424242"/>
                </a:solidFill>
                <a:latin typeface="Arial" panose="020B0604020202020204" pitchFamily="34" charset="0"/>
                <a:cs typeface="Arial" panose="020B0604020202020204" pitchFamily="34" charset="0"/>
              </a:rPr>
              <a:t>maintenance, repair, replacement, refurbishment, deconstruction, transport to end</a:t>
            </a:r>
            <a:r>
              <a:rPr lang="en-US" spc="-4" dirty="0">
                <a:solidFill>
                  <a:srgbClr val="424242"/>
                </a:solidFill>
                <a:latin typeface="Arial" panose="020B0604020202020204" pitchFamily="34" charset="0"/>
                <a:cs typeface="Arial" panose="020B0604020202020204" pitchFamily="34" charset="0"/>
              </a:rPr>
              <a:t>-</a:t>
            </a:r>
            <a:r>
              <a:rPr spc="-4" dirty="0">
                <a:solidFill>
                  <a:srgbClr val="424242"/>
                </a:solidFill>
                <a:latin typeface="Arial" panose="020B0604020202020204" pitchFamily="34" charset="0"/>
                <a:cs typeface="Arial" panose="020B0604020202020204" pitchFamily="34" charset="0"/>
              </a:rPr>
              <a:t>of</a:t>
            </a:r>
            <a:r>
              <a:rPr lang="en-US" spc="-4" dirty="0">
                <a:solidFill>
                  <a:srgbClr val="424242"/>
                </a:solidFill>
                <a:latin typeface="Arial" panose="020B0604020202020204" pitchFamily="34" charset="0"/>
                <a:cs typeface="Arial" panose="020B0604020202020204" pitchFamily="34" charset="0"/>
              </a:rPr>
              <a:t>-</a:t>
            </a:r>
            <a:r>
              <a:rPr spc="-4" dirty="0">
                <a:solidFill>
                  <a:srgbClr val="424242"/>
                </a:solidFill>
                <a:latin typeface="Arial" panose="020B0604020202020204" pitchFamily="34" charset="0"/>
                <a:cs typeface="Arial" panose="020B0604020202020204" pitchFamily="34" charset="0"/>
              </a:rPr>
              <a:t>life </a:t>
            </a:r>
            <a:r>
              <a:rPr dirty="0">
                <a:solidFill>
                  <a:srgbClr val="424242"/>
                </a:solidFill>
                <a:latin typeface="Arial" panose="020B0604020202020204" pitchFamily="34" charset="0"/>
                <a:cs typeface="Arial" panose="020B0604020202020204" pitchFamily="34" charset="0"/>
              </a:rPr>
              <a:t>facilities, </a:t>
            </a:r>
            <a:r>
              <a:rPr spc="-4" dirty="0">
                <a:solidFill>
                  <a:srgbClr val="424242"/>
                </a:solidFill>
                <a:latin typeface="Arial" panose="020B0604020202020204" pitchFamily="34" charset="0"/>
                <a:cs typeface="Arial" panose="020B0604020202020204" pitchFamily="34" charset="0"/>
              </a:rPr>
              <a:t>processing, </a:t>
            </a:r>
            <a:r>
              <a:rPr lang="en-US" spc="-4" dirty="0">
                <a:solidFill>
                  <a:srgbClr val="424242"/>
                </a:solidFill>
                <a:latin typeface="Arial" panose="020B0604020202020204" pitchFamily="34" charset="0"/>
                <a:cs typeface="Arial" panose="020B0604020202020204" pitchFamily="34" charset="0"/>
              </a:rPr>
              <a:t>and </a:t>
            </a:r>
            <a:r>
              <a:rPr spc="-4" dirty="0">
                <a:solidFill>
                  <a:srgbClr val="424242"/>
                </a:solidFill>
                <a:latin typeface="Arial" panose="020B0604020202020204" pitchFamily="34" charset="0"/>
                <a:cs typeface="Arial" panose="020B0604020202020204" pitchFamily="34" charset="0"/>
              </a:rPr>
              <a:t>disposal. </a:t>
            </a:r>
            <a:r>
              <a:rPr spc="4" dirty="0">
                <a:solidFill>
                  <a:srgbClr val="424242"/>
                </a:solidFill>
                <a:latin typeface="Arial" panose="020B0604020202020204" pitchFamily="34" charset="0"/>
                <a:cs typeface="Arial" panose="020B0604020202020204" pitchFamily="34" charset="0"/>
              </a:rPr>
              <a:t> </a:t>
            </a:r>
            <a:endParaRPr lang="en-US" spc="4" dirty="0">
              <a:solidFill>
                <a:srgbClr val="424242"/>
              </a:solidFill>
              <a:latin typeface="Arial" panose="020B0604020202020204" pitchFamily="34" charset="0"/>
              <a:cs typeface="Arial" panose="020B0604020202020204" pitchFamily="34" charset="0"/>
            </a:endParaRPr>
          </a:p>
          <a:p>
            <a:pPr marL="9525" marR="3810">
              <a:spcBef>
                <a:spcPts val="71"/>
              </a:spcBef>
            </a:pPr>
            <a:r>
              <a:rPr lang="en-US" b="1" i="1" spc="4" dirty="0">
                <a:solidFill>
                  <a:srgbClr val="0177BC"/>
                </a:solidFill>
                <a:latin typeface="Arial" panose="020B0604020202020204" pitchFamily="34" charset="0"/>
                <a:cs typeface="Arial" panose="020B0604020202020204" pitchFamily="34" charset="0"/>
              </a:rPr>
              <a:t>- </a:t>
            </a:r>
            <a:r>
              <a:rPr lang="en-US" b="1" i="1" spc="4" dirty="0" err="1">
                <a:solidFill>
                  <a:srgbClr val="0177BC"/>
                </a:solidFill>
                <a:latin typeface="Arial" panose="020B0604020202020204" pitchFamily="34" charset="0"/>
                <a:cs typeface="Arial" panose="020B0604020202020204" pitchFamily="34" charset="0"/>
              </a:rPr>
              <a:t>W</a:t>
            </a:r>
            <a:r>
              <a:rPr b="1" i="1" spc="-4" dirty="0" err="1">
                <a:solidFill>
                  <a:srgbClr val="0177BC"/>
                </a:solidFill>
                <a:latin typeface="Arial" panose="020B0604020202020204" pitchFamily="34" charset="0"/>
                <a:cs typeface="Arial" panose="020B0604020202020204" pitchFamily="34" charset="0"/>
              </a:rPr>
              <a:t>orldGBC</a:t>
            </a:r>
            <a:endParaRPr dirty="0">
              <a:solidFill>
                <a:srgbClr val="0177BC"/>
              </a:solidFill>
              <a:latin typeface="Arial" panose="020B0604020202020204" pitchFamily="34" charset="0"/>
              <a:cs typeface="Arial" panose="020B0604020202020204" pitchFamily="34" charset="0"/>
            </a:endParaRPr>
          </a:p>
        </p:txBody>
      </p:sp>
      <p:sp>
        <p:nvSpPr>
          <p:cNvPr id="4" name="object 4"/>
          <p:cNvSpPr txBox="1"/>
          <p:nvPr/>
        </p:nvSpPr>
        <p:spPr>
          <a:xfrm>
            <a:off x="6629849" y="1219200"/>
            <a:ext cx="4042505" cy="4995118"/>
          </a:xfrm>
          <a:prstGeom prst="rect">
            <a:avLst/>
          </a:prstGeom>
        </p:spPr>
        <p:txBody>
          <a:bodyPr vert="horz" wrap="square" lIns="0" tIns="9049" rIns="0" bIns="0" rtlCol="0">
            <a:spAutoFit/>
          </a:bodyPr>
          <a:lstStyle/>
          <a:p>
            <a:pPr marL="9525" marR="3810">
              <a:spcBef>
                <a:spcPts val="71"/>
              </a:spcBef>
            </a:pPr>
            <a:r>
              <a:rPr b="1" spc="-4" dirty="0">
                <a:solidFill>
                  <a:srgbClr val="00A3E3"/>
                </a:solidFill>
                <a:latin typeface="Arial" panose="020B0604020202020204" pitchFamily="34" charset="0"/>
                <a:cs typeface="Arial" panose="020B0604020202020204" pitchFamily="34" charset="0"/>
              </a:rPr>
              <a:t>Embodied carbon is the sum impact  of all the greenhouse gas emissions  attributed to the materials throughout  their life </a:t>
            </a:r>
            <a:r>
              <a:rPr b="1" spc="-8" dirty="0">
                <a:solidFill>
                  <a:srgbClr val="00A3E3"/>
                </a:solidFill>
                <a:latin typeface="Arial" panose="020B0604020202020204" pitchFamily="34" charset="0"/>
                <a:cs typeface="Arial" panose="020B0604020202020204" pitchFamily="34" charset="0"/>
              </a:rPr>
              <a:t>cycle</a:t>
            </a:r>
            <a:r>
              <a:rPr lang="en-US" b="1" spc="-8" dirty="0">
                <a:solidFill>
                  <a:srgbClr val="00A3E3"/>
                </a:solidFill>
                <a:latin typeface="Arial" panose="020B0604020202020204" pitchFamily="34" charset="0"/>
                <a:cs typeface="Arial" panose="020B0604020202020204" pitchFamily="34" charset="0"/>
              </a:rPr>
              <a:t>. </a:t>
            </a:r>
          </a:p>
          <a:p>
            <a:pPr marL="9525" marR="3810">
              <a:spcBef>
                <a:spcPts val="71"/>
              </a:spcBef>
            </a:pPr>
            <a:r>
              <a:rPr lang="en-US" spc="-8" dirty="0">
                <a:latin typeface="Arial" panose="020B0604020202020204" pitchFamily="34" charset="0"/>
                <a:cs typeface="Arial" panose="020B0604020202020204" pitchFamily="34" charset="0"/>
              </a:rPr>
              <a:t>It includes </a:t>
            </a:r>
            <a:r>
              <a:rPr spc="-4" dirty="0">
                <a:solidFill>
                  <a:srgbClr val="424242"/>
                </a:solidFill>
                <a:latin typeface="Arial" panose="020B0604020202020204" pitchFamily="34" charset="0"/>
                <a:cs typeface="Arial" panose="020B0604020202020204" pitchFamily="34" charset="0"/>
              </a:rPr>
              <a:t>extracti</a:t>
            </a:r>
            <a:r>
              <a:rPr lang="en-US" spc="-4" dirty="0">
                <a:solidFill>
                  <a:srgbClr val="424242"/>
                </a:solidFill>
                <a:latin typeface="Arial" panose="020B0604020202020204" pitchFamily="34" charset="0"/>
                <a:cs typeface="Arial" panose="020B0604020202020204" pitchFamily="34" charset="0"/>
              </a:rPr>
              <a:t>on</a:t>
            </a:r>
            <a:r>
              <a:rPr spc="-4" dirty="0">
                <a:solidFill>
                  <a:srgbClr val="424242"/>
                </a:solidFill>
                <a:latin typeface="Arial" panose="020B0604020202020204" pitchFamily="34" charset="0"/>
                <a:cs typeface="Arial" panose="020B0604020202020204" pitchFamily="34" charset="0"/>
              </a:rPr>
              <a:t> from the ground, manufacturing, construction, maintenance</a:t>
            </a:r>
            <a:r>
              <a:rPr lang="en-US" spc="-4" dirty="0">
                <a:solidFill>
                  <a:srgbClr val="424242"/>
                </a:solidFill>
                <a:latin typeface="Arial" panose="020B0604020202020204" pitchFamily="34" charset="0"/>
                <a:cs typeface="Arial" panose="020B0604020202020204" pitchFamily="34" charset="0"/>
              </a:rPr>
              <a:t>,</a:t>
            </a:r>
            <a:r>
              <a:rPr spc="-4" dirty="0">
                <a:solidFill>
                  <a:srgbClr val="424242"/>
                </a:solidFill>
                <a:latin typeface="Arial" panose="020B0604020202020204" pitchFamily="34" charset="0"/>
                <a:cs typeface="Arial" panose="020B0604020202020204" pitchFamily="34" charset="0"/>
              </a:rPr>
              <a:t> and end</a:t>
            </a:r>
            <a:r>
              <a:rPr lang="en-US" spc="-4" dirty="0">
                <a:solidFill>
                  <a:srgbClr val="424242"/>
                </a:solidFill>
                <a:latin typeface="Arial" panose="020B0604020202020204" pitchFamily="34" charset="0"/>
                <a:cs typeface="Arial" panose="020B0604020202020204" pitchFamily="34" charset="0"/>
              </a:rPr>
              <a:t>-</a:t>
            </a:r>
            <a:r>
              <a:rPr spc="-4" dirty="0">
                <a:solidFill>
                  <a:srgbClr val="424242"/>
                </a:solidFill>
                <a:latin typeface="Arial" panose="020B0604020202020204" pitchFamily="34" charset="0"/>
                <a:cs typeface="Arial" panose="020B0604020202020204" pitchFamily="34" charset="0"/>
              </a:rPr>
              <a:t>of</a:t>
            </a:r>
            <a:r>
              <a:rPr lang="en-US" spc="34" dirty="0">
                <a:solidFill>
                  <a:srgbClr val="424242"/>
                </a:solidFill>
                <a:latin typeface="Arial" panose="020B0604020202020204" pitchFamily="34" charset="0"/>
                <a:cs typeface="Arial" panose="020B0604020202020204" pitchFamily="34" charset="0"/>
              </a:rPr>
              <a:t>-</a:t>
            </a:r>
            <a:r>
              <a:rPr spc="-4" dirty="0">
                <a:solidFill>
                  <a:srgbClr val="424242"/>
                </a:solidFill>
                <a:latin typeface="Arial" panose="020B0604020202020204" pitchFamily="34" charset="0"/>
                <a:cs typeface="Arial" panose="020B0604020202020204" pitchFamily="34" charset="0"/>
              </a:rPr>
              <a:t>life</a:t>
            </a:r>
            <a:r>
              <a:rPr lang="en-US" spc="-4" dirty="0">
                <a:solidFill>
                  <a:srgbClr val="424242"/>
                </a:solidFill>
                <a:latin typeface="Arial" panose="020B0604020202020204" pitchFamily="34" charset="0"/>
                <a:cs typeface="Arial" panose="020B0604020202020204" pitchFamily="34" charset="0"/>
              </a:rPr>
              <a:t> </a:t>
            </a:r>
            <a:r>
              <a:rPr spc="-4" dirty="0">
                <a:solidFill>
                  <a:srgbClr val="424242"/>
                </a:solidFill>
                <a:latin typeface="Arial" panose="020B0604020202020204" pitchFamily="34" charset="0"/>
                <a:cs typeface="Arial" panose="020B0604020202020204" pitchFamily="34" charset="0"/>
              </a:rPr>
              <a:t>disposal.</a:t>
            </a:r>
            <a:endParaRPr dirty="0">
              <a:latin typeface="Arial" panose="020B0604020202020204" pitchFamily="34" charset="0"/>
              <a:cs typeface="Arial" panose="020B0604020202020204" pitchFamily="34" charset="0"/>
            </a:endParaRPr>
          </a:p>
          <a:p>
            <a:pPr marL="9525">
              <a:spcBef>
                <a:spcPts val="4"/>
              </a:spcBef>
            </a:pPr>
            <a:r>
              <a:rPr lang="en-US" b="1" i="1" spc="-4" dirty="0">
                <a:solidFill>
                  <a:srgbClr val="0177BC"/>
                </a:solidFill>
                <a:latin typeface="Arial" panose="020B0604020202020204" pitchFamily="34" charset="0"/>
                <a:cs typeface="Arial" panose="020B0604020202020204" pitchFamily="34" charset="0"/>
              </a:rPr>
              <a:t>- E</a:t>
            </a:r>
            <a:r>
              <a:rPr b="1" i="1" spc="-4" dirty="0">
                <a:solidFill>
                  <a:srgbClr val="0177BC"/>
                </a:solidFill>
                <a:latin typeface="Arial" panose="020B0604020202020204" pitchFamily="34" charset="0"/>
                <a:cs typeface="Arial" panose="020B0604020202020204" pitchFamily="34" charset="0"/>
              </a:rPr>
              <a:t>mbodied Carbon</a:t>
            </a:r>
            <a:r>
              <a:rPr b="1" i="1" spc="41" dirty="0">
                <a:solidFill>
                  <a:srgbClr val="0177BC"/>
                </a:solidFill>
                <a:latin typeface="Arial" panose="020B0604020202020204" pitchFamily="34" charset="0"/>
                <a:cs typeface="Arial" panose="020B0604020202020204" pitchFamily="34" charset="0"/>
              </a:rPr>
              <a:t> </a:t>
            </a:r>
            <a:r>
              <a:rPr b="1" i="1" spc="-4" dirty="0">
                <a:solidFill>
                  <a:srgbClr val="0177BC"/>
                </a:solidFill>
                <a:latin typeface="Arial" panose="020B0604020202020204" pitchFamily="34" charset="0"/>
                <a:cs typeface="Arial" panose="020B0604020202020204" pitchFamily="34" charset="0"/>
              </a:rPr>
              <a:t>Network</a:t>
            </a:r>
            <a:endParaRPr dirty="0">
              <a:latin typeface="Arial" panose="020B0604020202020204" pitchFamily="34" charset="0"/>
              <a:cs typeface="Arial" panose="020B0604020202020204" pitchFamily="34" charset="0"/>
            </a:endParaRPr>
          </a:p>
          <a:p>
            <a:pPr>
              <a:lnSpc>
                <a:spcPct val="100000"/>
              </a:lnSpc>
            </a:pPr>
            <a:endParaRPr lang="en-US" dirty="0">
              <a:latin typeface="Arial" panose="020B0604020202020204" pitchFamily="34" charset="0"/>
              <a:cs typeface="Arial" panose="020B0604020202020204" pitchFamily="34" charset="0"/>
            </a:endParaRPr>
          </a:p>
          <a:p>
            <a:pPr>
              <a:lnSpc>
                <a:spcPct val="100000"/>
              </a:lnSpc>
            </a:pPr>
            <a:endParaRPr dirty="0">
              <a:latin typeface="Arial" panose="020B0604020202020204" pitchFamily="34" charset="0"/>
              <a:cs typeface="Arial" panose="020B0604020202020204" pitchFamily="34" charset="0"/>
            </a:endParaRPr>
          </a:p>
          <a:p>
            <a:pPr marL="9525" marR="238125"/>
            <a:r>
              <a:rPr b="1" spc="-4" dirty="0">
                <a:solidFill>
                  <a:srgbClr val="00A3E3"/>
                </a:solidFill>
                <a:latin typeface="Arial" panose="020B0604020202020204" pitchFamily="34" charset="0"/>
                <a:cs typeface="Arial" panose="020B0604020202020204" pitchFamily="34" charset="0"/>
              </a:rPr>
              <a:t>Embodied carbon is the carbon  footprint of a material. </a:t>
            </a:r>
            <a:r>
              <a:rPr spc="-4" dirty="0">
                <a:solidFill>
                  <a:srgbClr val="424242"/>
                </a:solidFill>
                <a:latin typeface="Arial" panose="020B0604020202020204" pitchFamily="34" charset="0"/>
                <a:cs typeface="Arial" panose="020B0604020202020204" pitchFamily="34" charset="0"/>
              </a:rPr>
              <a:t>It considers  how many greenhouse gases (GHGs) are released throughout the supply </a:t>
            </a:r>
            <a:r>
              <a:rPr dirty="0">
                <a:solidFill>
                  <a:srgbClr val="424242"/>
                </a:solidFill>
                <a:latin typeface="Arial" panose="020B0604020202020204" pitchFamily="34" charset="0"/>
                <a:cs typeface="Arial" panose="020B0604020202020204" pitchFamily="34" charset="0"/>
              </a:rPr>
              <a:t>chain and is </a:t>
            </a:r>
            <a:r>
              <a:rPr spc="-4" dirty="0">
                <a:solidFill>
                  <a:srgbClr val="424242"/>
                </a:solidFill>
                <a:latin typeface="Arial" panose="020B0604020202020204" pitchFamily="34" charset="0"/>
                <a:cs typeface="Arial" panose="020B0604020202020204" pitchFamily="34" charset="0"/>
              </a:rPr>
              <a:t>often measured from cradle</a:t>
            </a:r>
            <a:r>
              <a:rPr lang="en-US" spc="-4" dirty="0">
                <a:solidFill>
                  <a:srgbClr val="424242"/>
                </a:solidFill>
                <a:latin typeface="Arial" panose="020B0604020202020204" pitchFamily="34" charset="0"/>
                <a:cs typeface="Arial" panose="020B0604020202020204" pitchFamily="34" charset="0"/>
              </a:rPr>
              <a:t>-</a:t>
            </a:r>
            <a:r>
              <a:rPr spc="-4" dirty="0">
                <a:solidFill>
                  <a:srgbClr val="424242"/>
                </a:solidFill>
                <a:latin typeface="Arial" panose="020B0604020202020204" pitchFamily="34" charset="0"/>
                <a:cs typeface="Arial" panose="020B0604020202020204" pitchFamily="34" charset="0"/>
              </a:rPr>
              <a:t>to</a:t>
            </a:r>
            <a:r>
              <a:rPr lang="en-US" spc="-4" dirty="0">
                <a:solidFill>
                  <a:srgbClr val="424242"/>
                </a:solidFill>
                <a:latin typeface="Arial" panose="020B0604020202020204" pitchFamily="34" charset="0"/>
                <a:cs typeface="Arial" panose="020B0604020202020204" pitchFamily="34" charset="0"/>
              </a:rPr>
              <a:t>-</a:t>
            </a:r>
            <a:r>
              <a:rPr spc="-4" dirty="0">
                <a:solidFill>
                  <a:srgbClr val="424242"/>
                </a:solidFill>
                <a:latin typeface="Arial" panose="020B0604020202020204" pitchFamily="34" charset="0"/>
                <a:cs typeface="Arial" panose="020B0604020202020204" pitchFamily="34" charset="0"/>
              </a:rPr>
              <a:t>(factory) gate, or cradle</a:t>
            </a:r>
            <a:r>
              <a:rPr lang="en-US" spc="-4" dirty="0">
                <a:solidFill>
                  <a:srgbClr val="424242"/>
                </a:solidFill>
                <a:latin typeface="Arial" panose="020B0604020202020204" pitchFamily="34" charset="0"/>
                <a:cs typeface="Arial" panose="020B0604020202020204" pitchFamily="34" charset="0"/>
              </a:rPr>
              <a:t>-</a:t>
            </a:r>
            <a:r>
              <a:rPr spc="-4" dirty="0">
                <a:solidFill>
                  <a:srgbClr val="424242"/>
                </a:solidFill>
                <a:latin typeface="Arial" panose="020B0604020202020204" pitchFamily="34" charset="0"/>
                <a:cs typeface="Arial" panose="020B0604020202020204" pitchFamily="34" charset="0"/>
              </a:rPr>
              <a:t>to</a:t>
            </a:r>
            <a:r>
              <a:rPr lang="en-US" spc="-4" dirty="0">
                <a:solidFill>
                  <a:srgbClr val="424242"/>
                </a:solidFill>
                <a:latin typeface="Arial" panose="020B0604020202020204" pitchFamily="34" charset="0"/>
                <a:cs typeface="Arial" panose="020B0604020202020204" pitchFamily="34" charset="0"/>
              </a:rPr>
              <a:t>-</a:t>
            </a:r>
            <a:r>
              <a:rPr spc="-4" dirty="0">
                <a:solidFill>
                  <a:srgbClr val="424242"/>
                </a:solidFill>
                <a:latin typeface="Arial" panose="020B0604020202020204" pitchFamily="34" charset="0"/>
                <a:cs typeface="Arial" panose="020B0604020202020204" pitchFamily="34" charset="0"/>
              </a:rPr>
              <a:t>site (of use). </a:t>
            </a:r>
            <a:r>
              <a:rPr spc="-4" dirty="0">
                <a:solidFill>
                  <a:srgbClr val="3E3E3E"/>
                </a:solidFill>
                <a:latin typeface="Arial" panose="020B0604020202020204" pitchFamily="34" charset="0"/>
                <a:cs typeface="Arial" panose="020B0604020202020204" pitchFamily="34" charset="0"/>
              </a:rPr>
              <a:t> </a:t>
            </a:r>
            <a:endParaRPr lang="en-US" spc="-4" dirty="0">
              <a:solidFill>
                <a:srgbClr val="3E3E3E"/>
              </a:solidFill>
              <a:latin typeface="Arial" panose="020B0604020202020204" pitchFamily="34" charset="0"/>
              <a:cs typeface="Arial" panose="020B0604020202020204" pitchFamily="34" charset="0"/>
            </a:endParaRPr>
          </a:p>
          <a:p>
            <a:pPr marL="9525" marR="238125"/>
            <a:r>
              <a:rPr lang="en-US" b="1" i="1" spc="-4" dirty="0">
                <a:solidFill>
                  <a:srgbClr val="0177BC"/>
                </a:solidFill>
                <a:latin typeface="Arial" panose="020B0604020202020204" pitchFamily="34" charset="0"/>
                <a:cs typeface="Arial" panose="020B0604020202020204" pitchFamily="34" charset="0"/>
              </a:rPr>
              <a:t>- </a:t>
            </a:r>
            <a:r>
              <a:rPr b="1" i="1" spc="-4" dirty="0">
                <a:solidFill>
                  <a:srgbClr val="0177BC"/>
                </a:solidFill>
                <a:latin typeface="Arial" panose="020B0604020202020204" pitchFamily="34" charset="0"/>
                <a:cs typeface="Arial" panose="020B0604020202020204" pitchFamily="34" charset="0"/>
              </a:rPr>
              <a:t>Circular</a:t>
            </a:r>
            <a:r>
              <a:rPr b="1" i="1" spc="38" dirty="0">
                <a:solidFill>
                  <a:srgbClr val="0177BC"/>
                </a:solidFill>
                <a:latin typeface="Arial" panose="020B0604020202020204" pitchFamily="34" charset="0"/>
                <a:cs typeface="Arial" panose="020B0604020202020204" pitchFamily="34" charset="0"/>
              </a:rPr>
              <a:t> </a:t>
            </a:r>
            <a:r>
              <a:rPr b="1" i="1" spc="-4" dirty="0">
                <a:solidFill>
                  <a:srgbClr val="0177BC"/>
                </a:solidFill>
                <a:latin typeface="Arial" panose="020B0604020202020204" pitchFamily="34" charset="0"/>
                <a:cs typeface="Arial" panose="020B0604020202020204" pitchFamily="34" charset="0"/>
              </a:rPr>
              <a:t>Ecology</a:t>
            </a:r>
            <a:endParaRPr dirty="0">
              <a:latin typeface="Arial" panose="020B0604020202020204" pitchFamily="34" charset="0"/>
              <a:cs typeface="Arial" panose="020B0604020202020204" pitchFamily="34" charset="0"/>
            </a:endParaRPr>
          </a:p>
        </p:txBody>
      </p:sp>
      <p:sp>
        <p:nvSpPr>
          <p:cNvPr id="7" name="object 2">
            <a:extLst>
              <a:ext uri="{FF2B5EF4-FFF2-40B4-BE49-F238E27FC236}">
                <a16:creationId xmlns:a16="http://schemas.microsoft.com/office/drawing/2014/main" id="{0483DD7F-4956-52E5-1794-E658DD1E5CC8}"/>
              </a:ext>
            </a:extLst>
          </p:cNvPr>
          <p:cNvSpPr txBox="1">
            <a:spLocks/>
          </p:cNvSpPr>
          <p:nvPr/>
        </p:nvSpPr>
        <p:spPr>
          <a:xfrm>
            <a:off x="477418" y="163195"/>
            <a:ext cx="9809582" cy="566822"/>
          </a:xfrm>
          <a:prstGeom prst="rect">
            <a:avLst/>
          </a:prstGeom>
        </p:spPr>
        <p:txBody>
          <a:bodyPr vert="horz" wrap="square" lIns="0" tIns="12700" rIns="0" bIns="0" rtlCol="0">
            <a:spAutoFit/>
          </a:bodyPr>
          <a:lstStyle>
            <a:lvl1pPr>
              <a:defRPr sz="2800" b="1" i="0">
                <a:solidFill>
                  <a:srgbClr val="AEBC21"/>
                </a:solidFill>
                <a:latin typeface="Arial"/>
                <a:ea typeface="+mj-ea"/>
                <a:cs typeface="Arial"/>
              </a:defRPr>
            </a:lvl1pPr>
          </a:lstStyle>
          <a:p>
            <a:pPr marL="12700">
              <a:spcBef>
                <a:spcPts val="100"/>
              </a:spcBef>
            </a:pPr>
            <a:r>
              <a:rPr lang="en-US" b="0" kern="0" spc="-5" dirty="0">
                <a:solidFill>
                  <a:srgbClr val="7E7E7E"/>
                </a:solidFill>
              </a:rPr>
              <a:t>EMBODIED CARBON </a:t>
            </a:r>
            <a:r>
              <a:rPr lang="en-US" sz="3600" b="0" kern="0" dirty="0">
                <a:solidFill>
                  <a:srgbClr val="AFBB21"/>
                </a:solidFill>
              </a:rPr>
              <a:t>|</a:t>
            </a:r>
            <a:r>
              <a:rPr lang="en-US" sz="3600" b="0" kern="0" spc="-185" dirty="0">
                <a:solidFill>
                  <a:srgbClr val="AFBB21"/>
                </a:solidFill>
              </a:rPr>
              <a:t> </a:t>
            </a:r>
            <a:r>
              <a:rPr lang="en-US" b="0" kern="0" spc="-5" dirty="0">
                <a:solidFill>
                  <a:srgbClr val="AFBB21"/>
                </a:solidFill>
              </a:rPr>
              <a:t>DEFINITION</a:t>
            </a:r>
            <a:endParaRPr lang="en-US" sz="3600" kern="0" dirty="0"/>
          </a:p>
        </p:txBody>
      </p:sp>
      <p:pic>
        <p:nvPicPr>
          <p:cNvPr id="5" name="Graphic 4" descr="Badge with solid fill">
            <a:extLst>
              <a:ext uri="{FF2B5EF4-FFF2-40B4-BE49-F238E27FC236}">
                <a16:creationId xmlns:a16="http://schemas.microsoft.com/office/drawing/2014/main" id="{9762D2AA-68F1-371C-3FF8-A0AAF4C93D0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41082" y="914400"/>
            <a:ext cx="914400" cy="914400"/>
          </a:xfrm>
          <a:prstGeom prst="rect">
            <a:avLst/>
          </a:prstGeom>
        </p:spPr>
      </p:pic>
      <p:pic>
        <p:nvPicPr>
          <p:cNvPr id="8" name="Graphic 7" descr="Badge 1 with solid fill">
            <a:extLst>
              <a:ext uri="{FF2B5EF4-FFF2-40B4-BE49-F238E27FC236}">
                <a16:creationId xmlns:a16="http://schemas.microsoft.com/office/drawing/2014/main" id="{3439239D-CAC9-2A35-B3D0-E06F390331C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48241" y="1042284"/>
            <a:ext cx="914400" cy="914400"/>
          </a:xfrm>
          <a:prstGeom prst="rect">
            <a:avLst/>
          </a:prstGeom>
        </p:spPr>
      </p:pic>
      <p:pic>
        <p:nvPicPr>
          <p:cNvPr id="10" name="Graphic 9" descr="Badge 3 with solid fill">
            <a:extLst>
              <a:ext uri="{FF2B5EF4-FFF2-40B4-BE49-F238E27FC236}">
                <a16:creationId xmlns:a16="http://schemas.microsoft.com/office/drawing/2014/main" id="{A4E28A9B-CA92-C885-E353-758E2C24F46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672354" y="3581400"/>
            <a:ext cx="914400" cy="914400"/>
          </a:xfrm>
          <a:prstGeom prst="rect">
            <a:avLst/>
          </a:prstGeom>
        </p:spPr>
      </p:pic>
      <p:sp>
        <p:nvSpPr>
          <p:cNvPr id="2" name="Holder 6">
            <a:extLst>
              <a:ext uri="{FF2B5EF4-FFF2-40B4-BE49-F238E27FC236}">
                <a16:creationId xmlns:a16="http://schemas.microsoft.com/office/drawing/2014/main" id="{D0B7616C-BED8-12D8-C557-54DE2B9A4CE3}"/>
              </a:ext>
            </a:extLst>
          </p:cNvPr>
          <p:cNvSpPr>
            <a:spLocks noGrp="1"/>
          </p:cNvSpPr>
          <p:nvPr>
            <p:ph type="sldNum" sz="quarter" idx="7"/>
          </p:nvPr>
        </p:nvSpPr>
        <p:spPr>
          <a:xfrm>
            <a:off x="10584351" y="6537960"/>
            <a:ext cx="1557654" cy="320040"/>
          </a:xfrm>
          <a:prstGeom prst="rect">
            <a:avLst/>
          </a:prstGeom>
        </p:spPr>
        <p:txBody>
          <a:bodyPr lIns="0" tIns="0" rIns="0" bIns="0"/>
          <a:lstStyle>
            <a:lvl1pPr algn="r">
              <a:defRPr>
                <a:solidFill>
                  <a:schemeClr val="tx1">
                    <a:tint val="75000"/>
                  </a:schemeClr>
                </a:solidFill>
              </a:defRPr>
            </a:lvl1pPr>
          </a:lstStyle>
          <a:p>
            <a:fld id="{B6F15528-21DE-4FAA-801E-634DDDAF4B2B}" type="slidenum">
              <a:rPr/>
              <a:t>13</a:t>
            </a:fld>
            <a:endParaRPr/>
          </a:p>
        </p:txBody>
      </p:sp>
      <p:pic>
        <p:nvPicPr>
          <p:cNvPr id="6" name="Picture 5">
            <a:extLst>
              <a:ext uri="{FF2B5EF4-FFF2-40B4-BE49-F238E27FC236}">
                <a16:creationId xmlns:a16="http://schemas.microsoft.com/office/drawing/2014/main" id="{E7FD80E2-F953-43C7-0F07-194B06C1A5B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1923" y="6257556"/>
            <a:ext cx="448044" cy="448044"/>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77418" y="163195"/>
            <a:ext cx="11333582" cy="566822"/>
          </a:xfrm>
          <a:prstGeom prst="rect">
            <a:avLst/>
          </a:prstGeom>
        </p:spPr>
        <p:txBody>
          <a:bodyPr vert="horz" wrap="square" lIns="0" tIns="12700" rIns="0" bIns="0" rtlCol="0">
            <a:spAutoFit/>
          </a:bodyPr>
          <a:lstStyle/>
          <a:p>
            <a:pPr marL="12700">
              <a:lnSpc>
                <a:spcPct val="100000"/>
              </a:lnSpc>
              <a:spcBef>
                <a:spcPts val="100"/>
              </a:spcBef>
            </a:pPr>
            <a:r>
              <a:rPr lang="en-US" b="0" spc="-5" dirty="0">
                <a:solidFill>
                  <a:srgbClr val="7E7E7E"/>
                </a:solidFill>
              </a:rPr>
              <a:t>SUSTAINABLE STEEL BUILDING DESIGN</a:t>
            </a:r>
            <a:r>
              <a:rPr lang="en-US" b="0" spc="-5" dirty="0">
                <a:solidFill>
                  <a:srgbClr val="7E7E7E"/>
                </a:solidFill>
                <a:latin typeface="Arial"/>
                <a:cs typeface="Arial"/>
              </a:rPr>
              <a:t> </a:t>
            </a:r>
            <a:r>
              <a:rPr lang="en-US" sz="3600" b="0" dirty="0">
                <a:solidFill>
                  <a:srgbClr val="AFBB21"/>
                </a:solidFill>
                <a:latin typeface="Arial"/>
                <a:cs typeface="Arial"/>
              </a:rPr>
              <a:t>|</a:t>
            </a:r>
            <a:r>
              <a:rPr lang="en-US" sz="3600" b="0" spc="-185" dirty="0">
                <a:solidFill>
                  <a:srgbClr val="AFBB21"/>
                </a:solidFill>
                <a:latin typeface="Arial"/>
                <a:cs typeface="Arial"/>
              </a:rPr>
              <a:t> </a:t>
            </a:r>
            <a:r>
              <a:rPr lang="en-US" b="0" dirty="0">
                <a:solidFill>
                  <a:srgbClr val="AFBB21"/>
                </a:solidFill>
              </a:rPr>
              <a:t>CONTRIBUTORS</a:t>
            </a:r>
          </a:p>
        </p:txBody>
      </p:sp>
      <p:sp>
        <p:nvSpPr>
          <p:cNvPr id="7" name="TextBox 6">
            <a:extLst>
              <a:ext uri="{FF2B5EF4-FFF2-40B4-BE49-F238E27FC236}">
                <a16:creationId xmlns:a16="http://schemas.microsoft.com/office/drawing/2014/main" id="{B3ABA342-AC10-88CC-7BA8-900074E080A7}"/>
              </a:ext>
            </a:extLst>
          </p:cNvPr>
          <p:cNvSpPr txBox="1"/>
          <p:nvPr/>
        </p:nvSpPr>
        <p:spPr>
          <a:xfrm>
            <a:off x="762000" y="1066800"/>
            <a:ext cx="6385085" cy="3785652"/>
          </a:xfrm>
          <a:prstGeom prst="rect">
            <a:avLst/>
          </a:prstGeom>
          <a:noFill/>
        </p:spPr>
        <p:txBody>
          <a:bodyPr wrap="square" rtlCol="0">
            <a:spAutoFit/>
          </a:bodyPr>
          <a:lstStyle/>
          <a:p>
            <a:r>
              <a:rPr lang="en-US" sz="2400" b="1" dirty="0">
                <a:solidFill>
                  <a:srgbClr val="00B0F0"/>
                </a:solidFill>
                <a:latin typeface="Arial" panose="020B0604020202020204" pitchFamily="34" charset="0"/>
                <a:cs typeface="Arial" panose="020B0604020202020204" pitchFamily="34" charset="0"/>
              </a:rPr>
              <a:t>What contributes to embodied carbon emissions in steel buildings? </a:t>
            </a:r>
          </a:p>
          <a:p>
            <a:pPr marL="285750" indent="-285750">
              <a:buFont typeface="Arial" panose="020B0604020202020204" pitchFamily="34" charset="0"/>
              <a:buChar char="•"/>
            </a:pPr>
            <a:r>
              <a:rPr lang="en-US" sz="2400" i="0" dirty="0">
                <a:effectLst/>
                <a:latin typeface="Arial" panose="020B0604020202020204" pitchFamily="34" charset="0"/>
                <a:cs typeface="Arial" panose="020B0604020202020204" pitchFamily="34" charset="0"/>
              </a:rPr>
              <a:t>Structural steel members</a:t>
            </a:r>
          </a:p>
          <a:p>
            <a:pPr marL="285750" indent="-285750">
              <a:buFont typeface="Arial" panose="020B0604020202020204" pitchFamily="34" charset="0"/>
              <a:buChar char="•"/>
            </a:pPr>
            <a:r>
              <a:rPr lang="en-US" sz="2400" i="0" dirty="0">
                <a:effectLst/>
                <a:latin typeface="Arial" panose="020B0604020202020204" pitchFamily="34" charset="0"/>
                <a:cs typeface="Arial" panose="020B0604020202020204" pitchFamily="34" charset="0"/>
              </a:rPr>
              <a:t>Connections (plate, bolts, welds, </a:t>
            </a:r>
            <a:r>
              <a:rPr lang="en-US" sz="2400" i="0" dirty="0" err="1">
                <a:effectLst/>
                <a:latin typeface="Arial" panose="020B0604020202020204" pitchFamily="34" charset="0"/>
                <a:cs typeface="Arial" panose="020B0604020202020204" pitchFamily="34" charset="0"/>
              </a:rPr>
              <a:t>etc</a:t>
            </a:r>
            <a:r>
              <a:rPr lang="en-US" sz="2400" i="0" dirty="0">
                <a:effectLst/>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en-US" sz="2400" i="0" dirty="0">
                <a:effectLst/>
                <a:latin typeface="Arial" panose="020B0604020202020204" pitchFamily="34" charset="0"/>
                <a:cs typeface="Arial" panose="020B0604020202020204" pitchFamily="34" charset="0"/>
              </a:rPr>
              <a:t>Sh</a:t>
            </a:r>
            <a:r>
              <a:rPr lang="en-US" sz="2400" dirty="0">
                <a:latin typeface="Arial" panose="020B0604020202020204" pitchFamily="34" charset="0"/>
                <a:cs typeface="Arial" panose="020B0604020202020204" pitchFamily="34" charset="0"/>
              </a:rPr>
              <a:t>ear connectors</a:t>
            </a:r>
          </a:p>
          <a:p>
            <a:pPr marL="285750" indent="-285750">
              <a:buFont typeface="Arial" panose="020B0604020202020204" pitchFamily="34" charset="0"/>
              <a:buChar char="•"/>
            </a:pPr>
            <a:r>
              <a:rPr lang="en-US" sz="2400" i="0" dirty="0">
                <a:effectLst/>
                <a:latin typeface="Arial" panose="020B0604020202020204" pitchFamily="34" charset="0"/>
                <a:cs typeface="Arial" panose="020B0604020202020204" pitchFamily="34" charset="0"/>
              </a:rPr>
              <a:t>Meta</a:t>
            </a:r>
            <a:r>
              <a:rPr lang="en-US" sz="2400" dirty="0">
                <a:latin typeface="Arial" panose="020B0604020202020204" pitchFamily="34" charset="0"/>
                <a:cs typeface="Arial" panose="020B0604020202020204" pitchFamily="34" charset="0"/>
              </a:rPr>
              <a:t>l decking </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Concrete topping </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Concrete topping reinforcement</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Steel fireproofing</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Surface treatment </a:t>
            </a:r>
          </a:p>
        </p:txBody>
      </p:sp>
      <p:sp>
        <p:nvSpPr>
          <p:cNvPr id="4" name="TextBox 3">
            <a:extLst>
              <a:ext uri="{FF2B5EF4-FFF2-40B4-BE49-F238E27FC236}">
                <a16:creationId xmlns:a16="http://schemas.microsoft.com/office/drawing/2014/main" id="{A2108C79-A1F5-B8A1-12AB-EDD3259FF87C}"/>
              </a:ext>
            </a:extLst>
          </p:cNvPr>
          <p:cNvSpPr txBox="1"/>
          <p:nvPr/>
        </p:nvSpPr>
        <p:spPr>
          <a:xfrm>
            <a:off x="762000" y="5181600"/>
            <a:ext cx="5867400" cy="830997"/>
          </a:xfrm>
          <a:prstGeom prst="rect">
            <a:avLst/>
          </a:prstGeom>
          <a:noFill/>
        </p:spPr>
        <p:txBody>
          <a:bodyPr wrap="square" rtlCol="0">
            <a:spAutoFit/>
          </a:bodyPr>
          <a:lstStyle/>
          <a:p>
            <a:r>
              <a:rPr lang="en-US" sz="2400" b="1" dirty="0">
                <a:solidFill>
                  <a:srgbClr val="00B0F0"/>
                </a:solidFill>
                <a:latin typeface="Arial" panose="020B0604020202020204" pitchFamily="34" charset="0"/>
                <a:cs typeface="Arial" panose="020B0604020202020204" pitchFamily="34" charset="0"/>
              </a:rPr>
              <a:t>80% - 90% embodied carbon is from the product stage (A1-A3)</a:t>
            </a:r>
          </a:p>
        </p:txBody>
      </p:sp>
      <p:sp>
        <p:nvSpPr>
          <p:cNvPr id="5" name="Holder 6">
            <a:extLst>
              <a:ext uri="{FF2B5EF4-FFF2-40B4-BE49-F238E27FC236}">
                <a16:creationId xmlns:a16="http://schemas.microsoft.com/office/drawing/2014/main" id="{E4217AA5-F479-D4F3-2D99-39F379EE6E57}"/>
              </a:ext>
            </a:extLst>
          </p:cNvPr>
          <p:cNvSpPr>
            <a:spLocks noGrp="1"/>
          </p:cNvSpPr>
          <p:nvPr>
            <p:ph type="sldNum" sz="quarter" idx="7"/>
          </p:nvPr>
        </p:nvSpPr>
        <p:spPr>
          <a:xfrm>
            <a:off x="10584351" y="6537960"/>
            <a:ext cx="1557654" cy="320040"/>
          </a:xfrm>
          <a:prstGeom prst="rect">
            <a:avLst/>
          </a:prstGeom>
        </p:spPr>
        <p:txBody>
          <a:bodyPr lIns="0" tIns="0" rIns="0" bIns="0"/>
          <a:lstStyle>
            <a:lvl1pPr algn="r">
              <a:defRPr>
                <a:solidFill>
                  <a:schemeClr val="tx1">
                    <a:tint val="75000"/>
                  </a:schemeClr>
                </a:solidFill>
              </a:defRPr>
            </a:lvl1pPr>
          </a:lstStyle>
          <a:p>
            <a:fld id="{B6F15528-21DE-4FAA-801E-634DDDAF4B2B}" type="slidenum">
              <a:rPr/>
              <a:t>14</a:t>
            </a:fld>
            <a:endParaRPr/>
          </a:p>
        </p:txBody>
      </p:sp>
      <p:pic>
        <p:nvPicPr>
          <p:cNvPr id="8" name="Picture 13">
            <a:extLst>
              <a:ext uri="{FF2B5EF4-FFF2-40B4-BE49-F238E27FC236}">
                <a16:creationId xmlns:a16="http://schemas.microsoft.com/office/drawing/2014/main" id="{881F7A7B-276B-FF6D-1E76-2BD23BCBFFF3}"/>
              </a:ext>
            </a:extLst>
          </p:cNvPr>
          <p:cNvPicPr>
            <a:picLocks noChangeAspect="1"/>
          </p:cNvPicPr>
          <p:nvPr/>
        </p:nvPicPr>
        <p:blipFill>
          <a:blip r:embed="rId3" cstate="print">
            <a:extLst>
              <a:ext uri="{28A0092B-C50C-407E-A947-70E740481C1C}">
                <a14:useLocalDpi xmlns:a14="http://schemas.microsoft.com/office/drawing/2010/main" val="0"/>
              </a:ext>
            </a:extLst>
          </a:blip>
          <a:srcRect r="50000"/>
          <a:stretch>
            <a:fillRect/>
          </a:stretch>
        </p:blipFill>
        <p:spPr bwMode="auto">
          <a:xfrm>
            <a:off x="7180012" y="1438781"/>
            <a:ext cx="2167045" cy="1944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96">
            <a:extLst>
              <a:ext uri="{FF2B5EF4-FFF2-40B4-BE49-F238E27FC236}">
                <a16:creationId xmlns:a16="http://schemas.microsoft.com/office/drawing/2014/main" id="{F2A1F24A-5BF9-49FA-2DC1-E43E344EAC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12574" y="1418488"/>
            <a:ext cx="2069826" cy="1977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descr="A picture containing person, indoor&#10;&#10;Description automatically generated">
            <a:extLst>
              <a:ext uri="{FF2B5EF4-FFF2-40B4-BE49-F238E27FC236}">
                <a16:creationId xmlns:a16="http://schemas.microsoft.com/office/drawing/2014/main" id="{B3252E15-6834-6B1F-594B-30D9983B1FB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813" r="12368" b="26415"/>
          <a:stretch/>
        </p:blipFill>
        <p:spPr>
          <a:xfrm>
            <a:off x="7213772" y="4267200"/>
            <a:ext cx="1974507" cy="1348328"/>
          </a:xfrm>
          <a:prstGeom prst="rect">
            <a:avLst/>
          </a:prstGeom>
        </p:spPr>
      </p:pic>
      <p:sp>
        <p:nvSpPr>
          <p:cNvPr id="15" name="TextBox 14">
            <a:extLst>
              <a:ext uri="{FF2B5EF4-FFF2-40B4-BE49-F238E27FC236}">
                <a16:creationId xmlns:a16="http://schemas.microsoft.com/office/drawing/2014/main" id="{AD4D59A3-CD99-77B7-0752-D3CCDEB36F5D}"/>
              </a:ext>
            </a:extLst>
          </p:cNvPr>
          <p:cNvSpPr txBox="1"/>
          <p:nvPr/>
        </p:nvSpPr>
        <p:spPr>
          <a:xfrm>
            <a:off x="9485812" y="5638800"/>
            <a:ext cx="1944188" cy="584775"/>
          </a:xfrm>
          <a:prstGeom prst="rect">
            <a:avLst/>
          </a:prstGeom>
          <a:noFill/>
        </p:spPr>
        <p:txBody>
          <a:bodyPr wrap="square">
            <a:spAutoFit/>
          </a:bodyPr>
          <a:lstStyle/>
          <a:p>
            <a:r>
              <a:rPr lang="en-US" sz="1600" i="0" dirty="0">
                <a:effectLst/>
                <a:latin typeface="Arial" panose="020B0604020202020204" pitchFamily="34" charset="0"/>
                <a:cs typeface="Arial" panose="020B0604020202020204" pitchFamily="34" charset="0"/>
              </a:rPr>
              <a:t>Concrete topping and reinforcement</a:t>
            </a:r>
          </a:p>
        </p:txBody>
      </p:sp>
      <p:pic>
        <p:nvPicPr>
          <p:cNvPr id="17" name="Picture 16" descr="A picture containing outdoor, sandy&#10;&#10;Description automatically generated">
            <a:extLst>
              <a:ext uri="{FF2B5EF4-FFF2-40B4-BE49-F238E27FC236}">
                <a16:creationId xmlns:a16="http://schemas.microsoft.com/office/drawing/2014/main" id="{F3D9F425-5998-1F2A-9DD8-E3443B18CC7E}"/>
              </a:ext>
            </a:extLst>
          </p:cNvPr>
          <p:cNvPicPr>
            <a:picLocks noChangeAspect="1"/>
          </p:cNvPicPr>
          <p:nvPr/>
        </p:nvPicPr>
        <p:blipFill rotWithShape="1">
          <a:blip r:embed="rId6">
            <a:extLst>
              <a:ext uri="{28A0092B-C50C-407E-A947-70E740481C1C}">
                <a14:useLocalDpi xmlns:a14="http://schemas.microsoft.com/office/drawing/2010/main" val="0"/>
              </a:ext>
            </a:extLst>
          </a:blip>
          <a:srcRect t="56781" r="48592"/>
          <a:stretch/>
        </p:blipFill>
        <p:spPr>
          <a:xfrm>
            <a:off x="9485812" y="4287202"/>
            <a:ext cx="2197078" cy="1348328"/>
          </a:xfrm>
          <a:prstGeom prst="rect">
            <a:avLst/>
          </a:prstGeom>
        </p:spPr>
      </p:pic>
      <p:sp>
        <p:nvSpPr>
          <p:cNvPr id="21" name="TextBox 20">
            <a:extLst>
              <a:ext uri="{FF2B5EF4-FFF2-40B4-BE49-F238E27FC236}">
                <a16:creationId xmlns:a16="http://schemas.microsoft.com/office/drawing/2014/main" id="{719ACD15-7887-D274-7464-A145F35F11DA}"/>
              </a:ext>
            </a:extLst>
          </p:cNvPr>
          <p:cNvSpPr txBox="1"/>
          <p:nvPr/>
        </p:nvSpPr>
        <p:spPr>
          <a:xfrm>
            <a:off x="7086600" y="5661136"/>
            <a:ext cx="1798762" cy="338554"/>
          </a:xfrm>
          <a:prstGeom prst="rect">
            <a:avLst/>
          </a:prstGeom>
          <a:noFill/>
        </p:spPr>
        <p:txBody>
          <a:bodyPr wrap="square">
            <a:spAutoFit/>
          </a:bodyPr>
          <a:lstStyle/>
          <a:p>
            <a:pPr algn="ctr"/>
            <a:r>
              <a:rPr lang="en-US" sz="1600" i="0" dirty="0">
                <a:effectLst/>
                <a:latin typeface="Arial" panose="020B0604020202020204" pitchFamily="34" charset="0"/>
                <a:cs typeface="Arial" panose="020B0604020202020204" pitchFamily="34" charset="0"/>
              </a:rPr>
              <a:t>Shear connector</a:t>
            </a:r>
          </a:p>
        </p:txBody>
      </p:sp>
      <p:sp>
        <p:nvSpPr>
          <p:cNvPr id="3" name="TextBox 2">
            <a:extLst>
              <a:ext uri="{FF2B5EF4-FFF2-40B4-BE49-F238E27FC236}">
                <a16:creationId xmlns:a16="http://schemas.microsoft.com/office/drawing/2014/main" id="{A0DC4610-2D39-A21E-FA60-26A67B4B346C}"/>
              </a:ext>
            </a:extLst>
          </p:cNvPr>
          <p:cNvSpPr txBox="1"/>
          <p:nvPr/>
        </p:nvSpPr>
        <p:spPr>
          <a:xfrm>
            <a:off x="7086600" y="3429000"/>
            <a:ext cx="1624385" cy="584775"/>
          </a:xfrm>
          <a:prstGeom prst="rect">
            <a:avLst/>
          </a:prstGeom>
          <a:noFill/>
        </p:spPr>
        <p:txBody>
          <a:bodyPr wrap="square">
            <a:spAutoFit/>
          </a:bodyPr>
          <a:lstStyle/>
          <a:p>
            <a:r>
              <a:rPr lang="en-US" sz="1600" i="0" dirty="0">
                <a:effectLst/>
                <a:latin typeface="Arial" panose="020B0604020202020204" pitchFamily="34" charset="0"/>
                <a:cs typeface="Arial" panose="020B0604020202020204" pitchFamily="34" charset="0"/>
              </a:rPr>
              <a:t>Structural steel members</a:t>
            </a:r>
          </a:p>
        </p:txBody>
      </p:sp>
      <p:sp>
        <p:nvSpPr>
          <p:cNvPr id="6" name="TextBox 5">
            <a:extLst>
              <a:ext uri="{FF2B5EF4-FFF2-40B4-BE49-F238E27FC236}">
                <a16:creationId xmlns:a16="http://schemas.microsoft.com/office/drawing/2014/main" id="{5090D33C-A82B-DA2F-BA93-248230560FC1}"/>
              </a:ext>
            </a:extLst>
          </p:cNvPr>
          <p:cNvSpPr txBox="1"/>
          <p:nvPr/>
        </p:nvSpPr>
        <p:spPr>
          <a:xfrm>
            <a:off x="9498351" y="3429000"/>
            <a:ext cx="1798762" cy="338554"/>
          </a:xfrm>
          <a:prstGeom prst="rect">
            <a:avLst/>
          </a:prstGeom>
          <a:noFill/>
        </p:spPr>
        <p:txBody>
          <a:bodyPr wrap="square">
            <a:spAutoFit/>
          </a:bodyPr>
          <a:lstStyle/>
          <a:p>
            <a:r>
              <a:rPr lang="en-US" sz="1600" i="0" dirty="0">
                <a:effectLst/>
                <a:latin typeface="Arial" panose="020B0604020202020204" pitchFamily="34" charset="0"/>
                <a:cs typeface="Arial" panose="020B0604020202020204" pitchFamily="34" charset="0"/>
              </a:rPr>
              <a:t>Connections</a:t>
            </a:r>
          </a:p>
        </p:txBody>
      </p:sp>
      <p:pic>
        <p:nvPicPr>
          <p:cNvPr id="10" name="Picture 9">
            <a:extLst>
              <a:ext uri="{FF2B5EF4-FFF2-40B4-BE49-F238E27FC236}">
                <a16:creationId xmlns:a16="http://schemas.microsoft.com/office/drawing/2014/main" id="{040C3510-742D-8D78-FD0B-BAB3BAAA2D1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1923" y="6257556"/>
            <a:ext cx="448044" cy="448044"/>
          </a:xfrm>
          <a:prstGeom prst="rect">
            <a:avLst/>
          </a:prstGeom>
        </p:spPr>
      </p:pic>
    </p:spTree>
    <p:extLst>
      <p:ext uri="{BB962C8B-B14F-4D97-AF65-F5344CB8AC3E}">
        <p14:creationId xmlns:p14="http://schemas.microsoft.com/office/powerpoint/2010/main" val="8467503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p:nvPr/>
        </p:nvSpPr>
        <p:spPr>
          <a:xfrm>
            <a:off x="9144" y="0"/>
            <a:ext cx="12182856" cy="6858000"/>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11716165" y="1596795"/>
            <a:ext cx="79375" cy="59690"/>
          </a:xfrm>
          <a:custGeom>
            <a:avLst/>
            <a:gdLst/>
            <a:ahLst/>
            <a:cxnLst/>
            <a:rect l="l" t="t" r="r" b="b"/>
            <a:pathLst>
              <a:path w="79375" h="59689">
                <a:moveTo>
                  <a:pt x="39547" y="0"/>
                </a:moveTo>
                <a:lnTo>
                  <a:pt x="24019" y="2297"/>
                </a:lnTo>
                <a:lnTo>
                  <a:pt x="11463" y="8597"/>
                </a:lnTo>
                <a:lnTo>
                  <a:pt x="3062" y="18012"/>
                </a:lnTo>
                <a:lnTo>
                  <a:pt x="0" y="29654"/>
                </a:lnTo>
                <a:lnTo>
                  <a:pt x="3073" y="41301"/>
                </a:lnTo>
                <a:lnTo>
                  <a:pt x="11549" y="50715"/>
                </a:lnTo>
                <a:lnTo>
                  <a:pt x="24308" y="57013"/>
                </a:lnTo>
                <a:lnTo>
                  <a:pt x="40233" y="59309"/>
                </a:lnTo>
                <a:lnTo>
                  <a:pt x="55365" y="56975"/>
                </a:lnTo>
                <a:lnTo>
                  <a:pt x="56285" y="56502"/>
                </a:lnTo>
                <a:lnTo>
                  <a:pt x="39547" y="56502"/>
                </a:lnTo>
                <a:lnTo>
                  <a:pt x="25415" y="54393"/>
                </a:lnTo>
                <a:lnTo>
                  <a:pt x="13938" y="48641"/>
                </a:lnTo>
                <a:lnTo>
                  <a:pt x="6232" y="40107"/>
                </a:lnTo>
                <a:lnTo>
                  <a:pt x="3416" y="29654"/>
                </a:lnTo>
                <a:lnTo>
                  <a:pt x="6232" y="19062"/>
                </a:lnTo>
                <a:lnTo>
                  <a:pt x="13938" y="10456"/>
                </a:lnTo>
                <a:lnTo>
                  <a:pt x="25415" y="4678"/>
                </a:lnTo>
                <a:lnTo>
                  <a:pt x="39547" y="2565"/>
                </a:lnTo>
                <a:lnTo>
                  <a:pt x="55754" y="2565"/>
                </a:lnTo>
                <a:lnTo>
                  <a:pt x="55221" y="2297"/>
                </a:lnTo>
                <a:lnTo>
                  <a:pt x="39547" y="0"/>
                </a:lnTo>
                <a:close/>
              </a:path>
              <a:path w="79375" h="59689">
                <a:moveTo>
                  <a:pt x="55754" y="2565"/>
                </a:moveTo>
                <a:lnTo>
                  <a:pt x="39547" y="2565"/>
                </a:lnTo>
                <a:lnTo>
                  <a:pt x="53680" y="4678"/>
                </a:lnTo>
                <a:lnTo>
                  <a:pt x="65157" y="10456"/>
                </a:lnTo>
                <a:lnTo>
                  <a:pt x="72862" y="19062"/>
                </a:lnTo>
                <a:lnTo>
                  <a:pt x="75679" y="29654"/>
                </a:lnTo>
                <a:lnTo>
                  <a:pt x="72862" y="40321"/>
                </a:lnTo>
                <a:lnTo>
                  <a:pt x="65157" y="48831"/>
                </a:lnTo>
                <a:lnTo>
                  <a:pt x="53680" y="54464"/>
                </a:lnTo>
                <a:lnTo>
                  <a:pt x="39547" y="56502"/>
                </a:lnTo>
                <a:lnTo>
                  <a:pt x="56285" y="56502"/>
                </a:lnTo>
                <a:lnTo>
                  <a:pt x="67717" y="50615"/>
                </a:lnTo>
                <a:lnTo>
                  <a:pt x="76043" y="41188"/>
                </a:lnTo>
                <a:lnTo>
                  <a:pt x="79095" y="29654"/>
                </a:lnTo>
                <a:lnTo>
                  <a:pt x="76080" y="18012"/>
                </a:lnTo>
                <a:lnTo>
                  <a:pt x="67760" y="8597"/>
                </a:lnTo>
                <a:lnTo>
                  <a:pt x="55754" y="2565"/>
                </a:lnTo>
                <a:close/>
              </a:path>
              <a:path w="79375" h="59689">
                <a:moveTo>
                  <a:pt x="41935" y="23266"/>
                </a:moveTo>
                <a:lnTo>
                  <a:pt x="36474" y="23266"/>
                </a:lnTo>
                <a:lnTo>
                  <a:pt x="36474" y="29400"/>
                </a:lnTo>
                <a:lnTo>
                  <a:pt x="14668" y="37071"/>
                </a:lnTo>
                <a:lnTo>
                  <a:pt x="14668" y="41922"/>
                </a:lnTo>
                <a:lnTo>
                  <a:pt x="37160" y="33997"/>
                </a:lnTo>
                <a:lnTo>
                  <a:pt x="41935" y="33997"/>
                </a:lnTo>
                <a:lnTo>
                  <a:pt x="41935" y="23266"/>
                </a:lnTo>
                <a:close/>
              </a:path>
              <a:path w="79375" h="59689">
                <a:moveTo>
                  <a:pt x="41935" y="33997"/>
                </a:moveTo>
                <a:lnTo>
                  <a:pt x="37160" y="33997"/>
                </a:lnTo>
                <a:lnTo>
                  <a:pt x="38531" y="38862"/>
                </a:lnTo>
                <a:lnTo>
                  <a:pt x="43294" y="41414"/>
                </a:lnTo>
                <a:lnTo>
                  <a:pt x="59664" y="41414"/>
                </a:lnTo>
                <a:lnTo>
                  <a:pt x="64439" y="38087"/>
                </a:lnTo>
                <a:lnTo>
                  <a:pt x="64439" y="36817"/>
                </a:lnTo>
                <a:lnTo>
                  <a:pt x="44322" y="36817"/>
                </a:lnTo>
                <a:lnTo>
                  <a:pt x="41935" y="35026"/>
                </a:lnTo>
                <a:lnTo>
                  <a:pt x="41935" y="33997"/>
                </a:lnTo>
                <a:close/>
              </a:path>
              <a:path w="79375" h="59689">
                <a:moveTo>
                  <a:pt x="64439" y="18669"/>
                </a:moveTo>
                <a:lnTo>
                  <a:pt x="14668" y="18669"/>
                </a:lnTo>
                <a:lnTo>
                  <a:pt x="14668" y="23266"/>
                </a:lnTo>
                <a:lnTo>
                  <a:pt x="58978" y="23266"/>
                </a:lnTo>
                <a:lnTo>
                  <a:pt x="58978" y="35026"/>
                </a:lnTo>
                <a:lnTo>
                  <a:pt x="56934" y="36817"/>
                </a:lnTo>
                <a:lnTo>
                  <a:pt x="64439" y="36817"/>
                </a:lnTo>
                <a:lnTo>
                  <a:pt x="64439" y="18669"/>
                </a:lnTo>
                <a:close/>
              </a:path>
            </a:pathLst>
          </a:custGeom>
          <a:solidFill>
            <a:srgbClr val="000000"/>
          </a:solidFill>
        </p:spPr>
        <p:txBody>
          <a:bodyPr wrap="square" lIns="0" tIns="0" rIns="0" bIns="0" rtlCol="0"/>
          <a:lstStyle/>
          <a:p>
            <a:endParaRPr/>
          </a:p>
        </p:txBody>
      </p:sp>
      <p:sp>
        <p:nvSpPr>
          <p:cNvPr id="6" name="object 6"/>
          <p:cNvSpPr/>
          <p:nvPr/>
        </p:nvSpPr>
        <p:spPr>
          <a:xfrm>
            <a:off x="47244" y="0"/>
            <a:ext cx="12182856" cy="6857999"/>
          </a:xfrm>
          <a:prstGeom prst="rect">
            <a:avLst/>
          </a:prstGeom>
          <a:blipFill>
            <a:blip r:embed="rId4" cstate="print"/>
            <a:stretch>
              <a:fillRect/>
            </a:stretch>
          </a:blipFill>
        </p:spPr>
        <p:txBody>
          <a:bodyPr wrap="square" lIns="0" tIns="0" rIns="0" bIns="0" rtlCol="0"/>
          <a:lstStyle/>
          <a:p>
            <a:endParaRPr/>
          </a:p>
        </p:txBody>
      </p:sp>
      <p:sp>
        <p:nvSpPr>
          <p:cNvPr id="7" name="Holder 6">
            <a:extLst>
              <a:ext uri="{FF2B5EF4-FFF2-40B4-BE49-F238E27FC236}">
                <a16:creationId xmlns:a16="http://schemas.microsoft.com/office/drawing/2014/main" id="{C08E97FF-FD20-5B73-52BB-CEC16AF29901}"/>
              </a:ext>
            </a:extLst>
          </p:cNvPr>
          <p:cNvSpPr>
            <a:spLocks noGrp="1"/>
          </p:cNvSpPr>
          <p:nvPr>
            <p:ph type="sldNum" sz="quarter" idx="7"/>
          </p:nvPr>
        </p:nvSpPr>
        <p:spPr>
          <a:xfrm>
            <a:off x="10584351" y="6537960"/>
            <a:ext cx="1557654" cy="320040"/>
          </a:xfrm>
          <a:prstGeom prst="rect">
            <a:avLst/>
          </a:prstGeom>
        </p:spPr>
        <p:txBody>
          <a:bodyPr lIns="0" tIns="0" rIns="0" bIns="0"/>
          <a:lstStyle>
            <a:lvl1pPr algn="r">
              <a:defRPr>
                <a:solidFill>
                  <a:schemeClr val="tx1">
                    <a:tint val="75000"/>
                  </a:schemeClr>
                </a:solidFill>
              </a:defRPr>
            </a:lvl1pPr>
          </a:lstStyle>
          <a:p>
            <a:fld id="{B6F15528-21DE-4FAA-801E-634DDDAF4B2B}" type="slidenum">
              <a:rPr/>
              <a:t>15</a:t>
            </a:fld>
            <a:endParaRPr/>
          </a:p>
        </p:txBody>
      </p:sp>
      <p:sp>
        <p:nvSpPr>
          <p:cNvPr id="10" name="object 7">
            <a:extLst>
              <a:ext uri="{FF2B5EF4-FFF2-40B4-BE49-F238E27FC236}">
                <a16:creationId xmlns:a16="http://schemas.microsoft.com/office/drawing/2014/main" id="{80DB31C5-83DE-F555-A41D-1E4813DDE61C}"/>
              </a:ext>
            </a:extLst>
          </p:cNvPr>
          <p:cNvSpPr txBox="1">
            <a:spLocks/>
          </p:cNvSpPr>
          <p:nvPr/>
        </p:nvSpPr>
        <p:spPr>
          <a:xfrm>
            <a:off x="974256" y="903591"/>
            <a:ext cx="10243487" cy="5274264"/>
          </a:xfrm>
          <a:prstGeom prst="rect">
            <a:avLst/>
          </a:prstGeom>
        </p:spPr>
        <p:txBody>
          <a:bodyPr vert="horz" wrap="square" lIns="0" tIns="3810" rIns="0" bIns="0" rtlCol="0">
            <a:spAutoFit/>
          </a:bodyPr>
          <a:lstStyle>
            <a:lvl1pPr>
              <a:defRPr sz="2800" b="1" i="0">
                <a:solidFill>
                  <a:srgbClr val="AEBC21"/>
                </a:solidFill>
                <a:latin typeface="Arial"/>
                <a:ea typeface="+mj-ea"/>
                <a:cs typeface="Arial"/>
              </a:defRPr>
            </a:lvl1pPr>
          </a:lstStyle>
          <a:p>
            <a:pPr marL="12065" marR="5080" indent="-635" algn="l">
              <a:lnSpc>
                <a:spcPct val="102200"/>
              </a:lnSpc>
              <a:spcBef>
                <a:spcPts val="30"/>
              </a:spcBef>
            </a:pPr>
            <a:r>
              <a:rPr lang="en-US" sz="3600" kern="0" spc="65" dirty="0">
                <a:latin typeface="Arial" panose="020B0604020202020204" pitchFamily="34" charset="0"/>
                <a:cs typeface="Arial" panose="020B0604020202020204" pitchFamily="34" charset="0"/>
              </a:rPr>
              <a:t>Agenda</a:t>
            </a:r>
            <a:br>
              <a:rPr lang="en-US" sz="3600" kern="0" spc="65" dirty="0">
                <a:latin typeface="Arial" panose="020B0604020202020204" pitchFamily="34" charset="0"/>
                <a:cs typeface="Arial" panose="020B0604020202020204" pitchFamily="34" charset="0"/>
              </a:rPr>
            </a:br>
            <a:br>
              <a:rPr lang="en-US" sz="3600" kern="0" spc="65" dirty="0">
                <a:latin typeface="Arial" panose="020B0604020202020204" pitchFamily="34" charset="0"/>
                <a:cs typeface="Arial" panose="020B0604020202020204" pitchFamily="34" charset="0"/>
              </a:rPr>
            </a:br>
            <a:r>
              <a:rPr lang="en-US" sz="2400" u="sng" spc="45" dirty="0">
                <a:solidFill>
                  <a:schemeClr val="accent6"/>
                </a:solidFill>
                <a:latin typeface="Arial" panose="020B0604020202020204" pitchFamily="34" charset="0"/>
                <a:cs typeface="Arial" panose="020B0604020202020204" pitchFamily="34" charset="0"/>
              </a:rPr>
              <a:t>Part</a:t>
            </a:r>
            <a:r>
              <a:rPr lang="en-US" sz="2400" u="sng" kern="0" spc="45" dirty="0">
                <a:solidFill>
                  <a:schemeClr val="accent6"/>
                </a:solidFill>
                <a:latin typeface="Arial" panose="020B0604020202020204" pitchFamily="34" charset="0"/>
                <a:cs typeface="Arial" panose="020B0604020202020204" pitchFamily="34" charset="0"/>
              </a:rPr>
              <a:t> one (25 mins) </a:t>
            </a:r>
            <a:br>
              <a:rPr lang="en-US" sz="3600" kern="0" spc="65" dirty="0">
                <a:latin typeface="Arial" panose="020B0604020202020204" pitchFamily="34" charset="0"/>
                <a:cs typeface="Arial" panose="020B0604020202020204" pitchFamily="34" charset="0"/>
              </a:rPr>
            </a:br>
            <a:r>
              <a:rPr lang="en-US" sz="2400" kern="0" spc="45" dirty="0">
                <a:solidFill>
                  <a:schemeClr val="bg1">
                    <a:lumMod val="85000"/>
                  </a:schemeClr>
                </a:solidFill>
                <a:latin typeface="Arial" panose="020B0604020202020204" pitchFamily="34" charset="0"/>
                <a:cs typeface="Arial" panose="020B0604020202020204" pitchFamily="34" charset="0"/>
              </a:rPr>
              <a:t>Introduction of domestic steel with a focus on sustainability </a:t>
            </a:r>
            <a:br>
              <a:rPr lang="en-US" sz="2400" kern="0" spc="45" dirty="0">
                <a:solidFill>
                  <a:schemeClr val="accent6"/>
                </a:solidFill>
                <a:latin typeface="Arial" panose="020B0604020202020204" pitchFamily="34" charset="0"/>
                <a:cs typeface="Arial" panose="020B0604020202020204" pitchFamily="34" charset="0"/>
              </a:rPr>
            </a:br>
            <a:r>
              <a:rPr lang="en-US" sz="2400" kern="0" spc="45" dirty="0">
                <a:solidFill>
                  <a:schemeClr val="bg1">
                    <a:lumMod val="85000"/>
                  </a:schemeClr>
                </a:solidFill>
                <a:latin typeface="Arial" panose="020B0604020202020204" pitchFamily="34" charset="0"/>
                <a:cs typeface="Arial" panose="020B0604020202020204" pitchFamily="34" charset="0"/>
              </a:rPr>
              <a:t>Embodied carbon of steel buildings </a:t>
            </a:r>
          </a:p>
          <a:p>
            <a:pPr marL="12065" marR="5080" indent="-635" algn="l">
              <a:lnSpc>
                <a:spcPct val="102200"/>
              </a:lnSpc>
              <a:spcBef>
                <a:spcPts val="30"/>
              </a:spcBef>
            </a:pPr>
            <a:r>
              <a:rPr lang="en-US" sz="2400" kern="0" spc="45" dirty="0">
                <a:solidFill>
                  <a:schemeClr val="accent6"/>
                </a:solidFill>
                <a:latin typeface="Arial" panose="020B0604020202020204" pitchFamily="34" charset="0"/>
                <a:cs typeface="Arial" panose="020B0604020202020204" pitchFamily="34" charset="0"/>
              </a:rPr>
              <a:t>Sustainable steel building design practice</a:t>
            </a:r>
            <a:br>
              <a:rPr lang="en-US" sz="2400" kern="0" spc="45" dirty="0">
                <a:solidFill>
                  <a:schemeClr val="bg1">
                    <a:lumMod val="85000"/>
                  </a:schemeClr>
                </a:solidFill>
                <a:latin typeface="Arial" panose="020B0604020202020204" pitchFamily="34" charset="0"/>
                <a:cs typeface="Arial" panose="020B0604020202020204" pitchFamily="34" charset="0"/>
              </a:rPr>
            </a:br>
            <a:br>
              <a:rPr lang="en-US" sz="2400" kern="0" spc="45" dirty="0">
                <a:solidFill>
                  <a:schemeClr val="bg1">
                    <a:lumMod val="85000"/>
                  </a:schemeClr>
                </a:solidFill>
                <a:latin typeface="Arial" panose="020B0604020202020204" pitchFamily="34" charset="0"/>
                <a:cs typeface="Arial" panose="020B0604020202020204" pitchFamily="34" charset="0"/>
              </a:rPr>
            </a:br>
            <a:br>
              <a:rPr lang="en-US" sz="2400" kern="0" spc="45" dirty="0">
                <a:solidFill>
                  <a:schemeClr val="bg1">
                    <a:lumMod val="85000"/>
                  </a:schemeClr>
                </a:solidFill>
                <a:latin typeface="Arial" panose="020B0604020202020204" pitchFamily="34" charset="0"/>
                <a:cs typeface="Arial" panose="020B0604020202020204" pitchFamily="34" charset="0"/>
              </a:rPr>
            </a:br>
            <a:r>
              <a:rPr lang="en-US" sz="2400" u="sng" kern="0" spc="45" dirty="0">
                <a:solidFill>
                  <a:schemeClr val="bg1">
                    <a:lumMod val="85000"/>
                  </a:schemeClr>
                </a:solidFill>
                <a:latin typeface="Arial" panose="020B0604020202020204" pitchFamily="34" charset="0"/>
                <a:cs typeface="Arial" panose="020B0604020202020204" pitchFamily="34" charset="0"/>
              </a:rPr>
              <a:t>Part Two (25 mins) </a:t>
            </a:r>
            <a:br>
              <a:rPr lang="en-US" sz="3600" kern="0" spc="65" dirty="0">
                <a:solidFill>
                  <a:schemeClr val="bg1">
                    <a:lumMod val="85000"/>
                  </a:schemeClr>
                </a:solidFill>
                <a:latin typeface="Arial" panose="020B0604020202020204" pitchFamily="34" charset="0"/>
                <a:cs typeface="Arial" panose="020B0604020202020204" pitchFamily="34" charset="0"/>
              </a:rPr>
            </a:br>
            <a:r>
              <a:rPr lang="en-US" sz="2400" spc="45" dirty="0">
                <a:solidFill>
                  <a:schemeClr val="bg1">
                    <a:lumMod val="85000"/>
                  </a:schemeClr>
                </a:solidFill>
                <a:latin typeface="Arial" panose="020B0604020202020204" pitchFamily="34" charset="0"/>
                <a:cs typeface="Arial" panose="020B0604020202020204" pitchFamily="34" charset="0"/>
              </a:rPr>
              <a:t>Life cycle assessment and EPD </a:t>
            </a:r>
            <a:br>
              <a:rPr lang="en-US" sz="2400" spc="45" dirty="0">
                <a:solidFill>
                  <a:schemeClr val="bg1">
                    <a:lumMod val="85000"/>
                  </a:schemeClr>
                </a:solidFill>
                <a:latin typeface="Arial" panose="020B0604020202020204" pitchFamily="34" charset="0"/>
                <a:cs typeface="Arial" panose="020B0604020202020204" pitchFamily="34" charset="0"/>
              </a:rPr>
            </a:br>
            <a:r>
              <a:rPr lang="en-US" sz="2400" spc="45" dirty="0">
                <a:solidFill>
                  <a:schemeClr val="bg1">
                    <a:lumMod val="85000"/>
                  </a:schemeClr>
                </a:solidFill>
                <a:latin typeface="Arial" panose="020B0604020202020204" pitchFamily="34" charset="0"/>
                <a:cs typeface="Arial" panose="020B0604020202020204" pitchFamily="34" charset="0"/>
              </a:rPr>
              <a:t>Measurement of embodied carbon</a:t>
            </a:r>
            <a:br>
              <a:rPr lang="en-US" sz="2400" spc="45" dirty="0">
                <a:solidFill>
                  <a:schemeClr val="bg1">
                    <a:lumMod val="85000"/>
                  </a:schemeClr>
                </a:solidFill>
                <a:latin typeface="Arial" panose="020B0604020202020204" pitchFamily="34" charset="0"/>
                <a:cs typeface="Arial" panose="020B0604020202020204" pitchFamily="34" charset="0"/>
              </a:rPr>
            </a:br>
            <a:r>
              <a:rPr lang="en-US" sz="2400" spc="45" dirty="0">
                <a:solidFill>
                  <a:schemeClr val="bg1">
                    <a:lumMod val="85000"/>
                  </a:schemeClr>
                </a:solidFill>
                <a:latin typeface="Arial" panose="020B0604020202020204" pitchFamily="34" charset="0"/>
                <a:cs typeface="Arial" panose="020B0604020202020204" pitchFamily="34" charset="0"/>
              </a:rPr>
              <a:t>Design of sustainable steel buildings using LCA tools</a:t>
            </a:r>
            <a:br>
              <a:rPr lang="en-US" sz="1600" kern="0" dirty="0">
                <a:solidFill>
                  <a:schemeClr val="bg1">
                    <a:lumMod val="85000"/>
                  </a:schemeClr>
                </a:solidFill>
                <a:latin typeface="Arial" panose="020B0604020202020204" pitchFamily="34" charset="0"/>
                <a:cs typeface="Arial" panose="020B0604020202020204" pitchFamily="34" charset="0"/>
              </a:rPr>
            </a:br>
            <a:endParaRPr lang="en-US" sz="2400" kern="0" dirty="0">
              <a:solidFill>
                <a:schemeClr val="bg1">
                  <a:lumMod val="85000"/>
                </a:schemeClr>
              </a:solidFill>
              <a:latin typeface="Arial" panose="020B0604020202020204" pitchFamily="34" charset="0"/>
              <a:cs typeface="Arial" panose="020B0604020202020204" pitchFamily="34" charset="0"/>
            </a:endParaRPr>
          </a:p>
        </p:txBody>
      </p:sp>
      <p:pic>
        <p:nvPicPr>
          <p:cNvPr id="2" name="Picture 1" descr="A black and white logo&#10;&#10;Description automatically generated">
            <a:extLst>
              <a:ext uri="{FF2B5EF4-FFF2-40B4-BE49-F238E27FC236}">
                <a16:creationId xmlns:a16="http://schemas.microsoft.com/office/drawing/2014/main" id="{75647B70-CAE9-FC2C-243E-46485E40D64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6249936"/>
            <a:ext cx="448044" cy="448044"/>
          </a:xfrm>
          <a:prstGeom prst="rect">
            <a:avLst/>
          </a:prstGeom>
        </p:spPr>
      </p:pic>
    </p:spTree>
    <p:extLst>
      <p:ext uri="{BB962C8B-B14F-4D97-AF65-F5344CB8AC3E}">
        <p14:creationId xmlns:p14="http://schemas.microsoft.com/office/powerpoint/2010/main" val="16146095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77418" y="163195"/>
            <a:ext cx="11333582" cy="566822"/>
          </a:xfrm>
          <a:prstGeom prst="rect">
            <a:avLst/>
          </a:prstGeom>
        </p:spPr>
        <p:txBody>
          <a:bodyPr vert="horz" wrap="square" lIns="0" tIns="12700" rIns="0" bIns="0" rtlCol="0">
            <a:spAutoFit/>
          </a:bodyPr>
          <a:lstStyle/>
          <a:p>
            <a:pPr marL="12700">
              <a:lnSpc>
                <a:spcPct val="100000"/>
              </a:lnSpc>
              <a:spcBef>
                <a:spcPts val="100"/>
              </a:spcBef>
            </a:pPr>
            <a:r>
              <a:rPr lang="en-US" b="0" spc="-5" dirty="0">
                <a:solidFill>
                  <a:srgbClr val="7E7E7E"/>
                </a:solidFill>
              </a:rPr>
              <a:t>SUSTAINABLE STEEL BUILDING DESIGN</a:t>
            </a:r>
            <a:r>
              <a:rPr lang="en-US" b="0" spc="-5" dirty="0">
                <a:solidFill>
                  <a:srgbClr val="7E7E7E"/>
                </a:solidFill>
                <a:latin typeface="Arial"/>
                <a:cs typeface="Arial"/>
              </a:rPr>
              <a:t> </a:t>
            </a:r>
            <a:r>
              <a:rPr lang="en-US" sz="3600" b="0" dirty="0">
                <a:solidFill>
                  <a:srgbClr val="AFBB21"/>
                </a:solidFill>
                <a:latin typeface="Arial"/>
                <a:cs typeface="Arial"/>
              </a:rPr>
              <a:t>|</a:t>
            </a:r>
            <a:r>
              <a:rPr lang="en-US" sz="3600" b="0" spc="-185" dirty="0">
                <a:solidFill>
                  <a:srgbClr val="AFBB21"/>
                </a:solidFill>
                <a:latin typeface="Arial"/>
                <a:cs typeface="Arial"/>
              </a:rPr>
              <a:t> </a:t>
            </a:r>
            <a:r>
              <a:rPr lang="en-US" b="0" spc="-185" dirty="0">
                <a:solidFill>
                  <a:srgbClr val="AFBB21"/>
                </a:solidFill>
              </a:rPr>
              <a:t>REDUCTION PRINCIPLES</a:t>
            </a:r>
            <a:endParaRPr dirty="0">
              <a:latin typeface="Arial"/>
              <a:cs typeface="Arial"/>
            </a:endParaRPr>
          </a:p>
        </p:txBody>
      </p:sp>
      <p:sp>
        <p:nvSpPr>
          <p:cNvPr id="3" name="TextBox 2">
            <a:extLst>
              <a:ext uri="{FF2B5EF4-FFF2-40B4-BE49-F238E27FC236}">
                <a16:creationId xmlns:a16="http://schemas.microsoft.com/office/drawing/2014/main" id="{C55CBACA-F050-CD0E-869B-61AE06BE4E1E}"/>
              </a:ext>
            </a:extLst>
          </p:cNvPr>
          <p:cNvSpPr txBox="1"/>
          <p:nvPr/>
        </p:nvSpPr>
        <p:spPr>
          <a:xfrm>
            <a:off x="477418" y="1600200"/>
            <a:ext cx="4648200" cy="3416320"/>
          </a:xfrm>
          <a:prstGeom prst="rect">
            <a:avLst/>
          </a:prstGeom>
          <a:noFill/>
        </p:spPr>
        <p:txBody>
          <a:bodyPr wrap="square" rtlCol="0">
            <a:spAutoFit/>
          </a:bodyPr>
          <a:lstStyle/>
          <a:p>
            <a:r>
              <a:rPr lang="en-US" sz="2400" b="1" dirty="0">
                <a:solidFill>
                  <a:srgbClr val="00B0F0"/>
                </a:solidFill>
                <a:latin typeface="Arial" panose="020B0604020202020204" pitchFamily="34" charset="0"/>
                <a:cs typeface="Arial" panose="020B0604020202020204" pitchFamily="34" charset="0"/>
              </a:rPr>
              <a:t>How can we reduce the embodied carbon in steel buildings?</a:t>
            </a:r>
          </a:p>
          <a:p>
            <a:r>
              <a:rPr lang="en-US" sz="2400" b="1" dirty="0">
                <a:solidFill>
                  <a:srgbClr val="00B0F0"/>
                </a:solidFill>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2400" b="1" dirty="0">
                <a:latin typeface="Arial" panose="020B0604020202020204" pitchFamily="34" charset="0"/>
                <a:cs typeface="Arial" panose="020B0604020202020204" pitchFamily="34" charset="0"/>
              </a:rPr>
              <a:t>Material Optimization</a:t>
            </a:r>
          </a:p>
          <a:p>
            <a:pPr marL="285750" indent="-285750">
              <a:buFont typeface="Arial" panose="020B0604020202020204" pitchFamily="34" charset="0"/>
              <a:buChar char="•"/>
            </a:pPr>
            <a:r>
              <a:rPr lang="en-US" sz="2400" b="1" dirty="0">
                <a:latin typeface="Arial" panose="020B0604020202020204" pitchFamily="34" charset="0"/>
                <a:cs typeface="Arial" panose="020B0604020202020204" pitchFamily="34" charset="0"/>
              </a:rPr>
              <a:t>Design Optimization</a:t>
            </a:r>
          </a:p>
          <a:p>
            <a:pPr marL="285750" indent="-285750">
              <a:buFont typeface="Arial" panose="020B0604020202020204" pitchFamily="34" charset="0"/>
              <a:buChar char="•"/>
            </a:pPr>
            <a:r>
              <a:rPr lang="en-US" sz="2400" b="1" dirty="0">
                <a:latin typeface="Arial" panose="020B0604020202020204" pitchFamily="34" charset="0"/>
                <a:cs typeface="Arial" panose="020B0604020202020204" pitchFamily="34" charset="0"/>
              </a:rPr>
              <a:t>Life Cycle Optimization</a:t>
            </a:r>
          </a:p>
          <a:p>
            <a:pPr marL="285750" indent="-285750">
              <a:buFont typeface="Arial" panose="020B0604020202020204" pitchFamily="34" charset="0"/>
              <a:buChar char="•"/>
            </a:pPr>
            <a:endParaRPr lang="en-US" sz="2400" b="1" dirty="0">
              <a:solidFill>
                <a:srgbClr val="00B0F0"/>
              </a:solidFill>
              <a:latin typeface="Times New Roman" panose="02020603050405020304" pitchFamily="18" charset="0"/>
              <a:cs typeface="Times New Roman" panose="02020603050405020304" pitchFamily="18" charset="0"/>
            </a:endParaRPr>
          </a:p>
          <a:p>
            <a:endParaRPr lang="en-US" sz="1200" b="1" dirty="0">
              <a:latin typeface="Arial" panose="020B0604020202020204" pitchFamily="34" charset="0"/>
              <a:cs typeface="Arial" panose="020B0604020202020204" pitchFamily="34" charset="0"/>
            </a:endParaRPr>
          </a:p>
          <a:p>
            <a:endParaRPr lang="en-US" sz="1200" b="1" dirty="0">
              <a:latin typeface="Arial" panose="020B0604020202020204" pitchFamily="34" charset="0"/>
              <a:cs typeface="Arial" panose="020B0604020202020204" pitchFamily="34" charset="0"/>
            </a:endParaRPr>
          </a:p>
        </p:txBody>
      </p:sp>
      <p:sp>
        <p:nvSpPr>
          <p:cNvPr id="4" name="Holder 6">
            <a:extLst>
              <a:ext uri="{FF2B5EF4-FFF2-40B4-BE49-F238E27FC236}">
                <a16:creationId xmlns:a16="http://schemas.microsoft.com/office/drawing/2014/main" id="{3CAFC389-2A1D-F5CF-9DB7-FBDF4883E9BF}"/>
              </a:ext>
            </a:extLst>
          </p:cNvPr>
          <p:cNvSpPr>
            <a:spLocks noGrp="1"/>
          </p:cNvSpPr>
          <p:nvPr>
            <p:ph type="sldNum" sz="quarter" idx="7"/>
          </p:nvPr>
        </p:nvSpPr>
        <p:spPr>
          <a:xfrm>
            <a:off x="10584351" y="6537960"/>
            <a:ext cx="1557654" cy="320040"/>
          </a:xfrm>
          <a:prstGeom prst="rect">
            <a:avLst/>
          </a:prstGeom>
        </p:spPr>
        <p:txBody>
          <a:bodyPr lIns="0" tIns="0" rIns="0" bIns="0"/>
          <a:lstStyle>
            <a:lvl1pPr algn="r">
              <a:defRPr>
                <a:solidFill>
                  <a:schemeClr val="tx1">
                    <a:tint val="75000"/>
                  </a:schemeClr>
                </a:solidFill>
              </a:defRPr>
            </a:lvl1pPr>
          </a:lstStyle>
          <a:p>
            <a:fld id="{B6F15528-21DE-4FAA-801E-634DDDAF4B2B}" type="slidenum">
              <a:rPr/>
              <a:t>16</a:t>
            </a:fld>
            <a:endParaRPr/>
          </a:p>
        </p:txBody>
      </p:sp>
      <p:sp>
        <p:nvSpPr>
          <p:cNvPr id="8" name="TextBox 7">
            <a:extLst>
              <a:ext uri="{FF2B5EF4-FFF2-40B4-BE49-F238E27FC236}">
                <a16:creationId xmlns:a16="http://schemas.microsoft.com/office/drawing/2014/main" id="{D5BD708D-37BA-81B5-EE2F-C3489F7C9A16}"/>
              </a:ext>
            </a:extLst>
          </p:cNvPr>
          <p:cNvSpPr txBox="1"/>
          <p:nvPr/>
        </p:nvSpPr>
        <p:spPr>
          <a:xfrm>
            <a:off x="4968240" y="5820610"/>
            <a:ext cx="5791200" cy="369332"/>
          </a:xfrm>
          <a:prstGeom prst="rect">
            <a:avLst/>
          </a:prstGeom>
          <a:noFill/>
        </p:spPr>
        <p:txBody>
          <a:bodyPr wrap="square">
            <a:spAutoFit/>
          </a:bodyPr>
          <a:lstStyle/>
          <a:p>
            <a:r>
              <a:rPr lang="en-US" b="0" i="0" dirty="0">
                <a:effectLst/>
                <a:latin typeface="Arial" panose="020B0604020202020204" pitchFamily="34" charset="0"/>
                <a:cs typeface="Arial" panose="020B0604020202020204" pitchFamily="34" charset="0"/>
              </a:rPr>
              <a:t>Canyon View High School</a:t>
            </a:r>
            <a:endParaRPr lang="en-US"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44B6A3FB-D30C-AA90-1D55-6933F11143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1923" y="6257556"/>
            <a:ext cx="448044" cy="448044"/>
          </a:xfrm>
          <a:prstGeom prst="rect">
            <a:avLst/>
          </a:prstGeom>
        </p:spPr>
      </p:pic>
      <p:pic>
        <p:nvPicPr>
          <p:cNvPr id="9" name="Picture 8" descr="A building with a triangular roof&#10;&#10;Description automatically generated">
            <a:extLst>
              <a:ext uri="{FF2B5EF4-FFF2-40B4-BE49-F238E27FC236}">
                <a16:creationId xmlns:a16="http://schemas.microsoft.com/office/drawing/2014/main" id="{621EF1C7-83CB-A3C9-8413-6CA1B25E7A3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7205" r="422"/>
          <a:stretch/>
        </p:blipFill>
        <p:spPr>
          <a:xfrm>
            <a:off x="4968240" y="2984098"/>
            <a:ext cx="6746342" cy="2836512"/>
          </a:xfrm>
          <a:prstGeom prst="rect">
            <a:avLst/>
          </a:prstGeom>
        </p:spPr>
      </p:pic>
      <p:sp>
        <p:nvSpPr>
          <p:cNvPr id="10" name="TextBox 9">
            <a:extLst>
              <a:ext uri="{FF2B5EF4-FFF2-40B4-BE49-F238E27FC236}">
                <a16:creationId xmlns:a16="http://schemas.microsoft.com/office/drawing/2014/main" id="{89B1B6BB-8394-10A4-83F1-BC1F9E860B01}"/>
              </a:ext>
            </a:extLst>
          </p:cNvPr>
          <p:cNvSpPr txBox="1"/>
          <p:nvPr/>
        </p:nvSpPr>
        <p:spPr>
          <a:xfrm>
            <a:off x="9845041" y="5851089"/>
            <a:ext cx="1884782" cy="246221"/>
          </a:xfrm>
          <a:prstGeom prst="rect">
            <a:avLst/>
          </a:prstGeom>
          <a:noFill/>
        </p:spPr>
        <p:txBody>
          <a:bodyPr wrap="square">
            <a:spAutoFit/>
          </a:bodyPr>
          <a:lstStyle/>
          <a:p>
            <a:r>
              <a:rPr lang="en-US" sz="1000" dirty="0">
                <a:effectLst/>
                <a:latin typeface="Arial" panose="020B0604020202020204" pitchFamily="34" charset="0"/>
                <a:ea typeface="Times New Roman" panose="02020603050405020304" pitchFamily="18" charset="0"/>
                <a:cs typeface="Arial" panose="020B0604020202020204" pitchFamily="34" charset="0"/>
              </a:rPr>
              <a:t>Image by © Bill Timmerman</a:t>
            </a:r>
            <a:endParaRPr 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76034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77418" y="163195"/>
            <a:ext cx="10800182" cy="566822"/>
          </a:xfrm>
          <a:prstGeom prst="rect">
            <a:avLst/>
          </a:prstGeom>
        </p:spPr>
        <p:txBody>
          <a:bodyPr vert="horz" wrap="square" lIns="0" tIns="12700" rIns="0" bIns="0" rtlCol="0">
            <a:spAutoFit/>
          </a:bodyPr>
          <a:lstStyle/>
          <a:p>
            <a:pPr marL="12700">
              <a:lnSpc>
                <a:spcPct val="100000"/>
              </a:lnSpc>
              <a:spcBef>
                <a:spcPts val="100"/>
              </a:spcBef>
            </a:pPr>
            <a:r>
              <a:rPr lang="en-US" b="0" spc="-5" dirty="0">
                <a:solidFill>
                  <a:srgbClr val="7E7E7E"/>
                </a:solidFill>
              </a:rPr>
              <a:t>SUSTAINABLE STEEL BUILDING DESIGN</a:t>
            </a:r>
            <a:r>
              <a:rPr lang="en-US" b="0" spc="-5" dirty="0">
                <a:solidFill>
                  <a:srgbClr val="7E7E7E"/>
                </a:solidFill>
                <a:latin typeface="Arial"/>
                <a:cs typeface="Arial"/>
              </a:rPr>
              <a:t> </a:t>
            </a:r>
            <a:r>
              <a:rPr lang="en-US" sz="3600" b="0" dirty="0">
                <a:solidFill>
                  <a:srgbClr val="AFBB21"/>
                </a:solidFill>
                <a:latin typeface="Arial"/>
                <a:cs typeface="Arial"/>
              </a:rPr>
              <a:t>|</a:t>
            </a:r>
            <a:r>
              <a:rPr lang="en-US" sz="3600" b="0" spc="-185" dirty="0">
                <a:solidFill>
                  <a:srgbClr val="AFBB21"/>
                </a:solidFill>
                <a:latin typeface="Arial"/>
                <a:cs typeface="Arial"/>
              </a:rPr>
              <a:t> </a:t>
            </a:r>
            <a:r>
              <a:rPr lang="en-US" b="0" spc="-185" dirty="0">
                <a:solidFill>
                  <a:srgbClr val="AFBB21"/>
                </a:solidFill>
                <a:latin typeface="Arial"/>
                <a:cs typeface="Arial"/>
              </a:rPr>
              <a:t>MATERIAL</a:t>
            </a:r>
            <a:endParaRPr lang="en-US" dirty="0">
              <a:latin typeface="Arial"/>
              <a:cs typeface="Arial"/>
            </a:endParaRPr>
          </a:p>
        </p:txBody>
      </p:sp>
      <p:sp>
        <p:nvSpPr>
          <p:cNvPr id="7" name="TextBox 6">
            <a:extLst>
              <a:ext uri="{FF2B5EF4-FFF2-40B4-BE49-F238E27FC236}">
                <a16:creationId xmlns:a16="http://schemas.microsoft.com/office/drawing/2014/main" id="{B3ABA342-AC10-88CC-7BA8-900074E080A7}"/>
              </a:ext>
            </a:extLst>
          </p:cNvPr>
          <p:cNvSpPr txBox="1"/>
          <p:nvPr/>
        </p:nvSpPr>
        <p:spPr>
          <a:xfrm>
            <a:off x="505390" y="2145218"/>
            <a:ext cx="7952810" cy="2308324"/>
          </a:xfrm>
          <a:prstGeom prst="rect">
            <a:avLst/>
          </a:prstGeom>
          <a:noFill/>
        </p:spPr>
        <p:txBody>
          <a:bodyPr wrap="square" rtlCol="0">
            <a:spAutoFit/>
          </a:bodyPr>
          <a:lstStyle/>
          <a:p>
            <a:r>
              <a:rPr lang="en-US" sz="2400" b="1" dirty="0">
                <a:solidFill>
                  <a:srgbClr val="00B0F0"/>
                </a:solidFill>
                <a:latin typeface="Arial" panose="020B0604020202020204" pitchFamily="34" charset="0"/>
                <a:cs typeface="Arial" panose="020B0604020202020204" pitchFamily="34" charset="0"/>
              </a:rPr>
              <a:t>Material Optimization</a:t>
            </a:r>
          </a:p>
          <a:p>
            <a:endParaRPr lang="en-US" sz="2400" b="1" dirty="0">
              <a:solidFill>
                <a:srgbClr val="00B0F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i="0" dirty="0">
                <a:effectLst/>
                <a:latin typeface="Arial" panose="020B0604020202020204" pitchFamily="34" charset="0"/>
                <a:cs typeface="Arial" panose="020B0604020202020204" pitchFamily="34" charset="0"/>
              </a:rPr>
              <a:t>Use steel that comes from electric arc furnaces (EAFs)</a:t>
            </a:r>
          </a:p>
          <a:p>
            <a:pPr marL="285750" indent="-285750">
              <a:buFont typeface="Arial" panose="020B0604020202020204" pitchFamily="34" charset="0"/>
              <a:buChar char="•"/>
            </a:pPr>
            <a:r>
              <a:rPr lang="en-US" sz="2400" i="0" dirty="0">
                <a:effectLst/>
                <a:latin typeface="Arial" panose="020B0604020202020204" pitchFamily="34" charset="0"/>
                <a:cs typeface="Arial" panose="020B0604020202020204" pitchFamily="34" charset="0"/>
              </a:rPr>
              <a:t>Use recycled steel</a:t>
            </a:r>
          </a:p>
          <a:p>
            <a:pPr marL="285750" indent="-285750">
              <a:buFont typeface="Arial" panose="020B0604020202020204" pitchFamily="34" charset="0"/>
              <a:buChar char="•"/>
            </a:pPr>
            <a:r>
              <a:rPr lang="en-US" sz="2400" i="0" dirty="0">
                <a:effectLst/>
                <a:latin typeface="Arial" panose="020B0604020202020204" pitchFamily="34" charset="0"/>
                <a:cs typeface="Arial" panose="020B0604020202020204" pitchFamily="34" charset="0"/>
              </a:rPr>
              <a:t>Use higher grade steel where appropriate</a:t>
            </a:r>
          </a:p>
          <a:p>
            <a:pPr marL="285750" indent="-285750">
              <a:buFont typeface="Arial" panose="020B0604020202020204" pitchFamily="34" charset="0"/>
              <a:buChar char="•"/>
            </a:pPr>
            <a:endParaRPr lang="en-US" sz="2400" i="0" dirty="0">
              <a:solidFill>
                <a:srgbClr val="00B0F0"/>
              </a:solidFill>
              <a:effectLst/>
              <a:latin typeface="Arial" panose="020B0604020202020204" pitchFamily="34" charset="0"/>
              <a:cs typeface="Arial" panose="020B0604020202020204" pitchFamily="34" charset="0"/>
            </a:endParaRPr>
          </a:p>
        </p:txBody>
      </p:sp>
      <p:sp>
        <p:nvSpPr>
          <p:cNvPr id="4" name="Holder 6">
            <a:extLst>
              <a:ext uri="{FF2B5EF4-FFF2-40B4-BE49-F238E27FC236}">
                <a16:creationId xmlns:a16="http://schemas.microsoft.com/office/drawing/2014/main" id="{84E26877-8D8B-2437-56C4-5853ED84A820}"/>
              </a:ext>
            </a:extLst>
          </p:cNvPr>
          <p:cNvSpPr>
            <a:spLocks noGrp="1"/>
          </p:cNvSpPr>
          <p:nvPr>
            <p:ph type="sldNum" sz="quarter" idx="7"/>
          </p:nvPr>
        </p:nvSpPr>
        <p:spPr>
          <a:xfrm>
            <a:off x="10584351" y="6537960"/>
            <a:ext cx="1557654" cy="320040"/>
          </a:xfrm>
          <a:prstGeom prst="rect">
            <a:avLst/>
          </a:prstGeom>
        </p:spPr>
        <p:txBody>
          <a:bodyPr lIns="0" tIns="0" rIns="0" bIns="0"/>
          <a:lstStyle>
            <a:lvl1pPr algn="r">
              <a:defRPr>
                <a:solidFill>
                  <a:schemeClr val="tx1">
                    <a:tint val="75000"/>
                  </a:schemeClr>
                </a:solidFill>
              </a:defRPr>
            </a:lvl1pPr>
          </a:lstStyle>
          <a:p>
            <a:fld id="{B6F15528-21DE-4FAA-801E-634DDDAF4B2B}" type="slidenum">
              <a:rPr/>
              <a:t>17</a:t>
            </a:fld>
            <a:endParaRPr/>
          </a:p>
        </p:txBody>
      </p:sp>
      <p:pic>
        <p:nvPicPr>
          <p:cNvPr id="3" name="Picture 2">
            <a:extLst>
              <a:ext uri="{FF2B5EF4-FFF2-40B4-BE49-F238E27FC236}">
                <a16:creationId xmlns:a16="http://schemas.microsoft.com/office/drawing/2014/main" id="{93FA92D2-E267-C7B3-3B05-836968C138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1923" y="6257556"/>
            <a:ext cx="448044" cy="448044"/>
          </a:xfrm>
          <a:prstGeom prst="rect">
            <a:avLst/>
          </a:prstGeom>
        </p:spPr>
      </p:pic>
    </p:spTree>
    <p:extLst>
      <p:ext uri="{BB962C8B-B14F-4D97-AF65-F5344CB8AC3E}">
        <p14:creationId xmlns:p14="http://schemas.microsoft.com/office/powerpoint/2010/main" val="34050193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77418" y="163195"/>
            <a:ext cx="9123782" cy="566822"/>
          </a:xfrm>
          <a:prstGeom prst="rect">
            <a:avLst/>
          </a:prstGeom>
        </p:spPr>
        <p:txBody>
          <a:bodyPr vert="horz" wrap="square" lIns="0" tIns="12700" rIns="0" bIns="0" rtlCol="0">
            <a:spAutoFit/>
          </a:bodyPr>
          <a:lstStyle/>
          <a:p>
            <a:pPr marL="12700">
              <a:lnSpc>
                <a:spcPct val="100000"/>
              </a:lnSpc>
              <a:spcBef>
                <a:spcPts val="100"/>
              </a:spcBef>
            </a:pPr>
            <a:r>
              <a:rPr lang="en-US" b="0" spc="-5" dirty="0">
                <a:solidFill>
                  <a:srgbClr val="7E7E7E"/>
                </a:solidFill>
              </a:rPr>
              <a:t>SUSTAINABLE STEEL BUILDING DESIGN</a:t>
            </a:r>
            <a:r>
              <a:rPr lang="en-US" b="0" spc="-5" dirty="0">
                <a:solidFill>
                  <a:srgbClr val="7E7E7E"/>
                </a:solidFill>
                <a:latin typeface="Arial"/>
                <a:cs typeface="Arial"/>
              </a:rPr>
              <a:t> </a:t>
            </a:r>
            <a:r>
              <a:rPr lang="en-US" sz="3600" b="0" dirty="0">
                <a:solidFill>
                  <a:srgbClr val="AFBB21"/>
                </a:solidFill>
                <a:latin typeface="Arial"/>
                <a:cs typeface="Arial"/>
              </a:rPr>
              <a:t>|</a:t>
            </a:r>
            <a:r>
              <a:rPr lang="en-US" b="0" spc="-185" dirty="0">
                <a:solidFill>
                  <a:srgbClr val="AFBB21"/>
                </a:solidFill>
                <a:latin typeface="Arial"/>
                <a:cs typeface="Arial"/>
              </a:rPr>
              <a:t> </a:t>
            </a:r>
            <a:r>
              <a:rPr lang="en-US" b="0" spc="-185" dirty="0">
                <a:solidFill>
                  <a:srgbClr val="AFBB21"/>
                </a:solidFill>
              </a:rPr>
              <a:t>DESIGN</a:t>
            </a:r>
            <a:endParaRPr lang="en-US" dirty="0">
              <a:latin typeface="Arial"/>
              <a:cs typeface="Arial"/>
            </a:endParaRPr>
          </a:p>
        </p:txBody>
      </p:sp>
      <p:sp>
        <p:nvSpPr>
          <p:cNvPr id="7" name="TextBox 6">
            <a:extLst>
              <a:ext uri="{FF2B5EF4-FFF2-40B4-BE49-F238E27FC236}">
                <a16:creationId xmlns:a16="http://schemas.microsoft.com/office/drawing/2014/main" id="{B3ABA342-AC10-88CC-7BA8-900074E080A7}"/>
              </a:ext>
            </a:extLst>
          </p:cNvPr>
          <p:cNvSpPr txBox="1"/>
          <p:nvPr/>
        </p:nvSpPr>
        <p:spPr>
          <a:xfrm>
            <a:off x="477418" y="1066800"/>
            <a:ext cx="6685382" cy="4431983"/>
          </a:xfrm>
          <a:prstGeom prst="rect">
            <a:avLst/>
          </a:prstGeom>
          <a:noFill/>
        </p:spPr>
        <p:txBody>
          <a:bodyPr wrap="square" rtlCol="0">
            <a:spAutoFit/>
          </a:bodyPr>
          <a:lstStyle/>
          <a:p>
            <a:r>
              <a:rPr lang="en-US" sz="2400" b="1" dirty="0">
                <a:solidFill>
                  <a:srgbClr val="00B0F0"/>
                </a:solidFill>
                <a:latin typeface="Arial" panose="020B0604020202020204" pitchFamily="34" charset="0"/>
                <a:cs typeface="Arial" panose="020B0604020202020204" pitchFamily="34" charset="0"/>
              </a:rPr>
              <a:t>Design Optimization</a:t>
            </a:r>
          </a:p>
          <a:p>
            <a:pPr marL="457200" indent="-457200">
              <a:buFont typeface="+mj-lt"/>
              <a:buAutoNum type="arabicPeriod"/>
            </a:pPr>
            <a:r>
              <a:rPr lang="en-US" sz="2400" b="1" i="0" dirty="0">
                <a:effectLst/>
                <a:latin typeface="Arial" panose="020B0604020202020204" pitchFamily="34" charset="0"/>
                <a:cs typeface="Arial" panose="020B0604020202020204" pitchFamily="34" charset="0"/>
              </a:rPr>
              <a:t>Use braced frames instead of moment-resisting frames</a:t>
            </a:r>
          </a:p>
          <a:p>
            <a:pPr marL="457200" indent="-457200">
              <a:buFont typeface="+mj-lt"/>
              <a:buAutoNum type="arabicPeriod"/>
            </a:pPr>
            <a:r>
              <a:rPr lang="en-US" sz="2400" b="1" i="0" dirty="0">
                <a:effectLst/>
                <a:latin typeface="Arial" panose="020B0604020202020204" pitchFamily="34" charset="0"/>
                <a:cs typeface="Arial" panose="020B0604020202020204" pitchFamily="34" charset="0"/>
              </a:rPr>
              <a:t>Minimize transfer </a:t>
            </a:r>
          </a:p>
          <a:p>
            <a:pPr marL="457200" indent="-457200">
              <a:buFont typeface="+mj-lt"/>
              <a:buAutoNum type="arabicPeriod"/>
            </a:pPr>
            <a:r>
              <a:rPr lang="en-US" sz="2400" i="0" dirty="0">
                <a:effectLst/>
                <a:latin typeface="Arial" panose="020B0604020202020204" pitchFamily="34" charset="0"/>
                <a:cs typeface="Arial" panose="020B0604020202020204" pitchFamily="34" charset="0"/>
              </a:rPr>
              <a:t>Maximize deck spans</a:t>
            </a:r>
          </a:p>
          <a:p>
            <a:pPr marL="457200" indent="-457200">
              <a:buFont typeface="+mj-lt"/>
              <a:buAutoNum type="arabicPeriod"/>
            </a:pPr>
            <a:r>
              <a:rPr lang="en-US" sz="2400" i="0" dirty="0">
                <a:effectLst/>
                <a:latin typeface="Arial" panose="020B0604020202020204" pitchFamily="34" charset="0"/>
                <a:cs typeface="Arial" panose="020B0604020202020204" pitchFamily="34" charset="0"/>
              </a:rPr>
              <a:t>Maximize structural depth with less material</a:t>
            </a:r>
          </a:p>
          <a:p>
            <a:pPr marL="457200" indent="-457200">
              <a:buFont typeface="+mj-lt"/>
              <a:buAutoNum type="arabicPeriod"/>
            </a:pPr>
            <a:r>
              <a:rPr lang="en-US" sz="2400" i="0" dirty="0" err="1">
                <a:effectLst/>
                <a:latin typeface="Arial" panose="020B0604020202020204" pitchFamily="34" charset="0"/>
                <a:cs typeface="Arial" panose="020B0604020202020204" pitchFamily="34" charset="0"/>
              </a:rPr>
              <a:t>Rightsize</a:t>
            </a:r>
            <a:r>
              <a:rPr lang="en-US" sz="2400" i="0" dirty="0">
                <a:effectLst/>
                <a:latin typeface="Arial" panose="020B0604020202020204" pitchFamily="34" charset="0"/>
                <a:cs typeface="Arial" panose="020B0604020202020204" pitchFamily="34" charset="0"/>
              </a:rPr>
              <a:t>: one size does not fit all</a:t>
            </a:r>
          </a:p>
          <a:p>
            <a:pPr marL="457200" indent="-457200">
              <a:buFont typeface="+mj-lt"/>
              <a:buAutoNum type="arabicPeriod"/>
            </a:pPr>
            <a:r>
              <a:rPr lang="en-US" sz="2400" dirty="0">
                <a:latin typeface="Arial" panose="020B0604020202020204" pitchFamily="34" charset="0"/>
                <a:cs typeface="Arial" panose="020B0604020202020204" pitchFamily="34" charset="0"/>
              </a:rPr>
              <a:t>Use reinforcement only when needed</a:t>
            </a:r>
            <a:endParaRPr lang="en-US" sz="1600" b="0" i="0" dirty="0">
              <a:effectLst/>
              <a:latin typeface="Arial" panose="020B0604020202020204" pitchFamily="34" charset="0"/>
              <a:cs typeface="Arial" panose="020B0604020202020204" pitchFamily="34" charset="0"/>
            </a:endParaRPr>
          </a:p>
          <a:p>
            <a:pPr marL="457200" indent="-457200" fontAlgn="base">
              <a:buFont typeface="+mj-lt"/>
              <a:buAutoNum type="arabicPeriod"/>
            </a:pPr>
            <a:r>
              <a:rPr lang="en-US" sz="2400" dirty="0">
                <a:latin typeface="Arial" panose="020B0604020202020204" pitchFamily="34" charset="0"/>
                <a:cs typeface="Arial" panose="020B0604020202020204" pitchFamily="34" charset="0"/>
              </a:rPr>
              <a:t>Work with fabricators and engineers to increase the efficiency of your design</a:t>
            </a:r>
          </a:p>
          <a:p>
            <a:pPr marL="457200" indent="-457200" fontAlgn="base">
              <a:buFont typeface="+mj-lt"/>
              <a:buAutoNum type="arabicPeriod"/>
            </a:pPr>
            <a:r>
              <a:rPr lang="en-US" sz="2400" dirty="0">
                <a:latin typeface="Arial" panose="020B0604020202020204" pitchFamily="34" charset="0"/>
                <a:cs typeface="Arial" panose="020B0604020202020204" pitchFamily="34" charset="0"/>
              </a:rPr>
              <a:t>Only fireproof necessary members</a:t>
            </a:r>
            <a:endParaRPr lang="en-US" sz="2400" i="0" dirty="0">
              <a:effectLst/>
              <a:latin typeface="Arial" panose="020B0604020202020204" pitchFamily="34" charset="0"/>
              <a:cs typeface="Arial" panose="020B0604020202020204" pitchFamily="34" charset="0"/>
            </a:endParaRPr>
          </a:p>
          <a:p>
            <a:endParaRPr lang="en-US" i="0" dirty="0">
              <a:solidFill>
                <a:srgbClr val="00B0F0"/>
              </a:solidFill>
              <a:effectLst/>
              <a:latin typeface="Arial" panose="020B0604020202020204" pitchFamily="34" charset="0"/>
              <a:cs typeface="Arial" panose="020B0604020202020204" pitchFamily="34" charset="0"/>
            </a:endParaRPr>
          </a:p>
        </p:txBody>
      </p:sp>
      <p:sp>
        <p:nvSpPr>
          <p:cNvPr id="3" name="Holder 6">
            <a:extLst>
              <a:ext uri="{FF2B5EF4-FFF2-40B4-BE49-F238E27FC236}">
                <a16:creationId xmlns:a16="http://schemas.microsoft.com/office/drawing/2014/main" id="{8A8126BC-9A35-2BC4-6181-A2F20735EC86}"/>
              </a:ext>
            </a:extLst>
          </p:cNvPr>
          <p:cNvSpPr>
            <a:spLocks noGrp="1"/>
          </p:cNvSpPr>
          <p:nvPr>
            <p:ph type="sldNum" sz="quarter" idx="7"/>
          </p:nvPr>
        </p:nvSpPr>
        <p:spPr>
          <a:xfrm>
            <a:off x="10584351" y="6537960"/>
            <a:ext cx="1557654" cy="320040"/>
          </a:xfrm>
          <a:prstGeom prst="rect">
            <a:avLst/>
          </a:prstGeom>
        </p:spPr>
        <p:txBody>
          <a:bodyPr lIns="0" tIns="0" rIns="0" bIns="0"/>
          <a:lstStyle>
            <a:lvl1pPr algn="r">
              <a:defRPr>
                <a:solidFill>
                  <a:schemeClr val="tx1">
                    <a:tint val="75000"/>
                  </a:schemeClr>
                </a:solidFill>
              </a:defRPr>
            </a:lvl1pPr>
          </a:lstStyle>
          <a:p>
            <a:fld id="{B6F15528-21DE-4FAA-801E-634DDDAF4B2B}" type="slidenum">
              <a:rPr/>
              <a:t>18</a:t>
            </a:fld>
            <a:endParaRPr/>
          </a:p>
        </p:txBody>
      </p:sp>
      <p:sp>
        <p:nvSpPr>
          <p:cNvPr id="5" name="TextBox 4">
            <a:extLst>
              <a:ext uri="{FF2B5EF4-FFF2-40B4-BE49-F238E27FC236}">
                <a16:creationId xmlns:a16="http://schemas.microsoft.com/office/drawing/2014/main" id="{3CAE1BA7-EAA0-52A3-CF52-A0744EFE5E7A}"/>
              </a:ext>
            </a:extLst>
          </p:cNvPr>
          <p:cNvSpPr txBox="1"/>
          <p:nvPr/>
        </p:nvSpPr>
        <p:spPr>
          <a:xfrm>
            <a:off x="6996393" y="5298728"/>
            <a:ext cx="2819400" cy="400110"/>
          </a:xfrm>
          <a:prstGeom prst="rect">
            <a:avLst/>
          </a:prstGeom>
          <a:noFill/>
        </p:spPr>
        <p:txBody>
          <a:bodyPr wrap="square">
            <a:spAutoFit/>
          </a:bodyPr>
          <a:lstStyle/>
          <a:p>
            <a:r>
              <a:rPr lang="en-US" sz="2000" dirty="0">
                <a:effectLst/>
                <a:latin typeface="Arial" panose="020B0604020202020204" pitchFamily="34" charset="0"/>
                <a:ea typeface="Times New Roman" panose="02020603050405020304" pitchFamily="18" charset="0"/>
                <a:cs typeface="Arial" panose="020B0604020202020204" pitchFamily="34" charset="0"/>
              </a:rPr>
              <a:t>Castellated beams</a:t>
            </a:r>
            <a:endParaRPr lang="en-US" sz="2000"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7FB0AF59-BD92-F102-11CB-BDDFD2CA10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1923" y="6257556"/>
            <a:ext cx="448044" cy="448044"/>
          </a:xfrm>
          <a:prstGeom prst="rect">
            <a:avLst/>
          </a:prstGeom>
        </p:spPr>
      </p:pic>
      <p:pic>
        <p:nvPicPr>
          <p:cNvPr id="8" name="Picture 7">
            <a:extLst>
              <a:ext uri="{FF2B5EF4-FFF2-40B4-BE49-F238E27FC236}">
                <a16:creationId xmlns:a16="http://schemas.microsoft.com/office/drawing/2014/main" id="{90092094-FACB-0AB2-3798-33FAC6FEBECC}"/>
              </a:ext>
            </a:extLst>
          </p:cNvPr>
          <p:cNvPicPr>
            <a:picLocks noChangeAspect="1"/>
          </p:cNvPicPr>
          <p:nvPr/>
        </p:nvPicPr>
        <p:blipFill>
          <a:blip r:embed="rId4"/>
          <a:stretch>
            <a:fillRect/>
          </a:stretch>
        </p:blipFill>
        <p:spPr>
          <a:xfrm>
            <a:off x="7010400" y="2667000"/>
            <a:ext cx="4961273" cy="2665306"/>
          </a:xfrm>
          <a:prstGeom prst="rect">
            <a:avLst/>
          </a:prstGeom>
        </p:spPr>
      </p:pic>
      <p:sp>
        <p:nvSpPr>
          <p:cNvPr id="9" name="TextBox 8">
            <a:extLst>
              <a:ext uri="{FF2B5EF4-FFF2-40B4-BE49-F238E27FC236}">
                <a16:creationId xmlns:a16="http://schemas.microsoft.com/office/drawing/2014/main" id="{83A525FC-4856-5B90-37C6-ECF729BDAC1E}"/>
              </a:ext>
            </a:extLst>
          </p:cNvPr>
          <p:cNvSpPr txBox="1"/>
          <p:nvPr/>
        </p:nvSpPr>
        <p:spPr>
          <a:xfrm>
            <a:off x="10287001" y="5332306"/>
            <a:ext cx="1855004" cy="400110"/>
          </a:xfrm>
          <a:prstGeom prst="rect">
            <a:avLst/>
          </a:prstGeom>
          <a:noFill/>
        </p:spPr>
        <p:txBody>
          <a:bodyPr wrap="square">
            <a:spAutoFit/>
          </a:bodyPr>
          <a:lstStyle/>
          <a:p>
            <a:r>
              <a:rPr lang="en-US" sz="1000" dirty="0">
                <a:effectLst/>
                <a:latin typeface="Arial" panose="020B0604020202020204" pitchFamily="34" charset="0"/>
                <a:ea typeface="Times New Roman" panose="02020603050405020304" pitchFamily="18" charset="0"/>
                <a:cs typeface="Arial" panose="020B0604020202020204" pitchFamily="34" charset="0"/>
              </a:rPr>
              <a:t>Image by  © DCI Engineers, Watershed Building</a:t>
            </a:r>
            <a:endParaRPr 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53635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77418" y="163195"/>
            <a:ext cx="9123782" cy="566822"/>
          </a:xfrm>
          <a:prstGeom prst="rect">
            <a:avLst/>
          </a:prstGeom>
        </p:spPr>
        <p:txBody>
          <a:bodyPr vert="horz" wrap="square" lIns="0" tIns="12700" rIns="0" bIns="0" rtlCol="0">
            <a:spAutoFit/>
          </a:bodyPr>
          <a:lstStyle/>
          <a:p>
            <a:pPr marL="12700">
              <a:lnSpc>
                <a:spcPct val="100000"/>
              </a:lnSpc>
              <a:spcBef>
                <a:spcPts val="100"/>
              </a:spcBef>
            </a:pPr>
            <a:r>
              <a:rPr lang="en-US" b="0" spc="-5" dirty="0">
                <a:solidFill>
                  <a:srgbClr val="7E7E7E"/>
                </a:solidFill>
              </a:rPr>
              <a:t>SUSTAINABLE STEEL BUILDING DESIGN</a:t>
            </a:r>
            <a:r>
              <a:rPr lang="en-US" b="0" spc="-5" dirty="0">
                <a:solidFill>
                  <a:srgbClr val="7E7E7E"/>
                </a:solidFill>
                <a:latin typeface="Arial"/>
                <a:cs typeface="Arial"/>
              </a:rPr>
              <a:t> </a:t>
            </a:r>
            <a:r>
              <a:rPr lang="en-US" sz="3600" b="0" dirty="0">
                <a:solidFill>
                  <a:srgbClr val="AFBB21"/>
                </a:solidFill>
                <a:latin typeface="Arial"/>
                <a:cs typeface="Arial"/>
              </a:rPr>
              <a:t>|</a:t>
            </a:r>
            <a:r>
              <a:rPr lang="en-US" sz="3600" b="0" spc="-185" dirty="0">
                <a:solidFill>
                  <a:srgbClr val="AFBB21"/>
                </a:solidFill>
                <a:latin typeface="Arial"/>
                <a:cs typeface="Arial"/>
              </a:rPr>
              <a:t> </a:t>
            </a:r>
            <a:r>
              <a:rPr lang="en-US" b="0" spc="-185" dirty="0">
                <a:solidFill>
                  <a:srgbClr val="AFBB21"/>
                </a:solidFill>
              </a:rPr>
              <a:t>DESIGN</a:t>
            </a:r>
            <a:endParaRPr lang="en-US" dirty="0">
              <a:latin typeface="Arial"/>
              <a:cs typeface="Arial"/>
            </a:endParaRPr>
          </a:p>
        </p:txBody>
      </p:sp>
      <p:sp>
        <p:nvSpPr>
          <p:cNvPr id="7" name="TextBox 6">
            <a:extLst>
              <a:ext uri="{FF2B5EF4-FFF2-40B4-BE49-F238E27FC236}">
                <a16:creationId xmlns:a16="http://schemas.microsoft.com/office/drawing/2014/main" id="{B3ABA342-AC10-88CC-7BA8-900074E080A7}"/>
              </a:ext>
            </a:extLst>
          </p:cNvPr>
          <p:cNvSpPr txBox="1"/>
          <p:nvPr/>
        </p:nvSpPr>
        <p:spPr>
          <a:xfrm>
            <a:off x="513225" y="1302603"/>
            <a:ext cx="10363200" cy="830997"/>
          </a:xfrm>
          <a:prstGeom prst="rect">
            <a:avLst/>
          </a:prstGeom>
          <a:noFill/>
        </p:spPr>
        <p:txBody>
          <a:bodyPr wrap="square" rtlCol="0">
            <a:spAutoFit/>
          </a:bodyPr>
          <a:lstStyle/>
          <a:p>
            <a:r>
              <a:rPr lang="en-US" sz="2400" b="1" i="0" dirty="0">
                <a:solidFill>
                  <a:srgbClr val="00B0F0"/>
                </a:solidFill>
                <a:effectLst/>
                <a:latin typeface="Arial" panose="020B0604020202020204" pitchFamily="34" charset="0"/>
                <a:cs typeface="Arial" panose="020B0604020202020204" pitchFamily="34" charset="0"/>
              </a:rPr>
              <a:t>Use braced frames instead of moment-resisting frames</a:t>
            </a:r>
          </a:p>
          <a:p>
            <a:endParaRPr lang="en-US" sz="2400" dirty="0">
              <a:solidFill>
                <a:srgbClr val="00B0F0"/>
              </a:solidFill>
              <a:latin typeface="Arial" panose="020B0604020202020204" pitchFamily="34" charset="0"/>
              <a:cs typeface="Arial" panose="020B0604020202020204" pitchFamily="34" charset="0"/>
            </a:endParaRPr>
          </a:p>
        </p:txBody>
      </p:sp>
      <p:sp>
        <p:nvSpPr>
          <p:cNvPr id="3" name="Holder 6">
            <a:extLst>
              <a:ext uri="{FF2B5EF4-FFF2-40B4-BE49-F238E27FC236}">
                <a16:creationId xmlns:a16="http://schemas.microsoft.com/office/drawing/2014/main" id="{3291FA8F-1F5E-A0DB-5C0D-B62F7EF64B16}"/>
              </a:ext>
            </a:extLst>
          </p:cNvPr>
          <p:cNvSpPr>
            <a:spLocks noGrp="1"/>
          </p:cNvSpPr>
          <p:nvPr>
            <p:ph type="sldNum" sz="quarter" idx="7"/>
          </p:nvPr>
        </p:nvSpPr>
        <p:spPr>
          <a:xfrm>
            <a:off x="10584351" y="6537960"/>
            <a:ext cx="1557654" cy="320040"/>
          </a:xfrm>
          <a:prstGeom prst="rect">
            <a:avLst/>
          </a:prstGeom>
        </p:spPr>
        <p:txBody>
          <a:bodyPr lIns="0" tIns="0" rIns="0" bIns="0"/>
          <a:lstStyle>
            <a:lvl1pPr algn="r">
              <a:defRPr>
                <a:solidFill>
                  <a:schemeClr val="tx1">
                    <a:tint val="75000"/>
                  </a:schemeClr>
                </a:solidFill>
              </a:defRPr>
            </a:lvl1pPr>
          </a:lstStyle>
          <a:p>
            <a:fld id="{B6F15528-21DE-4FAA-801E-634DDDAF4B2B}" type="slidenum">
              <a:rPr/>
              <a:t>19</a:t>
            </a:fld>
            <a:endParaRPr/>
          </a:p>
        </p:txBody>
      </p:sp>
      <p:pic>
        <p:nvPicPr>
          <p:cNvPr id="8" name="Picture 7" descr="A picture containing text&#10;&#10;Description automatically generated">
            <a:extLst>
              <a:ext uri="{FF2B5EF4-FFF2-40B4-BE49-F238E27FC236}">
                <a16:creationId xmlns:a16="http://schemas.microsoft.com/office/drawing/2014/main" id="{211CAC81-1EFD-93A1-22D9-2CB882B270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7176" y="2135266"/>
            <a:ext cx="4780424" cy="3186949"/>
          </a:xfrm>
          <a:prstGeom prst="rect">
            <a:avLst/>
          </a:prstGeom>
        </p:spPr>
      </p:pic>
      <p:pic>
        <p:nvPicPr>
          <p:cNvPr id="12" name="Picture 11" descr="A picture containing outdoor, sky, building, window&#10;&#10;Description automatically generated">
            <a:extLst>
              <a:ext uri="{FF2B5EF4-FFF2-40B4-BE49-F238E27FC236}">
                <a16:creationId xmlns:a16="http://schemas.microsoft.com/office/drawing/2014/main" id="{815A2F51-CB5E-4F42-356F-4DDE61DFBB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2544" y="2133600"/>
            <a:ext cx="5135179" cy="3124200"/>
          </a:xfrm>
          <a:prstGeom prst="rect">
            <a:avLst/>
          </a:prstGeom>
        </p:spPr>
      </p:pic>
      <p:sp>
        <p:nvSpPr>
          <p:cNvPr id="13" name="TextBox 12">
            <a:extLst>
              <a:ext uri="{FF2B5EF4-FFF2-40B4-BE49-F238E27FC236}">
                <a16:creationId xmlns:a16="http://schemas.microsoft.com/office/drawing/2014/main" id="{D846610A-23EF-9D2B-FC8D-B698865AD22D}"/>
              </a:ext>
            </a:extLst>
          </p:cNvPr>
          <p:cNvSpPr txBox="1"/>
          <p:nvPr/>
        </p:nvSpPr>
        <p:spPr>
          <a:xfrm>
            <a:off x="6497176" y="5390909"/>
            <a:ext cx="3810000"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Moment-resisting frame</a:t>
            </a:r>
          </a:p>
        </p:txBody>
      </p:sp>
      <p:sp>
        <p:nvSpPr>
          <p:cNvPr id="14" name="TextBox 13">
            <a:extLst>
              <a:ext uri="{FF2B5EF4-FFF2-40B4-BE49-F238E27FC236}">
                <a16:creationId xmlns:a16="http://schemas.microsoft.com/office/drawing/2014/main" id="{E78DB499-A5A0-8419-FE01-5C13F521C241}"/>
              </a:ext>
            </a:extLst>
          </p:cNvPr>
          <p:cNvSpPr txBox="1"/>
          <p:nvPr/>
        </p:nvSpPr>
        <p:spPr>
          <a:xfrm>
            <a:off x="457200" y="5410200"/>
            <a:ext cx="2667000" cy="461665"/>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Braced frame</a:t>
            </a:r>
          </a:p>
        </p:txBody>
      </p:sp>
      <p:pic>
        <p:nvPicPr>
          <p:cNvPr id="4" name="Picture 3">
            <a:extLst>
              <a:ext uri="{FF2B5EF4-FFF2-40B4-BE49-F238E27FC236}">
                <a16:creationId xmlns:a16="http://schemas.microsoft.com/office/drawing/2014/main" id="{AC30D6F9-3B8C-713A-447D-EF515114CC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1923" y="6257556"/>
            <a:ext cx="448044" cy="448044"/>
          </a:xfrm>
          <a:prstGeom prst="rect">
            <a:avLst/>
          </a:prstGeom>
        </p:spPr>
      </p:pic>
    </p:spTree>
    <p:extLst>
      <p:ext uri="{BB962C8B-B14F-4D97-AF65-F5344CB8AC3E}">
        <p14:creationId xmlns:p14="http://schemas.microsoft.com/office/powerpoint/2010/main" val="3672534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p:nvPr/>
        </p:nvSpPr>
        <p:spPr>
          <a:xfrm>
            <a:off x="0" y="-76200"/>
            <a:ext cx="12192000" cy="6934200"/>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11716165" y="1596795"/>
            <a:ext cx="79375" cy="59690"/>
          </a:xfrm>
          <a:custGeom>
            <a:avLst/>
            <a:gdLst/>
            <a:ahLst/>
            <a:cxnLst/>
            <a:rect l="l" t="t" r="r" b="b"/>
            <a:pathLst>
              <a:path w="79375" h="59689">
                <a:moveTo>
                  <a:pt x="39547" y="0"/>
                </a:moveTo>
                <a:lnTo>
                  <a:pt x="24019" y="2297"/>
                </a:lnTo>
                <a:lnTo>
                  <a:pt x="11463" y="8597"/>
                </a:lnTo>
                <a:lnTo>
                  <a:pt x="3062" y="18012"/>
                </a:lnTo>
                <a:lnTo>
                  <a:pt x="0" y="29654"/>
                </a:lnTo>
                <a:lnTo>
                  <a:pt x="3073" y="41301"/>
                </a:lnTo>
                <a:lnTo>
                  <a:pt x="11549" y="50715"/>
                </a:lnTo>
                <a:lnTo>
                  <a:pt x="24308" y="57013"/>
                </a:lnTo>
                <a:lnTo>
                  <a:pt x="40233" y="59309"/>
                </a:lnTo>
                <a:lnTo>
                  <a:pt x="55365" y="56975"/>
                </a:lnTo>
                <a:lnTo>
                  <a:pt x="56285" y="56502"/>
                </a:lnTo>
                <a:lnTo>
                  <a:pt x="39547" y="56502"/>
                </a:lnTo>
                <a:lnTo>
                  <a:pt x="25415" y="54393"/>
                </a:lnTo>
                <a:lnTo>
                  <a:pt x="13938" y="48641"/>
                </a:lnTo>
                <a:lnTo>
                  <a:pt x="6232" y="40107"/>
                </a:lnTo>
                <a:lnTo>
                  <a:pt x="3416" y="29654"/>
                </a:lnTo>
                <a:lnTo>
                  <a:pt x="6232" y="19062"/>
                </a:lnTo>
                <a:lnTo>
                  <a:pt x="13938" y="10456"/>
                </a:lnTo>
                <a:lnTo>
                  <a:pt x="25415" y="4678"/>
                </a:lnTo>
                <a:lnTo>
                  <a:pt x="39547" y="2565"/>
                </a:lnTo>
                <a:lnTo>
                  <a:pt x="55754" y="2565"/>
                </a:lnTo>
                <a:lnTo>
                  <a:pt x="55221" y="2297"/>
                </a:lnTo>
                <a:lnTo>
                  <a:pt x="39547" y="0"/>
                </a:lnTo>
                <a:close/>
              </a:path>
              <a:path w="79375" h="59689">
                <a:moveTo>
                  <a:pt x="55754" y="2565"/>
                </a:moveTo>
                <a:lnTo>
                  <a:pt x="39547" y="2565"/>
                </a:lnTo>
                <a:lnTo>
                  <a:pt x="53680" y="4678"/>
                </a:lnTo>
                <a:lnTo>
                  <a:pt x="65157" y="10456"/>
                </a:lnTo>
                <a:lnTo>
                  <a:pt x="72862" y="19062"/>
                </a:lnTo>
                <a:lnTo>
                  <a:pt x="75679" y="29654"/>
                </a:lnTo>
                <a:lnTo>
                  <a:pt x="72862" y="40321"/>
                </a:lnTo>
                <a:lnTo>
                  <a:pt x="65157" y="48831"/>
                </a:lnTo>
                <a:lnTo>
                  <a:pt x="53680" y="54464"/>
                </a:lnTo>
                <a:lnTo>
                  <a:pt x="39547" y="56502"/>
                </a:lnTo>
                <a:lnTo>
                  <a:pt x="56285" y="56502"/>
                </a:lnTo>
                <a:lnTo>
                  <a:pt x="67717" y="50615"/>
                </a:lnTo>
                <a:lnTo>
                  <a:pt x="76043" y="41188"/>
                </a:lnTo>
                <a:lnTo>
                  <a:pt x="79095" y="29654"/>
                </a:lnTo>
                <a:lnTo>
                  <a:pt x="76080" y="18012"/>
                </a:lnTo>
                <a:lnTo>
                  <a:pt x="67760" y="8597"/>
                </a:lnTo>
                <a:lnTo>
                  <a:pt x="55754" y="2565"/>
                </a:lnTo>
                <a:close/>
              </a:path>
              <a:path w="79375" h="59689">
                <a:moveTo>
                  <a:pt x="41935" y="23266"/>
                </a:moveTo>
                <a:lnTo>
                  <a:pt x="36474" y="23266"/>
                </a:lnTo>
                <a:lnTo>
                  <a:pt x="36474" y="29400"/>
                </a:lnTo>
                <a:lnTo>
                  <a:pt x="14668" y="37071"/>
                </a:lnTo>
                <a:lnTo>
                  <a:pt x="14668" y="41922"/>
                </a:lnTo>
                <a:lnTo>
                  <a:pt x="37160" y="33997"/>
                </a:lnTo>
                <a:lnTo>
                  <a:pt x="41935" y="33997"/>
                </a:lnTo>
                <a:lnTo>
                  <a:pt x="41935" y="23266"/>
                </a:lnTo>
                <a:close/>
              </a:path>
              <a:path w="79375" h="59689">
                <a:moveTo>
                  <a:pt x="41935" y="33997"/>
                </a:moveTo>
                <a:lnTo>
                  <a:pt x="37160" y="33997"/>
                </a:lnTo>
                <a:lnTo>
                  <a:pt x="38531" y="38862"/>
                </a:lnTo>
                <a:lnTo>
                  <a:pt x="43294" y="41414"/>
                </a:lnTo>
                <a:lnTo>
                  <a:pt x="59664" y="41414"/>
                </a:lnTo>
                <a:lnTo>
                  <a:pt x="64439" y="38087"/>
                </a:lnTo>
                <a:lnTo>
                  <a:pt x="64439" y="36817"/>
                </a:lnTo>
                <a:lnTo>
                  <a:pt x="44322" y="36817"/>
                </a:lnTo>
                <a:lnTo>
                  <a:pt x="41935" y="35026"/>
                </a:lnTo>
                <a:lnTo>
                  <a:pt x="41935" y="33997"/>
                </a:lnTo>
                <a:close/>
              </a:path>
              <a:path w="79375" h="59689">
                <a:moveTo>
                  <a:pt x="64439" y="18669"/>
                </a:moveTo>
                <a:lnTo>
                  <a:pt x="14668" y="18669"/>
                </a:lnTo>
                <a:lnTo>
                  <a:pt x="14668" y="23266"/>
                </a:lnTo>
                <a:lnTo>
                  <a:pt x="58978" y="23266"/>
                </a:lnTo>
                <a:lnTo>
                  <a:pt x="58978" y="35026"/>
                </a:lnTo>
                <a:lnTo>
                  <a:pt x="56934" y="36817"/>
                </a:lnTo>
                <a:lnTo>
                  <a:pt x="64439" y="36817"/>
                </a:lnTo>
                <a:lnTo>
                  <a:pt x="64439" y="18669"/>
                </a:lnTo>
                <a:close/>
              </a:path>
            </a:pathLst>
          </a:custGeom>
          <a:solidFill>
            <a:srgbClr val="000000"/>
          </a:solidFill>
        </p:spPr>
        <p:txBody>
          <a:bodyPr wrap="square" lIns="0" tIns="0" rIns="0" bIns="0" rtlCol="0"/>
          <a:lstStyle/>
          <a:p>
            <a:endParaRPr/>
          </a:p>
        </p:txBody>
      </p:sp>
      <p:sp>
        <p:nvSpPr>
          <p:cNvPr id="6" name="object 6"/>
          <p:cNvSpPr/>
          <p:nvPr/>
        </p:nvSpPr>
        <p:spPr>
          <a:xfrm>
            <a:off x="457200" y="0"/>
            <a:ext cx="12182856" cy="6934200"/>
          </a:xfrm>
          <a:prstGeom prst="rect">
            <a:avLst/>
          </a:prstGeom>
          <a:blipFill>
            <a:blip r:embed="rId4" cstate="print"/>
            <a:stretch>
              <a:fillRect/>
            </a:stretch>
          </a:blipFill>
        </p:spPr>
        <p:txBody>
          <a:bodyPr wrap="square" lIns="0" tIns="0" rIns="0" bIns="0" rtlCol="0"/>
          <a:lstStyle/>
          <a:p>
            <a:endParaRPr dirty="0">
              <a:latin typeface="Arial" panose="020B0604020202020204" pitchFamily="34" charset="0"/>
              <a:cs typeface="Arial" panose="020B0604020202020204" pitchFamily="34" charset="0"/>
            </a:endParaRPr>
          </a:p>
        </p:txBody>
      </p:sp>
      <p:sp>
        <p:nvSpPr>
          <p:cNvPr id="7" name="object 7"/>
          <p:cNvSpPr txBox="1">
            <a:spLocks noGrp="1"/>
          </p:cNvSpPr>
          <p:nvPr>
            <p:ph type="title"/>
          </p:nvPr>
        </p:nvSpPr>
        <p:spPr>
          <a:xfrm>
            <a:off x="1004377" y="305404"/>
            <a:ext cx="10358801" cy="5913157"/>
          </a:xfrm>
          <a:prstGeom prst="rect">
            <a:avLst/>
          </a:prstGeom>
        </p:spPr>
        <p:txBody>
          <a:bodyPr vert="horz" wrap="square" lIns="0" tIns="3810" rIns="0" bIns="0" rtlCol="0">
            <a:spAutoFit/>
          </a:bodyPr>
          <a:lstStyle/>
          <a:p>
            <a:pPr marR="0" lvl="0">
              <a:spcBef>
                <a:spcPts val="0"/>
              </a:spcBef>
              <a:spcAft>
                <a:spcPts val="0"/>
              </a:spcAft>
            </a:pPr>
            <a:r>
              <a:rPr lang="en-US" sz="3600" spc="65" dirty="0">
                <a:latin typeface="Arial" panose="020B0604020202020204" pitchFamily="34" charset="0"/>
                <a:cs typeface="Arial" panose="020B0604020202020204" pitchFamily="34" charset="0"/>
              </a:rPr>
              <a:t>Course Learning Objectives</a:t>
            </a:r>
            <a:br>
              <a:rPr lang="en-US" sz="3600" spc="65" dirty="0">
                <a:latin typeface="Arial" panose="020B0604020202020204" pitchFamily="34" charset="0"/>
                <a:cs typeface="Arial" panose="020B0604020202020204" pitchFamily="34" charset="0"/>
              </a:rPr>
            </a:br>
            <a:br>
              <a:rPr lang="en-US" sz="3600" spc="65" dirty="0">
                <a:latin typeface="Arial" panose="020B0604020202020204" pitchFamily="34" charset="0"/>
                <a:cs typeface="Arial" panose="020B0604020202020204" pitchFamily="34" charset="0"/>
              </a:rPr>
            </a:br>
            <a:r>
              <a:rPr lang="en-US" sz="2400" spc="45" dirty="0">
                <a:solidFill>
                  <a:schemeClr val="accent6"/>
                </a:solidFill>
                <a:latin typeface="Arial" panose="020B0604020202020204" pitchFamily="34" charset="0"/>
                <a:cs typeface="Arial" panose="020B0604020202020204" pitchFamily="34" charset="0"/>
              </a:rPr>
              <a:t>Upon completion, participants will know the fundamentals of life cycle assessment methodology and related tools.</a:t>
            </a:r>
            <a:br>
              <a:rPr lang="en-US" sz="2400" spc="45" dirty="0">
                <a:solidFill>
                  <a:schemeClr val="accent6"/>
                </a:solidFill>
                <a:latin typeface="Arial" panose="020B0604020202020204" pitchFamily="34" charset="0"/>
                <a:cs typeface="Arial" panose="020B0604020202020204" pitchFamily="34" charset="0"/>
              </a:rPr>
            </a:br>
            <a:br>
              <a:rPr lang="en-US" sz="2400" spc="45" dirty="0">
                <a:solidFill>
                  <a:schemeClr val="accent6"/>
                </a:solidFill>
                <a:latin typeface="Arial" panose="020B0604020202020204" pitchFamily="34" charset="0"/>
                <a:cs typeface="Arial" panose="020B0604020202020204" pitchFamily="34" charset="0"/>
              </a:rPr>
            </a:br>
            <a:r>
              <a:rPr lang="en-US" sz="2400" spc="45" dirty="0">
                <a:solidFill>
                  <a:schemeClr val="accent6"/>
                </a:solidFill>
                <a:latin typeface="Arial" panose="020B0604020202020204" pitchFamily="34" charset="0"/>
                <a:cs typeface="Arial" panose="020B0604020202020204" pitchFamily="34" charset="0"/>
              </a:rPr>
              <a:t>Upon completion, participants will gain an introductory understanding of sustainable steel building design strategies.</a:t>
            </a:r>
            <a:br>
              <a:rPr lang="en-US" sz="2400" spc="45" dirty="0">
                <a:solidFill>
                  <a:schemeClr val="accent6"/>
                </a:solidFill>
                <a:latin typeface="Arial" panose="020B0604020202020204" pitchFamily="34" charset="0"/>
                <a:cs typeface="Arial" panose="020B0604020202020204" pitchFamily="34" charset="0"/>
              </a:rPr>
            </a:br>
            <a:br>
              <a:rPr lang="en-US" sz="2400" spc="45" dirty="0">
                <a:solidFill>
                  <a:schemeClr val="accent6"/>
                </a:solidFill>
                <a:latin typeface="Arial" panose="020B0604020202020204" pitchFamily="34" charset="0"/>
                <a:cs typeface="Arial" panose="020B0604020202020204" pitchFamily="34" charset="0"/>
              </a:rPr>
            </a:br>
            <a:r>
              <a:rPr lang="en-US" sz="2400" spc="45" dirty="0">
                <a:solidFill>
                  <a:schemeClr val="accent6"/>
                </a:solidFill>
                <a:latin typeface="Arial" panose="020B0604020202020204" pitchFamily="34" charset="0"/>
                <a:cs typeface="Arial" panose="020B0604020202020204" pitchFamily="34" charset="0"/>
              </a:rPr>
              <a:t>Upon completion, participants will be able to define embodied carbon emission and major contributing components in steel buildings.</a:t>
            </a:r>
            <a:br>
              <a:rPr lang="en-US" sz="2400" spc="45" dirty="0">
                <a:solidFill>
                  <a:schemeClr val="accent6"/>
                </a:solidFill>
                <a:latin typeface="Arial" panose="020B0604020202020204" pitchFamily="34" charset="0"/>
                <a:cs typeface="Arial" panose="020B0604020202020204" pitchFamily="34" charset="0"/>
              </a:rPr>
            </a:br>
            <a:r>
              <a:rPr lang="en-US" sz="2400" spc="45" dirty="0">
                <a:solidFill>
                  <a:schemeClr val="accent6"/>
                </a:solidFill>
                <a:latin typeface="Arial" panose="020B0604020202020204" pitchFamily="34" charset="0"/>
                <a:cs typeface="Arial" panose="020B0604020202020204" pitchFamily="34" charset="0"/>
              </a:rPr>
              <a:t> </a:t>
            </a:r>
            <a:br>
              <a:rPr lang="en-US" sz="2400" spc="45" dirty="0">
                <a:solidFill>
                  <a:schemeClr val="accent6"/>
                </a:solidFill>
                <a:latin typeface="Arial" panose="020B0604020202020204" pitchFamily="34" charset="0"/>
                <a:cs typeface="Arial" panose="020B0604020202020204" pitchFamily="34" charset="0"/>
              </a:rPr>
            </a:br>
            <a:r>
              <a:rPr lang="en-US" sz="2400" spc="45" dirty="0">
                <a:solidFill>
                  <a:schemeClr val="accent6"/>
                </a:solidFill>
                <a:latin typeface="Arial" panose="020B0604020202020204" pitchFamily="34" charset="0"/>
                <a:cs typeface="Arial" panose="020B0604020202020204" pitchFamily="34" charset="0"/>
              </a:rPr>
              <a:t>Upon completion, participants will understand the basics of design optimization strategies and tools used in structural steel building design with the goal to reduce embodied carbon.</a:t>
            </a:r>
          </a:p>
        </p:txBody>
      </p:sp>
      <p:sp>
        <p:nvSpPr>
          <p:cNvPr id="8" name="Holder 6">
            <a:extLst>
              <a:ext uri="{FF2B5EF4-FFF2-40B4-BE49-F238E27FC236}">
                <a16:creationId xmlns:a16="http://schemas.microsoft.com/office/drawing/2014/main" id="{2CBCBFD3-3027-8B80-94B8-9D088FBFB42B}"/>
              </a:ext>
            </a:extLst>
          </p:cNvPr>
          <p:cNvSpPr>
            <a:spLocks noGrp="1"/>
          </p:cNvSpPr>
          <p:nvPr>
            <p:ph type="sldNum" sz="quarter" idx="7"/>
          </p:nvPr>
        </p:nvSpPr>
        <p:spPr>
          <a:xfrm>
            <a:off x="10584351" y="6537960"/>
            <a:ext cx="1557654" cy="320040"/>
          </a:xfrm>
          <a:prstGeom prst="rect">
            <a:avLst/>
          </a:prstGeom>
        </p:spPr>
        <p:txBody>
          <a:bodyPr lIns="0" tIns="0" rIns="0" bIns="0"/>
          <a:lstStyle>
            <a:lvl1pPr algn="r">
              <a:defRPr>
                <a:solidFill>
                  <a:schemeClr val="tx1">
                    <a:tint val="75000"/>
                  </a:schemeClr>
                </a:solidFill>
              </a:defRPr>
            </a:lvl1pPr>
          </a:lstStyle>
          <a:p>
            <a:fld id="{B6F15528-21DE-4FAA-801E-634DDDAF4B2B}" type="slidenum">
              <a:rPr/>
              <a:t>2</a:t>
            </a:fld>
            <a:endParaRPr/>
          </a:p>
        </p:txBody>
      </p:sp>
      <p:pic>
        <p:nvPicPr>
          <p:cNvPr id="11" name="Picture 10" descr="A black and white logo&#10;&#10;Description automatically generated">
            <a:extLst>
              <a:ext uri="{FF2B5EF4-FFF2-40B4-BE49-F238E27FC236}">
                <a16:creationId xmlns:a16="http://schemas.microsoft.com/office/drawing/2014/main" id="{F9C06FD9-7F40-78F4-7A15-695247F95D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6249936"/>
            <a:ext cx="448044" cy="448044"/>
          </a:xfrm>
          <a:prstGeom prst="rect">
            <a:avLst/>
          </a:prstGeom>
        </p:spPr>
      </p:pic>
    </p:spTree>
    <p:extLst>
      <p:ext uri="{BB962C8B-B14F-4D97-AF65-F5344CB8AC3E}">
        <p14:creationId xmlns:p14="http://schemas.microsoft.com/office/powerpoint/2010/main" val="11637355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3ABA342-AC10-88CC-7BA8-900074E080A7}"/>
              </a:ext>
            </a:extLst>
          </p:cNvPr>
          <p:cNvSpPr txBox="1"/>
          <p:nvPr/>
        </p:nvSpPr>
        <p:spPr>
          <a:xfrm>
            <a:off x="749546" y="1095967"/>
            <a:ext cx="7467600" cy="830997"/>
          </a:xfrm>
          <a:prstGeom prst="rect">
            <a:avLst/>
          </a:prstGeom>
          <a:noFill/>
        </p:spPr>
        <p:txBody>
          <a:bodyPr wrap="square" rtlCol="0">
            <a:spAutoFit/>
          </a:bodyPr>
          <a:lstStyle/>
          <a:p>
            <a:r>
              <a:rPr lang="en-US" sz="2400" b="1" i="0" dirty="0">
                <a:solidFill>
                  <a:srgbClr val="00B0F0"/>
                </a:solidFill>
                <a:effectLst/>
                <a:latin typeface="Arial" panose="020B0604020202020204" pitchFamily="34" charset="0"/>
                <a:cs typeface="Arial" panose="020B0604020202020204" pitchFamily="34" charset="0"/>
              </a:rPr>
              <a:t>Minimize transfer</a:t>
            </a:r>
          </a:p>
          <a:p>
            <a:endParaRPr lang="en-US" sz="2400" dirty="0">
              <a:solidFill>
                <a:srgbClr val="00B0F0"/>
              </a:solidFill>
              <a:latin typeface="Arial" panose="020B0604020202020204" pitchFamily="34" charset="0"/>
              <a:cs typeface="Arial" panose="020B0604020202020204" pitchFamily="34" charset="0"/>
            </a:endParaRPr>
          </a:p>
        </p:txBody>
      </p:sp>
      <p:pic>
        <p:nvPicPr>
          <p:cNvPr id="5" name="Picture 4" descr="Diagram, engineering drawing&#10;&#10;Description automatically generated">
            <a:extLst>
              <a:ext uri="{FF2B5EF4-FFF2-40B4-BE49-F238E27FC236}">
                <a16:creationId xmlns:a16="http://schemas.microsoft.com/office/drawing/2014/main" id="{6A6511F3-BF61-07F7-DFF4-3B52C264A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7800" y="1981200"/>
            <a:ext cx="8610600" cy="3915289"/>
          </a:xfrm>
          <a:prstGeom prst="rect">
            <a:avLst/>
          </a:prstGeom>
        </p:spPr>
      </p:pic>
      <p:sp>
        <p:nvSpPr>
          <p:cNvPr id="2" name="Holder 6">
            <a:extLst>
              <a:ext uri="{FF2B5EF4-FFF2-40B4-BE49-F238E27FC236}">
                <a16:creationId xmlns:a16="http://schemas.microsoft.com/office/drawing/2014/main" id="{0F38AE2E-B5A0-1168-2713-E5D617709897}"/>
              </a:ext>
            </a:extLst>
          </p:cNvPr>
          <p:cNvSpPr>
            <a:spLocks noGrp="1"/>
          </p:cNvSpPr>
          <p:nvPr>
            <p:ph type="sldNum" sz="quarter" idx="7"/>
          </p:nvPr>
        </p:nvSpPr>
        <p:spPr>
          <a:xfrm>
            <a:off x="10584351" y="6537960"/>
            <a:ext cx="1557654" cy="320040"/>
          </a:xfrm>
          <a:prstGeom prst="rect">
            <a:avLst/>
          </a:prstGeom>
        </p:spPr>
        <p:txBody>
          <a:bodyPr lIns="0" tIns="0" rIns="0" bIns="0"/>
          <a:lstStyle>
            <a:lvl1pPr algn="r">
              <a:defRPr>
                <a:solidFill>
                  <a:schemeClr val="tx1">
                    <a:tint val="75000"/>
                  </a:schemeClr>
                </a:solidFill>
              </a:defRPr>
            </a:lvl1pPr>
          </a:lstStyle>
          <a:p>
            <a:fld id="{B6F15528-21DE-4FAA-801E-634DDDAF4B2B}" type="slidenum">
              <a:rPr/>
              <a:t>20</a:t>
            </a:fld>
            <a:endParaRPr/>
          </a:p>
        </p:txBody>
      </p:sp>
      <p:grpSp>
        <p:nvGrpSpPr>
          <p:cNvPr id="18" name="Group 17">
            <a:extLst>
              <a:ext uri="{FF2B5EF4-FFF2-40B4-BE49-F238E27FC236}">
                <a16:creationId xmlns:a16="http://schemas.microsoft.com/office/drawing/2014/main" id="{9DDDCFFB-636D-13B1-689F-DEBA8EB43046}"/>
              </a:ext>
            </a:extLst>
          </p:cNvPr>
          <p:cNvGrpSpPr/>
          <p:nvPr/>
        </p:nvGrpSpPr>
        <p:grpSpPr>
          <a:xfrm>
            <a:off x="3230880" y="3147755"/>
            <a:ext cx="172720" cy="1922311"/>
            <a:chOff x="3230880" y="3147755"/>
            <a:chExt cx="172720" cy="1922311"/>
          </a:xfrm>
        </p:grpSpPr>
        <p:sp>
          <p:nvSpPr>
            <p:cNvPr id="15" name="Down Arrow 14">
              <a:extLst>
                <a:ext uri="{FF2B5EF4-FFF2-40B4-BE49-F238E27FC236}">
                  <a16:creationId xmlns:a16="http://schemas.microsoft.com/office/drawing/2014/main" id="{F8F716BF-8E46-DEB7-33DC-4B78F8A2B8E8}"/>
                </a:ext>
              </a:extLst>
            </p:cNvPr>
            <p:cNvSpPr/>
            <p:nvPr/>
          </p:nvSpPr>
          <p:spPr>
            <a:xfrm>
              <a:off x="3230880" y="3938844"/>
              <a:ext cx="152400" cy="304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a:extLst>
                <a:ext uri="{FF2B5EF4-FFF2-40B4-BE49-F238E27FC236}">
                  <a16:creationId xmlns:a16="http://schemas.microsoft.com/office/drawing/2014/main" id="{D0683C71-52B1-B0B2-010B-E1D5DF914FCD}"/>
                </a:ext>
              </a:extLst>
            </p:cNvPr>
            <p:cNvSpPr/>
            <p:nvPr/>
          </p:nvSpPr>
          <p:spPr>
            <a:xfrm>
              <a:off x="3251200" y="3147755"/>
              <a:ext cx="152400" cy="304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own Arrow 16">
              <a:extLst>
                <a:ext uri="{FF2B5EF4-FFF2-40B4-BE49-F238E27FC236}">
                  <a16:creationId xmlns:a16="http://schemas.microsoft.com/office/drawing/2014/main" id="{24F30D63-0256-C340-7D58-3ADAF2C7904D}"/>
                </a:ext>
              </a:extLst>
            </p:cNvPr>
            <p:cNvSpPr/>
            <p:nvPr/>
          </p:nvSpPr>
          <p:spPr>
            <a:xfrm>
              <a:off x="3230880" y="4765266"/>
              <a:ext cx="152400" cy="304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1863962A-440D-5086-3CA1-9B431F0D7416}"/>
              </a:ext>
            </a:extLst>
          </p:cNvPr>
          <p:cNvGrpSpPr/>
          <p:nvPr/>
        </p:nvGrpSpPr>
        <p:grpSpPr>
          <a:xfrm>
            <a:off x="1676400" y="3147755"/>
            <a:ext cx="172720" cy="1922311"/>
            <a:chOff x="3230880" y="3147755"/>
            <a:chExt cx="172720" cy="1922311"/>
          </a:xfrm>
        </p:grpSpPr>
        <p:sp>
          <p:nvSpPr>
            <p:cNvPr id="20" name="Down Arrow 19">
              <a:extLst>
                <a:ext uri="{FF2B5EF4-FFF2-40B4-BE49-F238E27FC236}">
                  <a16:creationId xmlns:a16="http://schemas.microsoft.com/office/drawing/2014/main" id="{D2E90F7F-4F0C-2D4F-9EFE-DC065FE2AD51}"/>
                </a:ext>
              </a:extLst>
            </p:cNvPr>
            <p:cNvSpPr/>
            <p:nvPr/>
          </p:nvSpPr>
          <p:spPr>
            <a:xfrm>
              <a:off x="3230880" y="3938844"/>
              <a:ext cx="152400" cy="304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Down Arrow 20">
              <a:extLst>
                <a:ext uri="{FF2B5EF4-FFF2-40B4-BE49-F238E27FC236}">
                  <a16:creationId xmlns:a16="http://schemas.microsoft.com/office/drawing/2014/main" id="{5E218608-C376-DE4A-6A86-903B86CB7D17}"/>
                </a:ext>
              </a:extLst>
            </p:cNvPr>
            <p:cNvSpPr/>
            <p:nvPr/>
          </p:nvSpPr>
          <p:spPr>
            <a:xfrm>
              <a:off x="3251200" y="3147755"/>
              <a:ext cx="152400" cy="304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own Arrow 21">
              <a:extLst>
                <a:ext uri="{FF2B5EF4-FFF2-40B4-BE49-F238E27FC236}">
                  <a16:creationId xmlns:a16="http://schemas.microsoft.com/office/drawing/2014/main" id="{0FCBD177-DD22-240F-B872-7D2B5ED28840}"/>
                </a:ext>
              </a:extLst>
            </p:cNvPr>
            <p:cNvSpPr/>
            <p:nvPr/>
          </p:nvSpPr>
          <p:spPr>
            <a:xfrm>
              <a:off x="3230880" y="4765266"/>
              <a:ext cx="152400" cy="304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5C0193A8-C948-82BD-C2AB-56302298623A}"/>
              </a:ext>
            </a:extLst>
          </p:cNvPr>
          <p:cNvGrpSpPr/>
          <p:nvPr/>
        </p:nvGrpSpPr>
        <p:grpSpPr>
          <a:xfrm>
            <a:off x="4785360" y="3147755"/>
            <a:ext cx="172720" cy="1922311"/>
            <a:chOff x="3230880" y="3147755"/>
            <a:chExt cx="172720" cy="1922311"/>
          </a:xfrm>
        </p:grpSpPr>
        <p:sp>
          <p:nvSpPr>
            <p:cNvPr id="24" name="Down Arrow 23">
              <a:extLst>
                <a:ext uri="{FF2B5EF4-FFF2-40B4-BE49-F238E27FC236}">
                  <a16:creationId xmlns:a16="http://schemas.microsoft.com/office/drawing/2014/main" id="{4C95E033-05D0-5AEA-B4AE-9560C56D5134}"/>
                </a:ext>
              </a:extLst>
            </p:cNvPr>
            <p:cNvSpPr/>
            <p:nvPr/>
          </p:nvSpPr>
          <p:spPr>
            <a:xfrm>
              <a:off x="3230880" y="3938844"/>
              <a:ext cx="152400" cy="304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own Arrow 24">
              <a:extLst>
                <a:ext uri="{FF2B5EF4-FFF2-40B4-BE49-F238E27FC236}">
                  <a16:creationId xmlns:a16="http://schemas.microsoft.com/office/drawing/2014/main" id="{E738F0D5-3852-8014-8A26-79B93B4C591E}"/>
                </a:ext>
              </a:extLst>
            </p:cNvPr>
            <p:cNvSpPr/>
            <p:nvPr/>
          </p:nvSpPr>
          <p:spPr>
            <a:xfrm>
              <a:off x="3251200" y="3147755"/>
              <a:ext cx="152400" cy="304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Down Arrow 25">
              <a:extLst>
                <a:ext uri="{FF2B5EF4-FFF2-40B4-BE49-F238E27FC236}">
                  <a16:creationId xmlns:a16="http://schemas.microsoft.com/office/drawing/2014/main" id="{ADFB13F0-671D-6BBE-CC01-7D7CDEC69497}"/>
                </a:ext>
              </a:extLst>
            </p:cNvPr>
            <p:cNvSpPr/>
            <p:nvPr/>
          </p:nvSpPr>
          <p:spPr>
            <a:xfrm>
              <a:off x="3230880" y="4765266"/>
              <a:ext cx="152400" cy="304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a:extLst>
              <a:ext uri="{FF2B5EF4-FFF2-40B4-BE49-F238E27FC236}">
                <a16:creationId xmlns:a16="http://schemas.microsoft.com/office/drawing/2014/main" id="{77BF414B-448B-3886-6E09-9B6721CA6AF5}"/>
              </a:ext>
            </a:extLst>
          </p:cNvPr>
          <p:cNvGrpSpPr/>
          <p:nvPr/>
        </p:nvGrpSpPr>
        <p:grpSpPr>
          <a:xfrm>
            <a:off x="2057400" y="2580640"/>
            <a:ext cx="2514600" cy="325120"/>
            <a:chOff x="2057400" y="2580640"/>
            <a:chExt cx="2514600" cy="325120"/>
          </a:xfrm>
        </p:grpSpPr>
        <p:sp>
          <p:nvSpPr>
            <p:cNvPr id="8" name="Down Arrow 7">
              <a:extLst>
                <a:ext uri="{FF2B5EF4-FFF2-40B4-BE49-F238E27FC236}">
                  <a16:creationId xmlns:a16="http://schemas.microsoft.com/office/drawing/2014/main" id="{1BDB9E9B-9140-DF25-5DB0-5DAFA5BF2BDB}"/>
                </a:ext>
              </a:extLst>
            </p:cNvPr>
            <p:cNvSpPr/>
            <p:nvPr/>
          </p:nvSpPr>
          <p:spPr>
            <a:xfrm>
              <a:off x="2057400" y="2590800"/>
              <a:ext cx="152400" cy="304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a:extLst>
                <a:ext uri="{FF2B5EF4-FFF2-40B4-BE49-F238E27FC236}">
                  <a16:creationId xmlns:a16="http://schemas.microsoft.com/office/drawing/2014/main" id="{403CD7EA-4778-7225-7A65-D7419D16C5C7}"/>
                </a:ext>
              </a:extLst>
            </p:cNvPr>
            <p:cNvSpPr/>
            <p:nvPr/>
          </p:nvSpPr>
          <p:spPr>
            <a:xfrm>
              <a:off x="2809240" y="2600960"/>
              <a:ext cx="152400" cy="304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own Arrow 26">
              <a:extLst>
                <a:ext uri="{FF2B5EF4-FFF2-40B4-BE49-F238E27FC236}">
                  <a16:creationId xmlns:a16="http://schemas.microsoft.com/office/drawing/2014/main" id="{20BE5269-EB56-81B0-ED25-52A33780D0E4}"/>
                </a:ext>
              </a:extLst>
            </p:cNvPr>
            <p:cNvSpPr/>
            <p:nvPr/>
          </p:nvSpPr>
          <p:spPr>
            <a:xfrm>
              <a:off x="3667760" y="2580640"/>
              <a:ext cx="152400" cy="304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Down Arrow 27">
              <a:extLst>
                <a:ext uri="{FF2B5EF4-FFF2-40B4-BE49-F238E27FC236}">
                  <a16:creationId xmlns:a16="http://schemas.microsoft.com/office/drawing/2014/main" id="{15600D5D-CF6A-BEA6-EC41-A18B4C8CC1D1}"/>
                </a:ext>
              </a:extLst>
            </p:cNvPr>
            <p:cNvSpPr/>
            <p:nvPr/>
          </p:nvSpPr>
          <p:spPr>
            <a:xfrm>
              <a:off x="4419600" y="2590800"/>
              <a:ext cx="152400" cy="304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62E73543-F4BE-90A8-E137-D574E9826BC5}"/>
              </a:ext>
            </a:extLst>
          </p:cNvPr>
          <p:cNvGrpSpPr/>
          <p:nvPr/>
        </p:nvGrpSpPr>
        <p:grpSpPr>
          <a:xfrm>
            <a:off x="6530340" y="2560320"/>
            <a:ext cx="2514600" cy="325120"/>
            <a:chOff x="2057400" y="2580640"/>
            <a:chExt cx="2514600" cy="325120"/>
          </a:xfrm>
        </p:grpSpPr>
        <p:sp>
          <p:nvSpPr>
            <p:cNvPr id="31" name="Down Arrow 30">
              <a:extLst>
                <a:ext uri="{FF2B5EF4-FFF2-40B4-BE49-F238E27FC236}">
                  <a16:creationId xmlns:a16="http://schemas.microsoft.com/office/drawing/2014/main" id="{7F551EC8-8419-5BDA-F42E-A21ECF278DF1}"/>
                </a:ext>
              </a:extLst>
            </p:cNvPr>
            <p:cNvSpPr/>
            <p:nvPr/>
          </p:nvSpPr>
          <p:spPr>
            <a:xfrm>
              <a:off x="2057400" y="2590800"/>
              <a:ext cx="152400" cy="304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Down Arrow 31">
              <a:extLst>
                <a:ext uri="{FF2B5EF4-FFF2-40B4-BE49-F238E27FC236}">
                  <a16:creationId xmlns:a16="http://schemas.microsoft.com/office/drawing/2014/main" id="{9533AF08-E163-4F8D-0EDD-E29DACC2D828}"/>
                </a:ext>
              </a:extLst>
            </p:cNvPr>
            <p:cNvSpPr/>
            <p:nvPr/>
          </p:nvSpPr>
          <p:spPr>
            <a:xfrm>
              <a:off x="2809240" y="2600960"/>
              <a:ext cx="152400" cy="304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own Arrow 32">
              <a:extLst>
                <a:ext uri="{FF2B5EF4-FFF2-40B4-BE49-F238E27FC236}">
                  <a16:creationId xmlns:a16="http://schemas.microsoft.com/office/drawing/2014/main" id="{4841F131-441E-0A31-9A04-3C13117EC840}"/>
                </a:ext>
              </a:extLst>
            </p:cNvPr>
            <p:cNvSpPr/>
            <p:nvPr/>
          </p:nvSpPr>
          <p:spPr>
            <a:xfrm>
              <a:off x="3667760" y="2580640"/>
              <a:ext cx="152400" cy="304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Down Arrow 33">
              <a:extLst>
                <a:ext uri="{FF2B5EF4-FFF2-40B4-BE49-F238E27FC236}">
                  <a16:creationId xmlns:a16="http://schemas.microsoft.com/office/drawing/2014/main" id="{EECD75A0-96BD-C27D-C09D-252A2EF06FD9}"/>
                </a:ext>
              </a:extLst>
            </p:cNvPr>
            <p:cNvSpPr/>
            <p:nvPr/>
          </p:nvSpPr>
          <p:spPr>
            <a:xfrm>
              <a:off x="4419600" y="2590800"/>
              <a:ext cx="152400" cy="304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1B420606-1B30-7B93-3427-7D81DFB5C74E}"/>
              </a:ext>
            </a:extLst>
          </p:cNvPr>
          <p:cNvGrpSpPr/>
          <p:nvPr/>
        </p:nvGrpSpPr>
        <p:grpSpPr>
          <a:xfrm>
            <a:off x="6070600" y="3147755"/>
            <a:ext cx="172720" cy="1922311"/>
            <a:chOff x="3230880" y="3147755"/>
            <a:chExt cx="172720" cy="1922311"/>
          </a:xfrm>
        </p:grpSpPr>
        <p:sp>
          <p:nvSpPr>
            <p:cNvPr id="36" name="Down Arrow 35">
              <a:extLst>
                <a:ext uri="{FF2B5EF4-FFF2-40B4-BE49-F238E27FC236}">
                  <a16:creationId xmlns:a16="http://schemas.microsoft.com/office/drawing/2014/main" id="{49CE90CA-77B9-6BB1-2F03-E00754FBC05D}"/>
                </a:ext>
              </a:extLst>
            </p:cNvPr>
            <p:cNvSpPr/>
            <p:nvPr/>
          </p:nvSpPr>
          <p:spPr>
            <a:xfrm>
              <a:off x="3230880" y="3938844"/>
              <a:ext cx="152400" cy="304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Down Arrow 36">
              <a:extLst>
                <a:ext uri="{FF2B5EF4-FFF2-40B4-BE49-F238E27FC236}">
                  <a16:creationId xmlns:a16="http://schemas.microsoft.com/office/drawing/2014/main" id="{EDCC203A-F683-F2EB-59E4-DCB81B5F1E15}"/>
                </a:ext>
              </a:extLst>
            </p:cNvPr>
            <p:cNvSpPr/>
            <p:nvPr/>
          </p:nvSpPr>
          <p:spPr>
            <a:xfrm>
              <a:off x="3251200" y="3147755"/>
              <a:ext cx="152400" cy="304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Down Arrow 37">
              <a:extLst>
                <a:ext uri="{FF2B5EF4-FFF2-40B4-BE49-F238E27FC236}">
                  <a16:creationId xmlns:a16="http://schemas.microsoft.com/office/drawing/2014/main" id="{17516203-FB7D-9CB6-6E52-9FC2644848CB}"/>
                </a:ext>
              </a:extLst>
            </p:cNvPr>
            <p:cNvSpPr/>
            <p:nvPr/>
          </p:nvSpPr>
          <p:spPr>
            <a:xfrm>
              <a:off x="3230880" y="4765266"/>
              <a:ext cx="152400" cy="304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049D1BBD-C373-8C02-A62E-409C269AC2D0}"/>
              </a:ext>
            </a:extLst>
          </p:cNvPr>
          <p:cNvGrpSpPr/>
          <p:nvPr/>
        </p:nvGrpSpPr>
        <p:grpSpPr>
          <a:xfrm>
            <a:off x="9144000" y="3130088"/>
            <a:ext cx="172720" cy="1922311"/>
            <a:chOff x="3230880" y="3147755"/>
            <a:chExt cx="172720" cy="1922311"/>
          </a:xfrm>
        </p:grpSpPr>
        <p:sp>
          <p:nvSpPr>
            <p:cNvPr id="40" name="Down Arrow 39">
              <a:extLst>
                <a:ext uri="{FF2B5EF4-FFF2-40B4-BE49-F238E27FC236}">
                  <a16:creationId xmlns:a16="http://schemas.microsoft.com/office/drawing/2014/main" id="{85659797-AFB7-93DE-DAC5-7174B422143D}"/>
                </a:ext>
              </a:extLst>
            </p:cNvPr>
            <p:cNvSpPr/>
            <p:nvPr/>
          </p:nvSpPr>
          <p:spPr>
            <a:xfrm>
              <a:off x="3230880" y="3938844"/>
              <a:ext cx="152400" cy="304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Down Arrow 40">
              <a:extLst>
                <a:ext uri="{FF2B5EF4-FFF2-40B4-BE49-F238E27FC236}">
                  <a16:creationId xmlns:a16="http://schemas.microsoft.com/office/drawing/2014/main" id="{D99085E6-5E38-FEEC-0E48-AFE85DA81889}"/>
                </a:ext>
              </a:extLst>
            </p:cNvPr>
            <p:cNvSpPr/>
            <p:nvPr/>
          </p:nvSpPr>
          <p:spPr>
            <a:xfrm>
              <a:off x="3251200" y="3147755"/>
              <a:ext cx="152400" cy="304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Down Arrow 41">
              <a:extLst>
                <a:ext uri="{FF2B5EF4-FFF2-40B4-BE49-F238E27FC236}">
                  <a16:creationId xmlns:a16="http://schemas.microsoft.com/office/drawing/2014/main" id="{5BDBC540-B89F-9A3E-4DE2-9C2C52D1E78C}"/>
                </a:ext>
              </a:extLst>
            </p:cNvPr>
            <p:cNvSpPr/>
            <p:nvPr/>
          </p:nvSpPr>
          <p:spPr>
            <a:xfrm>
              <a:off x="3230880" y="4765266"/>
              <a:ext cx="152400" cy="304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Down Arrow 42">
            <a:extLst>
              <a:ext uri="{FF2B5EF4-FFF2-40B4-BE49-F238E27FC236}">
                <a16:creationId xmlns:a16="http://schemas.microsoft.com/office/drawing/2014/main" id="{021E00C3-C687-5010-CB01-570DBF84DDEB}"/>
              </a:ext>
            </a:extLst>
          </p:cNvPr>
          <p:cNvSpPr/>
          <p:nvPr/>
        </p:nvSpPr>
        <p:spPr>
          <a:xfrm>
            <a:off x="7627620" y="3162995"/>
            <a:ext cx="152400" cy="304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Down Arrow 43">
            <a:extLst>
              <a:ext uri="{FF2B5EF4-FFF2-40B4-BE49-F238E27FC236}">
                <a16:creationId xmlns:a16="http://schemas.microsoft.com/office/drawing/2014/main" id="{7730539E-B0BA-30D2-A0C4-7AC0A5AFD49B}"/>
              </a:ext>
            </a:extLst>
          </p:cNvPr>
          <p:cNvSpPr/>
          <p:nvPr/>
        </p:nvSpPr>
        <p:spPr>
          <a:xfrm>
            <a:off x="7627620" y="3921177"/>
            <a:ext cx="152400" cy="304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ight Arrow 44">
            <a:extLst>
              <a:ext uri="{FF2B5EF4-FFF2-40B4-BE49-F238E27FC236}">
                <a16:creationId xmlns:a16="http://schemas.microsoft.com/office/drawing/2014/main" id="{32487F2C-2FE5-2D4F-25E3-B47BD09DEE3C}"/>
              </a:ext>
            </a:extLst>
          </p:cNvPr>
          <p:cNvSpPr/>
          <p:nvPr/>
        </p:nvSpPr>
        <p:spPr>
          <a:xfrm>
            <a:off x="8359140" y="4495800"/>
            <a:ext cx="500380" cy="76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ight Arrow 45">
            <a:extLst>
              <a:ext uri="{FF2B5EF4-FFF2-40B4-BE49-F238E27FC236}">
                <a16:creationId xmlns:a16="http://schemas.microsoft.com/office/drawing/2014/main" id="{AAF4271F-2030-0B06-94E5-D644AF1AC390}"/>
              </a:ext>
            </a:extLst>
          </p:cNvPr>
          <p:cNvSpPr/>
          <p:nvPr/>
        </p:nvSpPr>
        <p:spPr>
          <a:xfrm rot="10800000">
            <a:off x="6530340" y="4508500"/>
            <a:ext cx="500380" cy="76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1" name="object 2">
            <a:extLst>
              <a:ext uri="{FF2B5EF4-FFF2-40B4-BE49-F238E27FC236}">
                <a16:creationId xmlns:a16="http://schemas.microsoft.com/office/drawing/2014/main" id="{D36D3A5C-EAF5-EC0C-6402-D2874607E4C0}"/>
              </a:ext>
            </a:extLst>
          </p:cNvPr>
          <p:cNvSpPr txBox="1">
            <a:spLocks/>
          </p:cNvSpPr>
          <p:nvPr/>
        </p:nvSpPr>
        <p:spPr>
          <a:xfrm>
            <a:off x="477418" y="163195"/>
            <a:ext cx="9123782" cy="566822"/>
          </a:xfrm>
          <a:prstGeom prst="rect">
            <a:avLst/>
          </a:prstGeom>
        </p:spPr>
        <p:txBody>
          <a:bodyPr vert="horz" wrap="square" lIns="0" tIns="12700" rIns="0" bIns="0" rtlCol="0">
            <a:spAutoFit/>
          </a:bodyPr>
          <a:lstStyle>
            <a:lvl1pPr>
              <a:defRPr sz="2800" b="1" i="0">
                <a:solidFill>
                  <a:srgbClr val="AEBC21"/>
                </a:solidFill>
                <a:latin typeface="Arial"/>
                <a:ea typeface="+mj-ea"/>
                <a:cs typeface="Arial"/>
              </a:defRPr>
            </a:lvl1pPr>
          </a:lstStyle>
          <a:p>
            <a:pPr marL="12700">
              <a:spcBef>
                <a:spcPts val="100"/>
              </a:spcBef>
            </a:pPr>
            <a:r>
              <a:rPr lang="en-US" b="0" kern="0" spc="-5">
                <a:solidFill>
                  <a:srgbClr val="7E7E7E"/>
                </a:solidFill>
              </a:rPr>
              <a:t>SUSTAINABLE STEEL BUILDING DESIGN </a:t>
            </a:r>
            <a:r>
              <a:rPr lang="en-US" sz="3600" b="0" kern="0">
                <a:solidFill>
                  <a:srgbClr val="AFBB21"/>
                </a:solidFill>
              </a:rPr>
              <a:t>|</a:t>
            </a:r>
            <a:r>
              <a:rPr lang="en-US" sz="3600" b="0" kern="0" spc="-185">
                <a:solidFill>
                  <a:srgbClr val="AFBB21"/>
                </a:solidFill>
              </a:rPr>
              <a:t> </a:t>
            </a:r>
            <a:r>
              <a:rPr lang="en-US" b="0" kern="0" spc="-185">
                <a:solidFill>
                  <a:srgbClr val="AFBB21"/>
                </a:solidFill>
              </a:rPr>
              <a:t>DESIGN</a:t>
            </a:r>
            <a:endParaRPr lang="en-US" kern="0" dirty="0"/>
          </a:p>
        </p:txBody>
      </p:sp>
      <p:sp>
        <p:nvSpPr>
          <p:cNvPr id="13" name="Bent-Up Arrow 12">
            <a:extLst>
              <a:ext uri="{FF2B5EF4-FFF2-40B4-BE49-F238E27FC236}">
                <a16:creationId xmlns:a16="http://schemas.microsoft.com/office/drawing/2014/main" id="{1DA179ED-54A0-2870-9A59-5551312579FA}"/>
              </a:ext>
            </a:extLst>
          </p:cNvPr>
          <p:cNvSpPr/>
          <p:nvPr/>
        </p:nvSpPr>
        <p:spPr>
          <a:xfrm rot="5400000">
            <a:off x="7723286" y="4319689"/>
            <a:ext cx="224562" cy="305463"/>
          </a:xfrm>
          <a:prstGeom prst="bentUp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4" name="Bent-Up Arrow 13">
            <a:extLst>
              <a:ext uri="{FF2B5EF4-FFF2-40B4-BE49-F238E27FC236}">
                <a16:creationId xmlns:a16="http://schemas.microsoft.com/office/drawing/2014/main" id="{EC34F19F-0C26-E0A6-DB48-0BEDE52861DD}"/>
              </a:ext>
            </a:extLst>
          </p:cNvPr>
          <p:cNvSpPr/>
          <p:nvPr/>
        </p:nvSpPr>
        <p:spPr>
          <a:xfrm rot="5400000" flipV="1">
            <a:off x="7411033" y="4291914"/>
            <a:ext cx="224564" cy="361010"/>
          </a:xfrm>
          <a:prstGeom prst="bentUp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3" name="Picture 2">
            <a:extLst>
              <a:ext uri="{FF2B5EF4-FFF2-40B4-BE49-F238E27FC236}">
                <a16:creationId xmlns:a16="http://schemas.microsoft.com/office/drawing/2014/main" id="{7472CB6F-2920-F6E3-79E4-9B48EDBF44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1923" y="6257556"/>
            <a:ext cx="448044" cy="448044"/>
          </a:xfrm>
          <a:prstGeom prst="rect">
            <a:avLst/>
          </a:prstGeom>
        </p:spPr>
      </p:pic>
    </p:spTree>
    <p:extLst>
      <p:ext uri="{BB962C8B-B14F-4D97-AF65-F5344CB8AC3E}">
        <p14:creationId xmlns:p14="http://schemas.microsoft.com/office/powerpoint/2010/main" val="8655858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3ABA342-AC10-88CC-7BA8-900074E080A7}"/>
              </a:ext>
            </a:extLst>
          </p:cNvPr>
          <p:cNvSpPr txBox="1"/>
          <p:nvPr/>
        </p:nvSpPr>
        <p:spPr>
          <a:xfrm>
            <a:off x="762000" y="1066800"/>
            <a:ext cx="7467600" cy="830997"/>
          </a:xfrm>
          <a:prstGeom prst="rect">
            <a:avLst/>
          </a:prstGeom>
          <a:noFill/>
        </p:spPr>
        <p:txBody>
          <a:bodyPr wrap="square" rtlCol="0">
            <a:spAutoFit/>
          </a:bodyPr>
          <a:lstStyle/>
          <a:p>
            <a:r>
              <a:rPr lang="en-US" sz="2400" b="1" i="0" dirty="0">
                <a:solidFill>
                  <a:srgbClr val="00B0F0"/>
                </a:solidFill>
                <a:effectLst/>
                <a:latin typeface="Arial" panose="020B0604020202020204" pitchFamily="34" charset="0"/>
                <a:cs typeface="Arial" panose="020B0604020202020204" pitchFamily="34" charset="0"/>
              </a:rPr>
              <a:t>Strategies to Minimize transfer</a:t>
            </a:r>
          </a:p>
          <a:p>
            <a:endParaRPr lang="en-US" sz="2400" dirty="0">
              <a:solidFill>
                <a:srgbClr val="00B0F0"/>
              </a:solidFill>
              <a:latin typeface="Arial" panose="020B0604020202020204" pitchFamily="34" charset="0"/>
              <a:cs typeface="Arial" panose="020B0604020202020204" pitchFamily="34" charset="0"/>
            </a:endParaRPr>
          </a:p>
        </p:txBody>
      </p:sp>
      <p:sp>
        <p:nvSpPr>
          <p:cNvPr id="9" name="object 2">
            <a:extLst>
              <a:ext uri="{FF2B5EF4-FFF2-40B4-BE49-F238E27FC236}">
                <a16:creationId xmlns:a16="http://schemas.microsoft.com/office/drawing/2014/main" id="{1AD9EE53-079E-41E5-44EE-572946236577}"/>
              </a:ext>
            </a:extLst>
          </p:cNvPr>
          <p:cNvSpPr txBox="1">
            <a:spLocks noGrp="1"/>
          </p:cNvSpPr>
          <p:nvPr>
            <p:ph type="title"/>
          </p:nvPr>
        </p:nvSpPr>
        <p:spPr>
          <a:xfrm>
            <a:off x="477418" y="163195"/>
            <a:ext cx="9123782" cy="566822"/>
          </a:xfrm>
          <a:prstGeom prst="rect">
            <a:avLst/>
          </a:prstGeom>
        </p:spPr>
        <p:txBody>
          <a:bodyPr vert="horz" wrap="square" lIns="0" tIns="12700" rIns="0" bIns="0" rtlCol="0">
            <a:spAutoFit/>
          </a:bodyPr>
          <a:lstStyle/>
          <a:p>
            <a:pPr marL="12700">
              <a:lnSpc>
                <a:spcPct val="100000"/>
              </a:lnSpc>
              <a:spcBef>
                <a:spcPts val="100"/>
              </a:spcBef>
            </a:pPr>
            <a:r>
              <a:rPr lang="en-US" b="0" spc="-5" dirty="0">
                <a:solidFill>
                  <a:srgbClr val="7E7E7E"/>
                </a:solidFill>
              </a:rPr>
              <a:t>SUSTAINABLE STEEL BUILDING DESIGN</a:t>
            </a:r>
            <a:r>
              <a:rPr lang="en-US" b="0" spc="-5" dirty="0">
                <a:solidFill>
                  <a:srgbClr val="7E7E7E"/>
                </a:solidFill>
                <a:latin typeface="Arial"/>
                <a:cs typeface="Arial"/>
              </a:rPr>
              <a:t> </a:t>
            </a:r>
            <a:r>
              <a:rPr lang="en-US" sz="3600" b="0" dirty="0">
                <a:solidFill>
                  <a:srgbClr val="AFBB21"/>
                </a:solidFill>
                <a:latin typeface="Arial"/>
                <a:cs typeface="Arial"/>
              </a:rPr>
              <a:t>|</a:t>
            </a:r>
            <a:r>
              <a:rPr lang="en-US" sz="3600" b="0" spc="-185" dirty="0">
                <a:solidFill>
                  <a:srgbClr val="AFBB21"/>
                </a:solidFill>
                <a:latin typeface="Arial"/>
                <a:cs typeface="Arial"/>
              </a:rPr>
              <a:t> </a:t>
            </a:r>
            <a:r>
              <a:rPr lang="en-US" b="0" spc="-185" dirty="0">
                <a:solidFill>
                  <a:srgbClr val="AFBB21"/>
                </a:solidFill>
              </a:rPr>
              <a:t>DESIGN</a:t>
            </a:r>
            <a:endParaRPr lang="en-US" dirty="0">
              <a:latin typeface="Arial"/>
              <a:cs typeface="Arial"/>
            </a:endParaRPr>
          </a:p>
        </p:txBody>
      </p:sp>
      <p:pic>
        <p:nvPicPr>
          <p:cNvPr id="3" name="Picture 2" descr="Diagram&#10;&#10;Description automatically generated">
            <a:extLst>
              <a:ext uri="{FF2B5EF4-FFF2-40B4-BE49-F238E27FC236}">
                <a16:creationId xmlns:a16="http://schemas.microsoft.com/office/drawing/2014/main" id="{636D17C2-05F9-369B-D301-2A2C521E89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3108" y="1897796"/>
            <a:ext cx="8600491" cy="3913845"/>
          </a:xfrm>
          <a:prstGeom prst="rect">
            <a:avLst/>
          </a:prstGeom>
        </p:spPr>
      </p:pic>
      <p:sp>
        <p:nvSpPr>
          <p:cNvPr id="2" name="Holder 6">
            <a:extLst>
              <a:ext uri="{FF2B5EF4-FFF2-40B4-BE49-F238E27FC236}">
                <a16:creationId xmlns:a16="http://schemas.microsoft.com/office/drawing/2014/main" id="{001C371B-D471-5A78-3B9B-6947AD7B7C75}"/>
              </a:ext>
            </a:extLst>
          </p:cNvPr>
          <p:cNvSpPr>
            <a:spLocks noGrp="1"/>
          </p:cNvSpPr>
          <p:nvPr>
            <p:ph type="sldNum" sz="quarter" idx="7"/>
          </p:nvPr>
        </p:nvSpPr>
        <p:spPr>
          <a:xfrm>
            <a:off x="10584351" y="6537960"/>
            <a:ext cx="1557654" cy="320040"/>
          </a:xfrm>
          <a:prstGeom prst="rect">
            <a:avLst/>
          </a:prstGeom>
        </p:spPr>
        <p:txBody>
          <a:bodyPr lIns="0" tIns="0" rIns="0" bIns="0"/>
          <a:lstStyle>
            <a:lvl1pPr algn="r">
              <a:defRPr>
                <a:solidFill>
                  <a:schemeClr val="tx1">
                    <a:tint val="75000"/>
                  </a:schemeClr>
                </a:solidFill>
              </a:defRPr>
            </a:lvl1pPr>
          </a:lstStyle>
          <a:p>
            <a:fld id="{B6F15528-21DE-4FAA-801E-634DDDAF4B2B}" type="slidenum">
              <a:rPr/>
              <a:t>21</a:t>
            </a:fld>
            <a:endParaRPr/>
          </a:p>
        </p:txBody>
      </p:sp>
      <p:pic>
        <p:nvPicPr>
          <p:cNvPr id="4" name="Picture 3">
            <a:extLst>
              <a:ext uri="{FF2B5EF4-FFF2-40B4-BE49-F238E27FC236}">
                <a16:creationId xmlns:a16="http://schemas.microsoft.com/office/drawing/2014/main" id="{E1C197AE-AE86-7585-6FAF-721D9F1761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1923" y="6257556"/>
            <a:ext cx="448044" cy="448044"/>
          </a:xfrm>
          <a:prstGeom prst="rect">
            <a:avLst/>
          </a:prstGeom>
        </p:spPr>
      </p:pic>
    </p:spTree>
    <p:extLst>
      <p:ext uri="{BB962C8B-B14F-4D97-AF65-F5344CB8AC3E}">
        <p14:creationId xmlns:p14="http://schemas.microsoft.com/office/powerpoint/2010/main" val="33716808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77418" y="163195"/>
            <a:ext cx="9123782" cy="566822"/>
          </a:xfrm>
          <a:prstGeom prst="rect">
            <a:avLst/>
          </a:prstGeom>
        </p:spPr>
        <p:txBody>
          <a:bodyPr vert="horz" wrap="square" lIns="0" tIns="12700" rIns="0" bIns="0" rtlCol="0">
            <a:spAutoFit/>
          </a:bodyPr>
          <a:lstStyle/>
          <a:p>
            <a:pPr marL="12700">
              <a:lnSpc>
                <a:spcPct val="100000"/>
              </a:lnSpc>
              <a:spcBef>
                <a:spcPts val="100"/>
              </a:spcBef>
            </a:pPr>
            <a:r>
              <a:rPr lang="en-US" b="0" spc="-5" dirty="0">
                <a:solidFill>
                  <a:srgbClr val="7E7E7E"/>
                </a:solidFill>
                <a:latin typeface="Arial"/>
                <a:cs typeface="Arial"/>
              </a:rPr>
              <a:t>STEEL </a:t>
            </a:r>
            <a:r>
              <a:rPr lang="en-US" sz="3600" b="0" dirty="0">
                <a:solidFill>
                  <a:srgbClr val="AFBB21"/>
                </a:solidFill>
                <a:latin typeface="Arial"/>
                <a:cs typeface="Arial"/>
              </a:rPr>
              <a:t>|</a:t>
            </a:r>
            <a:r>
              <a:rPr lang="en-US" sz="3600" b="0" spc="-185" dirty="0">
                <a:solidFill>
                  <a:srgbClr val="AFBB21"/>
                </a:solidFill>
                <a:latin typeface="Arial"/>
                <a:cs typeface="Arial"/>
              </a:rPr>
              <a:t> </a:t>
            </a:r>
            <a:r>
              <a:rPr lang="en-US" b="0" spc="-5" dirty="0">
                <a:solidFill>
                  <a:srgbClr val="AFBB21"/>
                </a:solidFill>
                <a:latin typeface="Arial"/>
                <a:cs typeface="Arial"/>
              </a:rPr>
              <a:t>SUSTAINABLE STEEL BUILDING DESIGN </a:t>
            </a:r>
            <a:endParaRPr lang="en-US" sz="3600" dirty="0">
              <a:latin typeface="Arial"/>
              <a:cs typeface="Arial"/>
            </a:endParaRPr>
          </a:p>
        </p:txBody>
      </p:sp>
      <p:sp>
        <p:nvSpPr>
          <p:cNvPr id="7" name="TextBox 6">
            <a:extLst>
              <a:ext uri="{FF2B5EF4-FFF2-40B4-BE49-F238E27FC236}">
                <a16:creationId xmlns:a16="http://schemas.microsoft.com/office/drawing/2014/main" id="{B3ABA342-AC10-88CC-7BA8-900074E080A7}"/>
              </a:ext>
            </a:extLst>
          </p:cNvPr>
          <p:cNvSpPr txBox="1"/>
          <p:nvPr/>
        </p:nvSpPr>
        <p:spPr>
          <a:xfrm>
            <a:off x="513861" y="793902"/>
            <a:ext cx="7467600" cy="1200329"/>
          </a:xfrm>
          <a:prstGeom prst="rect">
            <a:avLst/>
          </a:prstGeom>
          <a:noFill/>
        </p:spPr>
        <p:txBody>
          <a:bodyPr wrap="square" rtlCol="0">
            <a:spAutoFit/>
          </a:bodyPr>
          <a:lstStyle/>
          <a:p>
            <a:r>
              <a:rPr lang="en-US" sz="2400" b="1" dirty="0">
                <a:solidFill>
                  <a:srgbClr val="00B0F0"/>
                </a:solidFill>
                <a:latin typeface="Arial" panose="020B0604020202020204" pitchFamily="34" charset="0"/>
                <a:cs typeface="Arial" panose="020B0604020202020204" pitchFamily="34" charset="0"/>
              </a:rPr>
              <a:t>Life Cycle Optimization</a:t>
            </a:r>
          </a:p>
          <a:p>
            <a:pPr marL="285750" indent="-285750" fontAlgn="base">
              <a:buFont typeface="Arial" panose="020B0604020202020204" pitchFamily="34" charset="0"/>
              <a:buChar char="•"/>
            </a:pPr>
            <a:r>
              <a:rPr lang="en-US" sz="2400" dirty="0">
                <a:latin typeface="Arial" panose="020B0604020202020204" pitchFamily="34" charset="0"/>
                <a:cs typeface="Arial" panose="020B0604020202020204" pitchFamily="34" charset="0"/>
              </a:rPr>
              <a:t>Design for adaptability and deconstruction</a:t>
            </a:r>
          </a:p>
          <a:p>
            <a:pPr marL="285750" indent="-285750" fontAlgn="base">
              <a:buFont typeface="Arial" panose="020B0604020202020204" pitchFamily="34" charset="0"/>
              <a:buChar char="•"/>
            </a:pPr>
            <a:r>
              <a:rPr lang="en-US" sz="2400" dirty="0">
                <a:latin typeface="Arial" panose="020B0604020202020204" pitchFamily="34" charset="0"/>
                <a:cs typeface="Arial" panose="020B0604020202020204" pitchFamily="34" charset="0"/>
              </a:rPr>
              <a:t>Design with flexibility </a:t>
            </a:r>
          </a:p>
        </p:txBody>
      </p:sp>
      <p:sp>
        <p:nvSpPr>
          <p:cNvPr id="9" name="TextBox 8">
            <a:extLst>
              <a:ext uri="{FF2B5EF4-FFF2-40B4-BE49-F238E27FC236}">
                <a16:creationId xmlns:a16="http://schemas.microsoft.com/office/drawing/2014/main" id="{43612B94-28E6-4EEB-6B26-707785F0217F}"/>
              </a:ext>
            </a:extLst>
          </p:cNvPr>
          <p:cNvSpPr txBox="1"/>
          <p:nvPr/>
        </p:nvSpPr>
        <p:spPr>
          <a:xfrm>
            <a:off x="685798" y="6064098"/>
            <a:ext cx="5410202" cy="646331"/>
          </a:xfrm>
          <a:prstGeom prst="rect">
            <a:avLst/>
          </a:prstGeom>
          <a:noFill/>
        </p:spPr>
        <p:txBody>
          <a:bodyPr wrap="square">
            <a:spAutoFit/>
          </a:bodyPr>
          <a:lstStyle/>
          <a:p>
            <a:r>
              <a:rPr lang="en-US" b="0" i="0" dirty="0" err="1">
                <a:solidFill>
                  <a:srgbClr val="000000"/>
                </a:solidFill>
                <a:effectLst/>
                <a:latin typeface="Arial" panose="020B0604020202020204" pitchFamily="34" charset="0"/>
                <a:cs typeface="Arial" panose="020B0604020202020204" pitchFamily="34" charset="0"/>
              </a:rPr>
              <a:t>MacLac</a:t>
            </a:r>
            <a:r>
              <a:rPr lang="en-US" b="0" i="0" dirty="0">
                <a:solidFill>
                  <a:srgbClr val="000000"/>
                </a:solidFill>
                <a:effectLst/>
                <a:latin typeface="Arial" panose="020B0604020202020204" pitchFamily="34" charset="0"/>
                <a:cs typeface="Arial" panose="020B0604020202020204" pitchFamily="34" charset="0"/>
              </a:rPr>
              <a:t> Building D </a:t>
            </a:r>
          </a:p>
          <a:p>
            <a:r>
              <a:rPr lang="en-US" b="0" i="0" dirty="0">
                <a:solidFill>
                  <a:srgbClr val="000000"/>
                </a:solidFill>
                <a:effectLst/>
                <a:latin typeface="Arial" panose="020B0604020202020204" pitchFamily="34" charset="0"/>
                <a:cs typeface="Arial" panose="020B0604020202020204" pitchFamily="34" charset="0"/>
              </a:rPr>
              <a:t>Adaptive reuse</a:t>
            </a:r>
            <a:endParaRPr lang="en-US" dirty="0">
              <a:latin typeface="Arial" panose="020B0604020202020204" pitchFamily="34" charset="0"/>
              <a:cs typeface="Arial" panose="020B0604020202020204" pitchFamily="34" charset="0"/>
            </a:endParaRPr>
          </a:p>
        </p:txBody>
      </p:sp>
      <p:sp>
        <p:nvSpPr>
          <p:cNvPr id="10" name="Holder 6">
            <a:extLst>
              <a:ext uri="{FF2B5EF4-FFF2-40B4-BE49-F238E27FC236}">
                <a16:creationId xmlns:a16="http://schemas.microsoft.com/office/drawing/2014/main" id="{8743BDBF-4E9E-75DE-8E8F-04A4B6681A86}"/>
              </a:ext>
            </a:extLst>
          </p:cNvPr>
          <p:cNvSpPr>
            <a:spLocks noGrp="1"/>
          </p:cNvSpPr>
          <p:nvPr>
            <p:ph type="sldNum" sz="quarter" idx="7"/>
          </p:nvPr>
        </p:nvSpPr>
        <p:spPr>
          <a:xfrm>
            <a:off x="10584351" y="6537960"/>
            <a:ext cx="1557654" cy="320040"/>
          </a:xfrm>
          <a:prstGeom prst="rect">
            <a:avLst/>
          </a:prstGeom>
        </p:spPr>
        <p:txBody>
          <a:bodyPr lIns="0" tIns="0" rIns="0" bIns="0"/>
          <a:lstStyle>
            <a:lvl1pPr algn="r">
              <a:defRPr>
                <a:solidFill>
                  <a:schemeClr val="tx1">
                    <a:tint val="75000"/>
                  </a:schemeClr>
                </a:solidFill>
              </a:defRPr>
            </a:lvl1pPr>
          </a:lstStyle>
          <a:p>
            <a:fld id="{B6F15528-21DE-4FAA-801E-634DDDAF4B2B}" type="slidenum">
              <a:rPr/>
              <a:t>22</a:t>
            </a:fld>
            <a:endParaRPr/>
          </a:p>
        </p:txBody>
      </p:sp>
      <p:pic>
        <p:nvPicPr>
          <p:cNvPr id="11" name="Picture 10" descr="A picture containing stadium&#10;&#10;Description automatically generated">
            <a:extLst>
              <a:ext uri="{FF2B5EF4-FFF2-40B4-BE49-F238E27FC236}">
                <a16:creationId xmlns:a16="http://schemas.microsoft.com/office/drawing/2014/main" id="{97038A05-E3BD-2ED2-F82D-3E7BC64FF0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3200" y="2150298"/>
            <a:ext cx="5028388" cy="3869502"/>
          </a:xfrm>
          <a:prstGeom prst="rect">
            <a:avLst/>
          </a:prstGeom>
        </p:spPr>
      </p:pic>
      <p:sp>
        <p:nvSpPr>
          <p:cNvPr id="12" name="TextBox 11">
            <a:extLst>
              <a:ext uri="{FF2B5EF4-FFF2-40B4-BE49-F238E27FC236}">
                <a16:creationId xmlns:a16="http://schemas.microsoft.com/office/drawing/2014/main" id="{3EAFAF52-1588-EF26-7F25-10002D27203C}"/>
              </a:ext>
            </a:extLst>
          </p:cNvPr>
          <p:cNvSpPr txBox="1"/>
          <p:nvPr/>
        </p:nvSpPr>
        <p:spPr>
          <a:xfrm>
            <a:off x="6528472" y="6059269"/>
            <a:ext cx="490152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ea typeface="DengXian" panose="02010600030101010101" pitchFamily="2" charset="-122"/>
                <a:cs typeface="Arial" panose="020B0604020202020204" pitchFamily="34" charset="0"/>
              </a:rPr>
              <a:t>London Olympic Stadium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DengXian" panose="02010600030101010101" pitchFamily="2" charset="-122"/>
                <a:cs typeface="Arial" panose="020B0604020202020204" pitchFamily="34" charset="0"/>
              </a:rPr>
              <a:t>D</a:t>
            </a:r>
            <a:r>
              <a:rPr lang="en-US" dirty="0">
                <a:effectLst/>
                <a:latin typeface="Arial" panose="020B0604020202020204" pitchFamily="34" charset="0"/>
                <a:cs typeface="Arial" panose="020B0604020202020204" pitchFamily="34" charset="0"/>
              </a:rPr>
              <a:t>esigned to be deconstructed</a:t>
            </a:r>
          </a:p>
        </p:txBody>
      </p:sp>
      <p:pic>
        <p:nvPicPr>
          <p:cNvPr id="3" name="Picture 2">
            <a:extLst>
              <a:ext uri="{FF2B5EF4-FFF2-40B4-BE49-F238E27FC236}">
                <a16:creationId xmlns:a16="http://schemas.microsoft.com/office/drawing/2014/main" id="{67AD6D29-3252-A997-C303-CFF49062AA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1923" y="6257556"/>
            <a:ext cx="448044" cy="448044"/>
          </a:xfrm>
          <a:prstGeom prst="rect">
            <a:avLst/>
          </a:prstGeom>
        </p:spPr>
      </p:pic>
      <p:sp>
        <p:nvSpPr>
          <p:cNvPr id="6" name="TextBox 5">
            <a:extLst>
              <a:ext uri="{FF2B5EF4-FFF2-40B4-BE49-F238E27FC236}">
                <a16:creationId xmlns:a16="http://schemas.microsoft.com/office/drawing/2014/main" id="{7D93F60B-2DE9-ECA5-E223-BE2484BA800B}"/>
              </a:ext>
            </a:extLst>
          </p:cNvPr>
          <p:cNvSpPr txBox="1"/>
          <p:nvPr/>
        </p:nvSpPr>
        <p:spPr>
          <a:xfrm>
            <a:off x="9805780" y="6019800"/>
            <a:ext cx="2418877" cy="553998"/>
          </a:xfrm>
          <a:prstGeom prst="rect">
            <a:avLst/>
          </a:prstGeom>
          <a:noFill/>
        </p:spPr>
        <p:txBody>
          <a:bodyPr wrap="square">
            <a:spAutoFit/>
          </a:bodyPr>
          <a:lstStyle/>
          <a:p>
            <a:r>
              <a:rPr lang="en-US" sz="1000" b="0" i="0" dirty="0">
                <a:effectLst/>
                <a:latin typeface="Arial" panose="020B0604020202020204" pitchFamily="34" charset="0"/>
              </a:rPr>
              <a:t>London Olympic Stadium: By Arne </a:t>
            </a:r>
            <a:r>
              <a:rPr lang="en-US" sz="1000" b="0" i="0" dirty="0" err="1">
                <a:effectLst/>
                <a:latin typeface="Arial" panose="020B0604020202020204" pitchFamily="34" charset="0"/>
              </a:rPr>
              <a:t>Müseler</a:t>
            </a:r>
            <a:r>
              <a:rPr lang="en-US" sz="1000" b="0" i="0" dirty="0">
                <a:effectLst/>
                <a:latin typeface="Arial" panose="020B0604020202020204" pitchFamily="34" charset="0"/>
              </a:rPr>
              <a:t> www.arne-mueseler.com, CC BY SA 3.0 de</a:t>
            </a:r>
            <a:endParaRPr lang="en-US" sz="1000" dirty="0"/>
          </a:p>
        </p:txBody>
      </p:sp>
      <p:sp>
        <p:nvSpPr>
          <p:cNvPr id="5" name="TextBox 4">
            <a:extLst>
              <a:ext uri="{FF2B5EF4-FFF2-40B4-BE49-F238E27FC236}">
                <a16:creationId xmlns:a16="http://schemas.microsoft.com/office/drawing/2014/main" id="{253AB54A-EA88-0485-AEFE-C7B4B9F31C59}"/>
              </a:ext>
            </a:extLst>
          </p:cNvPr>
          <p:cNvSpPr txBox="1"/>
          <p:nvPr/>
        </p:nvSpPr>
        <p:spPr>
          <a:xfrm>
            <a:off x="4886561" y="6019800"/>
            <a:ext cx="2418877" cy="246221"/>
          </a:xfrm>
          <a:prstGeom prst="rect">
            <a:avLst/>
          </a:prstGeom>
          <a:noFill/>
        </p:spPr>
        <p:txBody>
          <a:bodyPr wrap="square">
            <a:spAutoFit/>
          </a:bodyPr>
          <a:lstStyle/>
          <a:p>
            <a:r>
              <a:rPr lang="en-US" sz="1000" dirty="0">
                <a:latin typeface="Arial" panose="020B0604020202020204" pitchFamily="34" charset="0"/>
              </a:rPr>
              <a:t>I</a:t>
            </a:r>
            <a:r>
              <a:rPr lang="en-US" sz="1000" b="0" i="0" dirty="0">
                <a:effectLst/>
                <a:latin typeface="Arial" panose="020B0604020202020204" pitchFamily="34" charset="0"/>
              </a:rPr>
              <a:t>mage by © Bill </a:t>
            </a:r>
            <a:r>
              <a:rPr lang="en-US" sz="1000" b="0" i="0" dirty="0" err="1">
                <a:effectLst/>
                <a:latin typeface="Arial" panose="020B0604020202020204" pitchFamily="34" charset="0"/>
              </a:rPr>
              <a:t>Hustace</a:t>
            </a:r>
            <a:endParaRPr lang="en-US" sz="1000" dirty="0"/>
          </a:p>
        </p:txBody>
      </p:sp>
      <p:pic>
        <p:nvPicPr>
          <p:cNvPr id="14" name="Picture 13" descr="A large room with brick walls and a wood floor&#10;&#10;Description automatically generated">
            <a:extLst>
              <a:ext uri="{FF2B5EF4-FFF2-40B4-BE49-F238E27FC236}">
                <a16:creationId xmlns:a16="http://schemas.microsoft.com/office/drawing/2014/main" id="{D5CA5C85-9E14-5AC7-4312-26D8D2A3869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3861" y="2150297"/>
            <a:ext cx="5793463" cy="3869502"/>
          </a:xfrm>
          <a:prstGeom prst="rect">
            <a:avLst/>
          </a:prstGeom>
        </p:spPr>
      </p:pic>
    </p:spTree>
    <p:extLst>
      <p:ext uri="{BB962C8B-B14F-4D97-AF65-F5344CB8AC3E}">
        <p14:creationId xmlns:p14="http://schemas.microsoft.com/office/powerpoint/2010/main" val="9226371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p:nvPr/>
        </p:nvSpPr>
        <p:spPr>
          <a:xfrm>
            <a:off x="9144" y="0"/>
            <a:ext cx="12182856" cy="6858000"/>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11716165" y="1596795"/>
            <a:ext cx="79375" cy="59690"/>
          </a:xfrm>
          <a:custGeom>
            <a:avLst/>
            <a:gdLst/>
            <a:ahLst/>
            <a:cxnLst/>
            <a:rect l="l" t="t" r="r" b="b"/>
            <a:pathLst>
              <a:path w="79375" h="59689">
                <a:moveTo>
                  <a:pt x="39547" y="0"/>
                </a:moveTo>
                <a:lnTo>
                  <a:pt x="24019" y="2297"/>
                </a:lnTo>
                <a:lnTo>
                  <a:pt x="11463" y="8597"/>
                </a:lnTo>
                <a:lnTo>
                  <a:pt x="3062" y="18012"/>
                </a:lnTo>
                <a:lnTo>
                  <a:pt x="0" y="29654"/>
                </a:lnTo>
                <a:lnTo>
                  <a:pt x="3073" y="41301"/>
                </a:lnTo>
                <a:lnTo>
                  <a:pt x="11549" y="50715"/>
                </a:lnTo>
                <a:lnTo>
                  <a:pt x="24308" y="57013"/>
                </a:lnTo>
                <a:lnTo>
                  <a:pt x="40233" y="59309"/>
                </a:lnTo>
                <a:lnTo>
                  <a:pt x="55365" y="56975"/>
                </a:lnTo>
                <a:lnTo>
                  <a:pt x="56285" y="56502"/>
                </a:lnTo>
                <a:lnTo>
                  <a:pt x="39547" y="56502"/>
                </a:lnTo>
                <a:lnTo>
                  <a:pt x="25415" y="54393"/>
                </a:lnTo>
                <a:lnTo>
                  <a:pt x="13938" y="48641"/>
                </a:lnTo>
                <a:lnTo>
                  <a:pt x="6232" y="40107"/>
                </a:lnTo>
                <a:lnTo>
                  <a:pt x="3416" y="29654"/>
                </a:lnTo>
                <a:lnTo>
                  <a:pt x="6232" y="19062"/>
                </a:lnTo>
                <a:lnTo>
                  <a:pt x="13938" y="10456"/>
                </a:lnTo>
                <a:lnTo>
                  <a:pt x="25415" y="4678"/>
                </a:lnTo>
                <a:lnTo>
                  <a:pt x="39547" y="2565"/>
                </a:lnTo>
                <a:lnTo>
                  <a:pt x="55754" y="2565"/>
                </a:lnTo>
                <a:lnTo>
                  <a:pt x="55221" y="2297"/>
                </a:lnTo>
                <a:lnTo>
                  <a:pt x="39547" y="0"/>
                </a:lnTo>
                <a:close/>
              </a:path>
              <a:path w="79375" h="59689">
                <a:moveTo>
                  <a:pt x="55754" y="2565"/>
                </a:moveTo>
                <a:lnTo>
                  <a:pt x="39547" y="2565"/>
                </a:lnTo>
                <a:lnTo>
                  <a:pt x="53680" y="4678"/>
                </a:lnTo>
                <a:lnTo>
                  <a:pt x="65157" y="10456"/>
                </a:lnTo>
                <a:lnTo>
                  <a:pt x="72862" y="19062"/>
                </a:lnTo>
                <a:lnTo>
                  <a:pt x="75679" y="29654"/>
                </a:lnTo>
                <a:lnTo>
                  <a:pt x="72862" y="40321"/>
                </a:lnTo>
                <a:lnTo>
                  <a:pt x="65157" y="48831"/>
                </a:lnTo>
                <a:lnTo>
                  <a:pt x="53680" y="54464"/>
                </a:lnTo>
                <a:lnTo>
                  <a:pt x="39547" y="56502"/>
                </a:lnTo>
                <a:lnTo>
                  <a:pt x="56285" y="56502"/>
                </a:lnTo>
                <a:lnTo>
                  <a:pt x="67717" y="50615"/>
                </a:lnTo>
                <a:lnTo>
                  <a:pt x="76043" y="41188"/>
                </a:lnTo>
                <a:lnTo>
                  <a:pt x="79095" y="29654"/>
                </a:lnTo>
                <a:lnTo>
                  <a:pt x="76080" y="18012"/>
                </a:lnTo>
                <a:lnTo>
                  <a:pt x="67760" y="8597"/>
                </a:lnTo>
                <a:lnTo>
                  <a:pt x="55754" y="2565"/>
                </a:lnTo>
                <a:close/>
              </a:path>
              <a:path w="79375" h="59689">
                <a:moveTo>
                  <a:pt x="41935" y="23266"/>
                </a:moveTo>
                <a:lnTo>
                  <a:pt x="36474" y="23266"/>
                </a:lnTo>
                <a:lnTo>
                  <a:pt x="36474" y="29400"/>
                </a:lnTo>
                <a:lnTo>
                  <a:pt x="14668" y="37071"/>
                </a:lnTo>
                <a:lnTo>
                  <a:pt x="14668" y="41922"/>
                </a:lnTo>
                <a:lnTo>
                  <a:pt x="37160" y="33997"/>
                </a:lnTo>
                <a:lnTo>
                  <a:pt x="41935" y="33997"/>
                </a:lnTo>
                <a:lnTo>
                  <a:pt x="41935" y="23266"/>
                </a:lnTo>
                <a:close/>
              </a:path>
              <a:path w="79375" h="59689">
                <a:moveTo>
                  <a:pt x="41935" y="33997"/>
                </a:moveTo>
                <a:lnTo>
                  <a:pt x="37160" y="33997"/>
                </a:lnTo>
                <a:lnTo>
                  <a:pt x="38531" y="38862"/>
                </a:lnTo>
                <a:lnTo>
                  <a:pt x="43294" y="41414"/>
                </a:lnTo>
                <a:lnTo>
                  <a:pt x="59664" y="41414"/>
                </a:lnTo>
                <a:lnTo>
                  <a:pt x="64439" y="38087"/>
                </a:lnTo>
                <a:lnTo>
                  <a:pt x="64439" y="36817"/>
                </a:lnTo>
                <a:lnTo>
                  <a:pt x="44322" y="36817"/>
                </a:lnTo>
                <a:lnTo>
                  <a:pt x="41935" y="35026"/>
                </a:lnTo>
                <a:lnTo>
                  <a:pt x="41935" y="33997"/>
                </a:lnTo>
                <a:close/>
              </a:path>
              <a:path w="79375" h="59689">
                <a:moveTo>
                  <a:pt x="64439" y="18669"/>
                </a:moveTo>
                <a:lnTo>
                  <a:pt x="14668" y="18669"/>
                </a:lnTo>
                <a:lnTo>
                  <a:pt x="14668" y="23266"/>
                </a:lnTo>
                <a:lnTo>
                  <a:pt x="58978" y="23266"/>
                </a:lnTo>
                <a:lnTo>
                  <a:pt x="58978" y="35026"/>
                </a:lnTo>
                <a:lnTo>
                  <a:pt x="56934" y="36817"/>
                </a:lnTo>
                <a:lnTo>
                  <a:pt x="64439" y="36817"/>
                </a:lnTo>
                <a:lnTo>
                  <a:pt x="64439" y="18669"/>
                </a:lnTo>
                <a:close/>
              </a:path>
            </a:pathLst>
          </a:custGeom>
          <a:solidFill>
            <a:srgbClr val="000000"/>
          </a:solidFill>
        </p:spPr>
        <p:txBody>
          <a:bodyPr wrap="square" lIns="0" tIns="0" rIns="0" bIns="0" rtlCol="0"/>
          <a:lstStyle/>
          <a:p>
            <a:endParaRPr/>
          </a:p>
        </p:txBody>
      </p:sp>
      <p:sp>
        <p:nvSpPr>
          <p:cNvPr id="6" name="object 6"/>
          <p:cNvSpPr/>
          <p:nvPr/>
        </p:nvSpPr>
        <p:spPr>
          <a:xfrm>
            <a:off x="47244" y="0"/>
            <a:ext cx="12182856" cy="6857999"/>
          </a:xfrm>
          <a:prstGeom prst="rect">
            <a:avLst/>
          </a:prstGeom>
          <a:blipFill>
            <a:blip r:embed="rId4" cstate="print"/>
            <a:stretch>
              <a:fillRect/>
            </a:stretch>
          </a:blipFill>
        </p:spPr>
        <p:txBody>
          <a:bodyPr wrap="square" lIns="0" tIns="0" rIns="0" bIns="0" rtlCol="0"/>
          <a:lstStyle/>
          <a:p>
            <a:endParaRPr/>
          </a:p>
        </p:txBody>
      </p:sp>
      <p:sp>
        <p:nvSpPr>
          <p:cNvPr id="7" name="Holder 6">
            <a:extLst>
              <a:ext uri="{FF2B5EF4-FFF2-40B4-BE49-F238E27FC236}">
                <a16:creationId xmlns:a16="http://schemas.microsoft.com/office/drawing/2014/main" id="{C08E97FF-FD20-5B73-52BB-CEC16AF29901}"/>
              </a:ext>
            </a:extLst>
          </p:cNvPr>
          <p:cNvSpPr>
            <a:spLocks noGrp="1"/>
          </p:cNvSpPr>
          <p:nvPr>
            <p:ph type="sldNum" sz="quarter" idx="7"/>
          </p:nvPr>
        </p:nvSpPr>
        <p:spPr>
          <a:xfrm>
            <a:off x="10584351" y="6537960"/>
            <a:ext cx="1557654" cy="320040"/>
          </a:xfrm>
          <a:prstGeom prst="rect">
            <a:avLst/>
          </a:prstGeom>
        </p:spPr>
        <p:txBody>
          <a:bodyPr lIns="0" tIns="0" rIns="0" bIns="0"/>
          <a:lstStyle>
            <a:lvl1pPr algn="r">
              <a:defRPr>
                <a:solidFill>
                  <a:schemeClr val="tx1">
                    <a:tint val="75000"/>
                  </a:schemeClr>
                </a:solidFill>
              </a:defRPr>
            </a:lvl1pPr>
          </a:lstStyle>
          <a:p>
            <a:fld id="{B6F15528-21DE-4FAA-801E-634DDDAF4B2B}" type="slidenum">
              <a:rPr/>
              <a:t>23</a:t>
            </a:fld>
            <a:endParaRPr/>
          </a:p>
        </p:txBody>
      </p:sp>
      <p:sp>
        <p:nvSpPr>
          <p:cNvPr id="10" name="object 7">
            <a:extLst>
              <a:ext uri="{FF2B5EF4-FFF2-40B4-BE49-F238E27FC236}">
                <a16:creationId xmlns:a16="http://schemas.microsoft.com/office/drawing/2014/main" id="{80DB31C5-83DE-F555-A41D-1E4813DDE61C}"/>
              </a:ext>
            </a:extLst>
          </p:cNvPr>
          <p:cNvSpPr txBox="1">
            <a:spLocks/>
          </p:cNvSpPr>
          <p:nvPr/>
        </p:nvSpPr>
        <p:spPr>
          <a:xfrm>
            <a:off x="974256" y="903591"/>
            <a:ext cx="10243487" cy="5274264"/>
          </a:xfrm>
          <a:prstGeom prst="rect">
            <a:avLst/>
          </a:prstGeom>
        </p:spPr>
        <p:txBody>
          <a:bodyPr vert="horz" wrap="square" lIns="0" tIns="3810" rIns="0" bIns="0" rtlCol="0">
            <a:spAutoFit/>
          </a:bodyPr>
          <a:lstStyle>
            <a:lvl1pPr>
              <a:defRPr sz="2800" b="1" i="0">
                <a:solidFill>
                  <a:srgbClr val="AEBC21"/>
                </a:solidFill>
                <a:latin typeface="Arial"/>
                <a:ea typeface="+mj-ea"/>
                <a:cs typeface="Arial"/>
              </a:defRPr>
            </a:lvl1pPr>
          </a:lstStyle>
          <a:p>
            <a:pPr marL="12065" marR="5080" indent="-635" algn="l">
              <a:lnSpc>
                <a:spcPct val="102200"/>
              </a:lnSpc>
              <a:spcBef>
                <a:spcPts val="30"/>
              </a:spcBef>
            </a:pPr>
            <a:r>
              <a:rPr lang="en-US" sz="3600" kern="0" spc="65" dirty="0">
                <a:latin typeface="Arial" panose="020B0604020202020204" pitchFamily="34" charset="0"/>
                <a:cs typeface="Arial" panose="020B0604020202020204" pitchFamily="34" charset="0"/>
              </a:rPr>
              <a:t>Agenda</a:t>
            </a:r>
            <a:br>
              <a:rPr lang="en-US" sz="3600" kern="0" spc="65" dirty="0">
                <a:latin typeface="Arial" panose="020B0604020202020204" pitchFamily="34" charset="0"/>
                <a:cs typeface="Arial" panose="020B0604020202020204" pitchFamily="34" charset="0"/>
              </a:rPr>
            </a:br>
            <a:br>
              <a:rPr lang="en-US" sz="3600" kern="0" spc="65" dirty="0">
                <a:latin typeface="Arial" panose="020B0604020202020204" pitchFamily="34" charset="0"/>
                <a:cs typeface="Arial" panose="020B0604020202020204" pitchFamily="34" charset="0"/>
              </a:rPr>
            </a:br>
            <a:r>
              <a:rPr lang="en-US" sz="2400" u="sng" spc="45" dirty="0">
                <a:solidFill>
                  <a:schemeClr val="bg1">
                    <a:lumMod val="85000"/>
                  </a:schemeClr>
                </a:solidFill>
                <a:latin typeface="Arial" panose="020B0604020202020204" pitchFamily="34" charset="0"/>
                <a:cs typeface="Arial" panose="020B0604020202020204" pitchFamily="34" charset="0"/>
              </a:rPr>
              <a:t>Part</a:t>
            </a:r>
            <a:r>
              <a:rPr lang="en-US" sz="2400" u="sng" kern="0" spc="45" dirty="0">
                <a:solidFill>
                  <a:schemeClr val="bg1">
                    <a:lumMod val="85000"/>
                  </a:schemeClr>
                </a:solidFill>
                <a:latin typeface="Arial" panose="020B0604020202020204" pitchFamily="34" charset="0"/>
                <a:cs typeface="Arial" panose="020B0604020202020204" pitchFamily="34" charset="0"/>
              </a:rPr>
              <a:t> one (25 mins) </a:t>
            </a:r>
            <a:br>
              <a:rPr lang="en-US" sz="3600" kern="0" spc="65" dirty="0">
                <a:latin typeface="Arial" panose="020B0604020202020204" pitchFamily="34" charset="0"/>
                <a:cs typeface="Arial" panose="020B0604020202020204" pitchFamily="34" charset="0"/>
              </a:rPr>
            </a:br>
            <a:r>
              <a:rPr lang="en-US" sz="2400" kern="0" spc="45" dirty="0">
                <a:solidFill>
                  <a:schemeClr val="bg1">
                    <a:lumMod val="85000"/>
                  </a:schemeClr>
                </a:solidFill>
                <a:latin typeface="Arial" panose="020B0604020202020204" pitchFamily="34" charset="0"/>
                <a:cs typeface="Arial" panose="020B0604020202020204" pitchFamily="34" charset="0"/>
              </a:rPr>
              <a:t>Introduction of domestic steel with a focus on sustainability </a:t>
            </a:r>
            <a:br>
              <a:rPr lang="en-US" sz="2400" kern="0" spc="45" dirty="0">
                <a:solidFill>
                  <a:schemeClr val="accent6"/>
                </a:solidFill>
                <a:latin typeface="Arial" panose="020B0604020202020204" pitchFamily="34" charset="0"/>
                <a:cs typeface="Arial" panose="020B0604020202020204" pitchFamily="34" charset="0"/>
              </a:rPr>
            </a:br>
            <a:r>
              <a:rPr lang="en-US" sz="2400" kern="0" spc="45" dirty="0">
                <a:solidFill>
                  <a:schemeClr val="bg1">
                    <a:lumMod val="85000"/>
                  </a:schemeClr>
                </a:solidFill>
                <a:latin typeface="Arial" panose="020B0604020202020204" pitchFamily="34" charset="0"/>
                <a:cs typeface="Arial" panose="020B0604020202020204" pitchFamily="34" charset="0"/>
              </a:rPr>
              <a:t>Embodied carbon of steel buildings </a:t>
            </a:r>
          </a:p>
          <a:p>
            <a:pPr marL="12065" marR="5080" indent="-635" algn="l">
              <a:lnSpc>
                <a:spcPct val="102200"/>
              </a:lnSpc>
              <a:spcBef>
                <a:spcPts val="30"/>
              </a:spcBef>
            </a:pPr>
            <a:r>
              <a:rPr lang="en-US" sz="2400" kern="0" spc="45" dirty="0">
                <a:solidFill>
                  <a:schemeClr val="bg1">
                    <a:lumMod val="85000"/>
                  </a:schemeClr>
                </a:solidFill>
                <a:latin typeface="Arial" panose="020B0604020202020204" pitchFamily="34" charset="0"/>
                <a:cs typeface="Arial" panose="020B0604020202020204" pitchFamily="34" charset="0"/>
              </a:rPr>
              <a:t>Sustainable steel building design practice</a:t>
            </a:r>
            <a:br>
              <a:rPr lang="en-US" sz="2400" kern="0" spc="45" dirty="0">
                <a:solidFill>
                  <a:schemeClr val="bg1">
                    <a:lumMod val="85000"/>
                  </a:schemeClr>
                </a:solidFill>
                <a:latin typeface="Arial" panose="020B0604020202020204" pitchFamily="34" charset="0"/>
                <a:cs typeface="Arial" panose="020B0604020202020204" pitchFamily="34" charset="0"/>
              </a:rPr>
            </a:br>
            <a:br>
              <a:rPr lang="en-US" sz="2400" kern="0" spc="45" dirty="0">
                <a:solidFill>
                  <a:schemeClr val="bg1">
                    <a:lumMod val="85000"/>
                  </a:schemeClr>
                </a:solidFill>
                <a:latin typeface="Arial" panose="020B0604020202020204" pitchFamily="34" charset="0"/>
                <a:cs typeface="Arial" panose="020B0604020202020204" pitchFamily="34" charset="0"/>
              </a:rPr>
            </a:br>
            <a:br>
              <a:rPr lang="en-US" sz="2400" kern="0" spc="45" dirty="0">
                <a:solidFill>
                  <a:schemeClr val="bg1">
                    <a:lumMod val="85000"/>
                  </a:schemeClr>
                </a:solidFill>
                <a:latin typeface="Arial" panose="020B0604020202020204" pitchFamily="34" charset="0"/>
                <a:cs typeface="Arial" panose="020B0604020202020204" pitchFamily="34" charset="0"/>
              </a:rPr>
            </a:br>
            <a:r>
              <a:rPr lang="en-US" sz="2400" u="sng" kern="0" spc="45" dirty="0">
                <a:solidFill>
                  <a:schemeClr val="accent6"/>
                </a:solidFill>
                <a:latin typeface="Arial" panose="020B0604020202020204" pitchFamily="34" charset="0"/>
                <a:cs typeface="Arial" panose="020B0604020202020204" pitchFamily="34" charset="0"/>
              </a:rPr>
              <a:t>Part Two (25 mins) </a:t>
            </a:r>
            <a:br>
              <a:rPr lang="en-US" sz="3600" kern="0" spc="65" dirty="0">
                <a:solidFill>
                  <a:schemeClr val="accent6"/>
                </a:solidFill>
                <a:latin typeface="Arial" panose="020B0604020202020204" pitchFamily="34" charset="0"/>
                <a:cs typeface="Arial" panose="020B0604020202020204" pitchFamily="34" charset="0"/>
              </a:rPr>
            </a:br>
            <a:r>
              <a:rPr lang="en-US" sz="2400" spc="45" dirty="0">
                <a:solidFill>
                  <a:schemeClr val="accent6"/>
                </a:solidFill>
                <a:latin typeface="Arial" panose="020B0604020202020204" pitchFamily="34" charset="0"/>
                <a:cs typeface="Arial" panose="020B0604020202020204" pitchFamily="34" charset="0"/>
              </a:rPr>
              <a:t>Life cycle assessment and EPD </a:t>
            </a:r>
            <a:br>
              <a:rPr lang="en-US" sz="2400" spc="45" dirty="0">
                <a:solidFill>
                  <a:schemeClr val="bg1">
                    <a:lumMod val="85000"/>
                  </a:schemeClr>
                </a:solidFill>
                <a:latin typeface="Arial" panose="020B0604020202020204" pitchFamily="34" charset="0"/>
                <a:cs typeface="Arial" panose="020B0604020202020204" pitchFamily="34" charset="0"/>
              </a:rPr>
            </a:br>
            <a:r>
              <a:rPr lang="en-US" sz="2400" spc="45" dirty="0">
                <a:solidFill>
                  <a:schemeClr val="bg1">
                    <a:lumMod val="85000"/>
                  </a:schemeClr>
                </a:solidFill>
                <a:latin typeface="Arial" panose="020B0604020202020204" pitchFamily="34" charset="0"/>
                <a:cs typeface="Arial" panose="020B0604020202020204" pitchFamily="34" charset="0"/>
              </a:rPr>
              <a:t>Measurement of embodied carbon</a:t>
            </a:r>
            <a:br>
              <a:rPr lang="en-US" sz="2400" spc="45" dirty="0">
                <a:solidFill>
                  <a:schemeClr val="bg1">
                    <a:lumMod val="85000"/>
                  </a:schemeClr>
                </a:solidFill>
                <a:latin typeface="Arial" panose="020B0604020202020204" pitchFamily="34" charset="0"/>
                <a:cs typeface="Arial" panose="020B0604020202020204" pitchFamily="34" charset="0"/>
              </a:rPr>
            </a:br>
            <a:r>
              <a:rPr lang="en-US" sz="2400" spc="45" dirty="0">
                <a:solidFill>
                  <a:schemeClr val="bg1">
                    <a:lumMod val="85000"/>
                  </a:schemeClr>
                </a:solidFill>
                <a:latin typeface="Arial" panose="020B0604020202020204" pitchFamily="34" charset="0"/>
                <a:cs typeface="Arial" panose="020B0604020202020204" pitchFamily="34" charset="0"/>
              </a:rPr>
              <a:t>Design of sustainable steel buildings using LCA tools</a:t>
            </a:r>
            <a:br>
              <a:rPr lang="en-US" sz="1600" kern="0" dirty="0">
                <a:solidFill>
                  <a:schemeClr val="bg1">
                    <a:lumMod val="85000"/>
                  </a:schemeClr>
                </a:solidFill>
                <a:latin typeface="Arial" panose="020B0604020202020204" pitchFamily="34" charset="0"/>
                <a:cs typeface="Arial" panose="020B0604020202020204" pitchFamily="34" charset="0"/>
              </a:rPr>
            </a:br>
            <a:endParaRPr lang="en-US" sz="2400" kern="0" dirty="0">
              <a:solidFill>
                <a:schemeClr val="bg1">
                  <a:lumMod val="85000"/>
                </a:schemeClr>
              </a:solidFill>
              <a:latin typeface="Arial" panose="020B0604020202020204" pitchFamily="34" charset="0"/>
              <a:cs typeface="Arial" panose="020B0604020202020204" pitchFamily="34" charset="0"/>
            </a:endParaRPr>
          </a:p>
        </p:txBody>
      </p:sp>
      <p:pic>
        <p:nvPicPr>
          <p:cNvPr id="2" name="Picture 1" descr="A black and white logo&#10;&#10;Description automatically generated">
            <a:extLst>
              <a:ext uri="{FF2B5EF4-FFF2-40B4-BE49-F238E27FC236}">
                <a16:creationId xmlns:a16="http://schemas.microsoft.com/office/drawing/2014/main" id="{F601E8A8-0164-0B06-1465-08ED16B4F4C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6249936"/>
            <a:ext cx="448044" cy="448044"/>
          </a:xfrm>
          <a:prstGeom prst="rect">
            <a:avLst/>
          </a:prstGeom>
        </p:spPr>
      </p:pic>
    </p:spTree>
    <p:extLst>
      <p:ext uri="{BB962C8B-B14F-4D97-AF65-F5344CB8AC3E}">
        <p14:creationId xmlns:p14="http://schemas.microsoft.com/office/powerpoint/2010/main" val="13347332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12" name="Rectangle 11">
            <a:extLst>
              <a:ext uri="{FF2B5EF4-FFF2-40B4-BE49-F238E27FC236}">
                <a16:creationId xmlns:a16="http://schemas.microsoft.com/office/drawing/2014/main" id="{4D70E95F-D6C8-E344-955D-DFA31B7B5ADA}"/>
              </a:ext>
            </a:extLst>
          </p:cNvPr>
          <p:cNvSpPr/>
          <p:nvPr/>
        </p:nvSpPr>
        <p:spPr>
          <a:xfrm>
            <a:off x="6973051" y="1981200"/>
            <a:ext cx="4572001" cy="3046988"/>
          </a:xfrm>
          <a:prstGeom prst="rect">
            <a:avLst/>
          </a:prstGeom>
        </p:spPr>
        <p:txBody>
          <a:bodyPr wrap="square">
            <a:spAutoFit/>
          </a:bodyPr>
          <a:lstStyle/>
          <a:p>
            <a:pPr marL="342900" indent="-342900">
              <a:buSzPts val="1400"/>
              <a:buFont typeface="Arial" panose="020B0604020202020204" pitchFamily="34" charset="0"/>
              <a:buChar char="•"/>
              <a:defRPr/>
            </a:pPr>
            <a:r>
              <a:rPr lang="en-US" sz="2400" spc="-5" dirty="0">
                <a:latin typeface="Arial"/>
                <a:cs typeface="Arial"/>
              </a:rPr>
              <a:t>Definition of the goal and scope </a:t>
            </a:r>
          </a:p>
          <a:p>
            <a:pPr marL="342900" indent="-342900">
              <a:buSzPts val="1400"/>
              <a:buFont typeface="Arial" panose="020B0604020202020204" pitchFamily="34" charset="0"/>
              <a:buChar char="•"/>
              <a:defRPr/>
            </a:pPr>
            <a:r>
              <a:rPr lang="en-US" sz="2400" spc="-5" dirty="0">
                <a:latin typeface="Arial"/>
                <a:cs typeface="Arial"/>
              </a:rPr>
              <a:t>LCI and LCIA phase</a:t>
            </a:r>
          </a:p>
          <a:p>
            <a:pPr marL="342900" indent="-342900">
              <a:buSzPts val="1400"/>
              <a:buFont typeface="Arial" panose="020B0604020202020204" pitchFamily="34" charset="0"/>
              <a:buChar char="•"/>
              <a:defRPr/>
            </a:pPr>
            <a:r>
              <a:rPr lang="en-US" sz="2400" spc="-5" dirty="0">
                <a:latin typeface="Arial"/>
                <a:cs typeface="Arial"/>
              </a:rPr>
              <a:t>Interpretation phase</a:t>
            </a:r>
          </a:p>
          <a:p>
            <a:pPr marL="342900" indent="-342900">
              <a:buSzPts val="1400"/>
              <a:buFont typeface="Arial" panose="020B0604020202020204" pitchFamily="34" charset="0"/>
              <a:buChar char="•"/>
              <a:defRPr/>
            </a:pPr>
            <a:r>
              <a:rPr lang="en-US" sz="2400" spc="-5" dirty="0">
                <a:latin typeface="Arial"/>
                <a:cs typeface="Arial"/>
              </a:rPr>
              <a:t>Reporting and critical review</a:t>
            </a:r>
          </a:p>
          <a:p>
            <a:pPr marL="342900" indent="-342900">
              <a:buSzPts val="1400"/>
              <a:buFont typeface="Arial" panose="020B0604020202020204" pitchFamily="34" charset="0"/>
              <a:buChar char="•"/>
              <a:defRPr/>
            </a:pPr>
            <a:r>
              <a:rPr lang="en-US" sz="2400" spc="-5" dirty="0">
                <a:latin typeface="Arial"/>
                <a:cs typeface="Arial"/>
              </a:rPr>
              <a:t>Limitation</a:t>
            </a:r>
          </a:p>
          <a:p>
            <a:pPr marL="342900" indent="-342900">
              <a:buSzPts val="1400"/>
              <a:buFont typeface="Arial" panose="020B0604020202020204" pitchFamily="34" charset="0"/>
              <a:buChar char="•"/>
              <a:defRPr/>
            </a:pPr>
            <a:r>
              <a:rPr lang="en-US" sz="2400" spc="-5" dirty="0">
                <a:latin typeface="Arial"/>
                <a:cs typeface="Arial"/>
              </a:rPr>
              <a:t>Relation between LCA phase</a:t>
            </a:r>
          </a:p>
          <a:p>
            <a:pPr marL="342900" indent="-342900">
              <a:buSzPts val="1400"/>
              <a:buFont typeface="Arial" panose="020B0604020202020204" pitchFamily="34" charset="0"/>
              <a:buChar char="•"/>
              <a:defRPr/>
            </a:pPr>
            <a:r>
              <a:rPr lang="en-US" sz="2400" spc="-5" dirty="0">
                <a:latin typeface="Arial"/>
                <a:cs typeface="Arial"/>
              </a:rPr>
              <a:t>Condition for use</a:t>
            </a:r>
          </a:p>
        </p:txBody>
      </p:sp>
      <p:sp>
        <p:nvSpPr>
          <p:cNvPr id="9" name="object 8">
            <a:extLst>
              <a:ext uri="{FF2B5EF4-FFF2-40B4-BE49-F238E27FC236}">
                <a16:creationId xmlns:a16="http://schemas.microsoft.com/office/drawing/2014/main" id="{BED72DE9-A214-4A49-973B-636D2D067B44}"/>
              </a:ext>
            </a:extLst>
          </p:cNvPr>
          <p:cNvSpPr txBox="1">
            <a:spLocks/>
          </p:cNvSpPr>
          <p:nvPr/>
        </p:nvSpPr>
        <p:spPr>
          <a:xfrm>
            <a:off x="447601" y="246271"/>
            <a:ext cx="6843395" cy="443711"/>
          </a:xfrm>
          <a:prstGeom prst="rect">
            <a:avLst/>
          </a:prstGeom>
        </p:spPr>
        <p:txBody>
          <a:bodyPr vert="horz" wrap="square" lIns="0" tIns="12700" rIns="0" bIns="0" rtlCol="0">
            <a:spAutoFit/>
          </a:bodyPr>
          <a:lstStyle>
            <a:lvl1pPr>
              <a:defRPr sz="2800" b="1" i="0">
                <a:solidFill>
                  <a:srgbClr val="AEBC21"/>
                </a:solidFill>
                <a:latin typeface="Arial"/>
                <a:ea typeface="+mj-ea"/>
                <a:cs typeface="Arial"/>
              </a:defRPr>
            </a:lvl1pPr>
          </a:lstStyle>
          <a:p>
            <a:pPr marL="12700">
              <a:spcBef>
                <a:spcPts val="100"/>
              </a:spcBef>
            </a:pPr>
            <a:r>
              <a:rPr lang="en-US" b="0" kern="0" spc="-5" dirty="0">
                <a:solidFill>
                  <a:srgbClr val="7E7E7E"/>
                </a:solidFill>
              </a:rPr>
              <a:t>EMBODIED CARBON </a:t>
            </a:r>
            <a:r>
              <a:rPr lang="en-US" b="0" kern="0" dirty="0">
                <a:solidFill>
                  <a:srgbClr val="AFBB21"/>
                </a:solidFill>
              </a:rPr>
              <a:t>| </a:t>
            </a:r>
            <a:r>
              <a:rPr lang="en-US" b="0" kern="0" spc="-5" dirty="0">
                <a:solidFill>
                  <a:srgbClr val="AFBB21"/>
                </a:solidFill>
              </a:rPr>
              <a:t>STANDARDS</a:t>
            </a:r>
            <a:endParaRPr lang="en-US" kern="0" dirty="0"/>
          </a:p>
        </p:txBody>
      </p:sp>
      <p:sp>
        <p:nvSpPr>
          <p:cNvPr id="2" name="Holder 6">
            <a:extLst>
              <a:ext uri="{FF2B5EF4-FFF2-40B4-BE49-F238E27FC236}">
                <a16:creationId xmlns:a16="http://schemas.microsoft.com/office/drawing/2014/main" id="{D9540E7A-F086-A998-2541-696122F2D861}"/>
              </a:ext>
            </a:extLst>
          </p:cNvPr>
          <p:cNvSpPr>
            <a:spLocks noGrp="1"/>
          </p:cNvSpPr>
          <p:nvPr>
            <p:ph type="sldNum" sz="quarter" idx="7"/>
          </p:nvPr>
        </p:nvSpPr>
        <p:spPr>
          <a:xfrm>
            <a:off x="10584351" y="6537960"/>
            <a:ext cx="1557654" cy="320040"/>
          </a:xfrm>
          <a:prstGeom prst="rect">
            <a:avLst/>
          </a:prstGeom>
        </p:spPr>
        <p:txBody>
          <a:bodyPr lIns="0" tIns="0" rIns="0" bIns="0"/>
          <a:lstStyle>
            <a:lvl1pPr algn="r">
              <a:defRPr>
                <a:solidFill>
                  <a:schemeClr val="tx1">
                    <a:tint val="75000"/>
                  </a:schemeClr>
                </a:solidFill>
              </a:defRPr>
            </a:lvl1pPr>
          </a:lstStyle>
          <a:p>
            <a:fld id="{B6F15528-21DE-4FAA-801E-634DDDAF4B2B}" type="slidenum">
              <a:rPr/>
              <a:t>24</a:t>
            </a:fld>
            <a:endParaRPr/>
          </a:p>
        </p:txBody>
      </p:sp>
      <p:pic>
        <p:nvPicPr>
          <p:cNvPr id="4" name="Picture 3" descr="A picture containing text, businesscard, vector graphics&#10;&#10;Description automatically generated">
            <a:extLst>
              <a:ext uri="{FF2B5EF4-FFF2-40B4-BE49-F238E27FC236}">
                <a16:creationId xmlns:a16="http://schemas.microsoft.com/office/drawing/2014/main" id="{05E3BF12-2702-623B-7BF0-4A84379B32B1}"/>
              </a:ext>
            </a:extLst>
          </p:cNvPr>
          <p:cNvPicPr>
            <a:picLocks noChangeAspect="1"/>
          </p:cNvPicPr>
          <p:nvPr/>
        </p:nvPicPr>
        <p:blipFill>
          <a:blip r:embed="rId3"/>
          <a:stretch>
            <a:fillRect/>
          </a:stretch>
        </p:blipFill>
        <p:spPr>
          <a:xfrm>
            <a:off x="3950435" y="2016404"/>
            <a:ext cx="2825191" cy="2825191"/>
          </a:xfrm>
          <a:prstGeom prst="rect">
            <a:avLst/>
          </a:prstGeom>
        </p:spPr>
      </p:pic>
      <p:pic>
        <p:nvPicPr>
          <p:cNvPr id="5" name="Picture 4" descr="A picture containing text, businesscard, clipart&#10;&#10;Description automatically generated">
            <a:extLst>
              <a:ext uri="{FF2B5EF4-FFF2-40B4-BE49-F238E27FC236}">
                <a16:creationId xmlns:a16="http://schemas.microsoft.com/office/drawing/2014/main" id="{73BB02C9-971F-4179-7769-7EC9C6116B98}"/>
              </a:ext>
            </a:extLst>
          </p:cNvPr>
          <p:cNvPicPr>
            <a:picLocks noChangeAspect="1"/>
          </p:cNvPicPr>
          <p:nvPr/>
        </p:nvPicPr>
        <p:blipFill>
          <a:blip r:embed="rId4"/>
          <a:stretch>
            <a:fillRect/>
          </a:stretch>
        </p:blipFill>
        <p:spPr>
          <a:xfrm>
            <a:off x="447601" y="2000266"/>
            <a:ext cx="2825192" cy="2825192"/>
          </a:xfrm>
          <a:prstGeom prst="rect">
            <a:avLst/>
          </a:prstGeom>
        </p:spPr>
      </p:pic>
      <p:pic>
        <p:nvPicPr>
          <p:cNvPr id="3" name="Picture 2">
            <a:extLst>
              <a:ext uri="{FF2B5EF4-FFF2-40B4-BE49-F238E27FC236}">
                <a16:creationId xmlns:a16="http://schemas.microsoft.com/office/drawing/2014/main" id="{60B63506-F8B4-6E8C-DB55-F78DDB62B06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1923" y="6257556"/>
            <a:ext cx="448044" cy="44804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pic>
        <p:nvPicPr>
          <p:cNvPr id="6" name="Picture 5" descr="A picture containing text, businesscard, vector graphics&#10;&#10;Description automatically generated">
            <a:extLst>
              <a:ext uri="{FF2B5EF4-FFF2-40B4-BE49-F238E27FC236}">
                <a16:creationId xmlns:a16="http://schemas.microsoft.com/office/drawing/2014/main" id="{4CC933E1-10D8-5843-A6A1-5FFA2BBB6E3B}"/>
              </a:ext>
            </a:extLst>
          </p:cNvPr>
          <p:cNvPicPr>
            <a:picLocks noChangeAspect="1"/>
          </p:cNvPicPr>
          <p:nvPr/>
        </p:nvPicPr>
        <p:blipFill>
          <a:blip r:embed="rId3"/>
          <a:stretch>
            <a:fillRect/>
          </a:stretch>
        </p:blipFill>
        <p:spPr>
          <a:xfrm>
            <a:off x="4038600" y="1295400"/>
            <a:ext cx="2825191" cy="2825191"/>
          </a:xfrm>
          <a:prstGeom prst="rect">
            <a:avLst/>
          </a:prstGeom>
        </p:spPr>
      </p:pic>
      <p:sp>
        <p:nvSpPr>
          <p:cNvPr id="2" name="Rectangle 1">
            <a:extLst>
              <a:ext uri="{FF2B5EF4-FFF2-40B4-BE49-F238E27FC236}">
                <a16:creationId xmlns:a16="http://schemas.microsoft.com/office/drawing/2014/main" id="{8070C848-A21C-B844-8C69-3B022CB8EBB3}"/>
              </a:ext>
            </a:extLst>
          </p:cNvPr>
          <p:cNvSpPr/>
          <p:nvPr/>
        </p:nvSpPr>
        <p:spPr>
          <a:xfrm>
            <a:off x="355692" y="4656866"/>
            <a:ext cx="6965121" cy="1210534"/>
          </a:xfrm>
          <a:prstGeom prst="rect">
            <a:avLst/>
          </a:prstGeom>
        </p:spPr>
        <p:txBody>
          <a:bodyPr wrap="square">
            <a:spAutoFit/>
          </a:bodyPr>
          <a:lstStyle/>
          <a:p>
            <a:pPr lvl="0">
              <a:buSzPts val="1400"/>
              <a:defRPr/>
            </a:pPr>
            <a:r>
              <a:rPr lang="en-US" sz="2400" dirty="0">
                <a:latin typeface="Arial" panose="020B0604020202020204" pitchFamily="34" charset="0"/>
                <a:cs typeface="Arial" panose="020B0604020202020204" pitchFamily="34" charset="0"/>
              </a:rPr>
              <a:t>It does not describe the LCA technique in detail, nor does it specify methodologies for the individual phases of the LCA</a:t>
            </a:r>
          </a:p>
        </p:txBody>
      </p:sp>
      <p:pic>
        <p:nvPicPr>
          <p:cNvPr id="4" name="Picture 3" descr="A picture containing text, businesscard, clipart&#10;&#10;Description automatically generated">
            <a:extLst>
              <a:ext uri="{FF2B5EF4-FFF2-40B4-BE49-F238E27FC236}">
                <a16:creationId xmlns:a16="http://schemas.microsoft.com/office/drawing/2014/main" id="{AB2CB056-19BE-6847-A98D-5F3DEDF051DC}"/>
              </a:ext>
            </a:extLst>
          </p:cNvPr>
          <p:cNvPicPr>
            <a:picLocks noChangeAspect="1"/>
          </p:cNvPicPr>
          <p:nvPr/>
        </p:nvPicPr>
        <p:blipFill>
          <a:blip r:embed="rId4"/>
          <a:stretch>
            <a:fillRect/>
          </a:stretch>
        </p:blipFill>
        <p:spPr>
          <a:xfrm>
            <a:off x="535766" y="1279262"/>
            <a:ext cx="2825192" cy="2825192"/>
          </a:xfrm>
          <a:prstGeom prst="rect">
            <a:avLst/>
          </a:prstGeom>
        </p:spPr>
      </p:pic>
      <p:sp>
        <p:nvSpPr>
          <p:cNvPr id="9" name="object 8">
            <a:extLst>
              <a:ext uri="{FF2B5EF4-FFF2-40B4-BE49-F238E27FC236}">
                <a16:creationId xmlns:a16="http://schemas.microsoft.com/office/drawing/2014/main" id="{F621331B-3377-A14D-B56C-EDA8A8E5E42B}"/>
              </a:ext>
            </a:extLst>
          </p:cNvPr>
          <p:cNvSpPr txBox="1">
            <a:spLocks/>
          </p:cNvSpPr>
          <p:nvPr/>
        </p:nvSpPr>
        <p:spPr>
          <a:xfrm>
            <a:off x="477418" y="163195"/>
            <a:ext cx="6843395" cy="443711"/>
          </a:xfrm>
          <a:prstGeom prst="rect">
            <a:avLst/>
          </a:prstGeom>
        </p:spPr>
        <p:txBody>
          <a:bodyPr vert="horz" wrap="square" lIns="0" tIns="12700" rIns="0" bIns="0" rtlCol="0">
            <a:spAutoFit/>
          </a:bodyPr>
          <a:lstStyle>
            <a:lvl1pPr>
              <a:defRPr sz="2800" b="1" i="0">
                <a:solidFill>
                  <a:srgbClr val="AEBC21"/>
                </a:solidFill>
                <a:latin typeface="Arial"/>
                <a:ea typeface="+mj-ea"/>
                <a:cs typeface="Arial"/>
              </a:defRPr>
            </a:lvl1pPr>
          </a:lstStyle>
          <a:p>
            <a:pPr marL="12700">
              <a:spcBef>
                <a:spcPts val="100"/>
              </a:spcBef>
            </a:pPr>
            <a:r>
              <a:rPr lang="en-US" b="0" kern="0" spc="-5" dirty="0">
                <a:solidFill>
                  <a:srgbClr val="7E7E7E"/>
                </a:solidFill>
              </a:rPr>
              <a:t>EMBODIED CARBON </a:t>
            </a:r>
            <a:r>
              <a:rPr lang="en-US" b="0" kern="0" dirty="0">
                <a:solidFill>
                  <a:srgbClr val="AFBB21"/>
                </a:solidFill>
              </a:rPr>
              <a:t>| </a:t>
            </a:r>
            <a:r>
              <a:rPr lang="en-US" b="0" kern="0" spc="-5" dirty="0">
                <a:solidFill>
                  <a:srgbClr val="AFBB21"/>
                </a:solidFill>
              </a:rPr>
              <a:t>STANDARDS</a:t>
            </a:r>
            <a:endParaRPr lang="en-US" kern="0" dirty="0"/>
          </a:p>
        </p:txBody>
      </p:sp>
      <p:sp>
        <p:nvSpPr>
          <p:cNvPr id="3" name="Holder 6">
            <a:extLst>
              <a:ext uri="{FF2B5EF4-FFF2-40B4-BE49-F238E27FC236}">
                <a16:creationId xmlns:a16="http://schemas.microsoft.com/office/drawing/2014/main" id="{1187EB89-1F15-8CE6-6CEB-9D23BD3F405E}"/>
              </a:ext>
            </a:extLst>
          </p:cNvPr>
          <p:cNvSpPr>
            <a:spLocks noGrp="1"/>
          </p:cNvSpPr>
          <p:nvPr>
            <p:ph type="sldNum" sz="quarter" idx="7"/>
          </p:nvPr>
        </p:nvSpPr>
        <p:spPr>
          <a:xfrm>
            <a:off x="10584351" y="6537960"/>
            <a:ext cx="1557654" cy="320040"/>
          </a:xfrm>
          <a:prstGeom prst="rect">
            <a:avLst/>
          </a:prstGeom>
        </p:spPr>
        <p:txBody>
          <a:bodyPr lIns="0" tIns="0" rIns="0" bIns="0"/>
          <a:lstStyle>
            <a:lvl1pPr algn="r">
              <a:defRPr>
                <a:solidFill>
                  <a:schemeClr val="tx1">
                    <a:tint val="75000"/>
                  </a:schemeClr>
                </a:solidFill>
              </a:defRPr>
            </a:lvl1pPr>
          </a:lstStyle>
          <a:p>
            <a:fld id="{B6F15528-21DE-4FAA-801E-634DDDAF4B2B}" type="slidenum">
              <a:rPr/>
              <a:t>25</a:t>
            </a:fld>
            <a:endParaRPr/>
          </a:p>
        </p:txBody>
      </p:sp>
      <p:pic>
        <p:nvPicPr>
          <p:cNvPr id="5" name="Picture 4">
            <a:extLst>
              <a:ext uri="{FF2B5EF4-FFF2-40B4-BE49-F238E27FC236}">
                <a16:creationId xmlns:a16="http://schemas.microsoft.com/office/drawing/2014/main" id="{BA4B0A5E-BE23-6A4A-EDCC-7A52BEAF0CFF}"/>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7721508" y="1141362"/>
            <a:ext cx="4114800" cy="3825025"/>
          </a:xfrm>
          <a:prstGeom prst="rect">
            <a:avLst/>
          </a:prstGeom>
        </p:spPr>
      </p:pic>
      <p:pic>
        <p:nvPicPr>
          <p:cNvPr id="7" name="Picture 6">
            <a:extLst>
              <a:ext uri="{FF2B5EF4-FFF2-40B4-BE49-F238E27FC236}">
                <a16:creationId xmlns:a16="http://schemas.microsoft.com/office/drawing/2014/main" id="{8E19A07C-E4E1-350E-8DDB-9C05F2A7E26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1923" y="6257556"/>
            <a:ext cx="448044" cy="448044"/>
          </a:xfrm>
          <a:prstGeom prst="rect">
            <a:avLst/>
          </a:prstGeom>
        </p:spPr>
      </p:pic>
    </p:spTree>
    <p:extLst>
      <p:ext uri="{BB962C8B-B14F-4D97-AF65-F5344CB8AC3E}">
        <p14:creationId xmlns:p14="http://schemas.microsoft.com/office/powerpoint/2010/main" val="674270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77418" y="163195"/>
            <a:ext cx="5313782" cy="443711"/>
          </a:xfrm>
          <a:prstGeom prst="rect">
            <a:avLst/>
          </a:prstGeom>
        </p:spPr>
        <p:txBody>
          <a:bodyPr vert="horz" wrap="square" lIns="0" tIns="12700" rIns="0" bIns="0" rtlCol="0">
            <a:spAutoFit/>
          </a:bodyPr>
          <a:lstStyle/>
          <a:p>
            <a:pPr marL="12700">
              <a:lnSpc>
                <a:spcPct val="100000"/>
              </a:lnSpc>
              <a:spcBef>
                <a:spcPts val="100"/>
              </a:spcBef>
            </a:pPr>
            <a:r>
              <a:rPr lang="en-US" b="0" spc="-5" dirty="0">
                <a:solidFill>
                  <a:srgbClr val="7E7E7E"/>
                </a:solidFill>
                <a:latin typeface="Arial"/>
                <a:cs typeface="Arial"/>
              </a:rPr>
              <a:t>EMBODIED CARBON </a:t>
            </a:r>
            <a:r>
              <a:rPr lang="en-US" b="0" dirty="0">
                <a:solidFill>
                  <a:srgbClr val="AFBB21"/>
                </a:solidFill>
                <a:latin typeface="Arial"/>
                <a:cs typeface="Arial"/>
              </a:rPr>
              <a:t>|</a:t>
            </a:r>
            <a:r>
              <a:rPr lang="en-US" b="0" spc="-200" dirty="0">
                <a:solidFill>
                  <a:srgbClr val="AFBB21"/>
                </a:solidFill>
                <a:latin typeface="Arial"/>
                <a:cs typeface="Arial"/>
              </a:rPr>
              <a:t> </a:t>
            </a:r>
            <a:r>
              <a:rPr lang="en-US" b="0" spc="-5" dirty="0">
                <a:solidFill>
                  <a:srgbClr val="AFBB21"/>
                </a:solidFill>
                <a:latin typeface="Arial"/>
                <a:cs typeface="Arial"/>
              </a:rPr>
              <a:t>EPDs</a:t>
            </a:r>
            <a:endParaRPr lang="en-US" dirty="0">
              <a:latin typeface="Arial"/>
              <a:cs typeface="Arial"/>
            </a:endParaRPr>
          </a:p>
        </p:txBody>
      </p:sp>
      <p:sp>
        <p:nvSpPr>
          <p:cNvPr id="3" name="object 3"/>
          <p:cNvSpPr/>
          <p:nvPr/>
        </p:nvSpPr>
        <p:spPr>
          <a:xfrm>
            <a:off x="7924800" y="385050"/>
            <a:ext cx="3574520" cy="5735233"/>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4800600" y="2514600"/>
            <a:ext cx="2942702" cy="3605683"/>
          </a:xfrm>
          <a:prstGeom prst="rect">
            <a:avLst/>
          </a:prstGeom>
          <a:blipFill>
            <a:blip r:embed="rId4" cstate="print"/>
            <a:stretch>
              <a:fillRect/>
            </a:stretch>
          </a:blipFill>
          <a:ln w="28575">
            <a:solidFill>
              <a:schemeClr val="tx1"/>
            </a:solidFill>
          </a:ln>
        </p:spPr>
        <p:txBody>
          <a:bodyPr wrap="square" lIns="0" tIns="0" rIns="0" bIns="0" rtlCol="0"/>
          <a:lstStyle/>
          <a:p>
            <a:endParaRPr/>
          </a:p>
        </p:txBody>
      </p:sp>
      <p:sp>
        <p:nvSpPr>
          <p:cNvPr id="5" name="object 5"/>
          <p:cNvSpPr txBox="1"/>
          <p:nvPr/>
        </p:nvSpPr>
        <p:spPr>
          <a:xfrm>
            <a:off x="588159" y="1702287"/>
            <a:ext cx="3574520" cy="3043782"/>
          </a:xfrm>
          <a:prstGeom prst="rect">
            <a:avLst/>
          </a:prstGeom>
        </p:spPr>
        <p:txBody>
          <a:bodyPr vert="horz" wrap="square" lIns="0" tIns="12065" rIns="0" bIns="0" rtlCol="0">
            <a:spAutoFit/>
          </a:bodyPr>
          <a:lstStyle/>
          <a:p>
            <a:pPr marL="12700" marR="683260">
              <a:lnSpc>
                <a:spcPct val="100000"/>
              </a:lnSpc>
              <a:spcBef>
                <a:spcPts val="95"/>
              </a:spcBef>
            </a:pPr>
            <a:r>
              <a:rPr sz="2800" b="1" spc="-5" dirty="0">
                <a:solidFill>
                  <a:srgbClr val="00A3E3"/>
                </a:solidFill>
                <a:latin typeface="Arial"/>
                <a:cs typeface="Arial"/>
              </a:rPr>
              <a:t>E</a:t>
            </a:r>
            <a:r>
              <a:rPr sz="2800" b="1" spc="-20" dirty="0">
                <a:solidFill>
                  <a:srgbClr val="00A3E3"/>
                </a:solidFill>
                <a:latin typeface="Arial"/>
                <a:cs typeface="Arial"/>
              </a:rPr>
              <a:t>n</a:t>
            </a:r>
            <a:r>
              <a:rPr sz="2800" b="1" spc="-5" dirty="0">
                <a:solidFill>
                  <a:srgbClr val="00A3E3"/>
                </a:solidFill>
                <a:latin typeface="Arial"/>
                <a:cs typeface="Arial"/>
              </a:rPr>
              <a:t>vi</a:t>
            </a:r>
            <a:r>
              <a:rPr sz="2800" b="1" dirty="0">
                <a:solidFill>
                  <a:srgbClr val="00A3E3"/>
                </a:solidFill>
                <a:latin typeface="Arial"/>
                <a:cs typeface="Arial"/>
              </a:rPr>
              <a:t>r</a:t>
            </a:r>
            <a:r>
              <a:rPr sz="2800" b="1" spc="-5" dirty="0">
                <a:solidFill>
                  <a:srgbClr val="00A3E3"/>
                </a:solidFill>
                <a:latin typeface="Arial"/>
                <a:cs typeface="Arial"/>
              </a:rPr>
              <a:t>o</a:t>
            </a:r>
            <a:r>
              <a:rPr sz="2800" b="1" spc="-20" dirty="0">
                <a:solidFill>
                  <a:srgbClr val="00A3E3"/>
                </a:solidFill>
                <a:latin typeface="Arial"/>
                <a:cs typeface="Arial"/>
              </a:rPr>
              <a:t>n</a:t>
            </a:r>
            <a:r>
              <a:rPr sz="2800" b="1" spc="-5" dirty="0">
                <a:solidFill>
                  <a:srgbClr val="00A3E3"/>
                </a:solidFill>
                <a:latin typeface="Arial"/>
                <a:cs typeface="Arial"/>
              </a:rPr>
              <a:t>mental  Product  Declarations</a:t>
            </a:r>
            <a:r>
              <a:rPr sz="2800" b="1" spc="-10" dirty="0">
                <a:solidFill>
                  <a:srgbClr val="00A3E3"/>
                </a:solidFill>
                <a:latin typeface="Arial"/>
                <a:cs typeface="Arial"/>
              </a:rPr>
              <a:t> </a:t>
            </a:r>
            <a:r>
              <a:rPr lang="en-US" sz="2800" b="1" spc="-5" dirty="0">
                <a:solidFill>
                  <a:srgbClr val="00A3E3"/>
                </a:solidFill>
                <a:latin typeface="Arial"/>
                <a:cs typeface="Arial"/>
              </a:rPr>
              <a:t>(EPD)</a:t>
            </a:r>
            <a:endParaRPr sz="2800" dirty="0">
              <a:latin typeface="Arial"/>
              <a:cs typeface="Arial"/>
            </a:endParaRPr>
          </a:p>
          <a:p>
            <a:pPr>
              <a:lnSpc>
                <a:spcPct val="100000"/>
              </a:lnSpc>
              <a:spcBef>
                <a:spcPts val="30"/>
              </a:spcBef>
            </a:pPr>
            <a:endParaRPr sz="2800" dirty="0">
              <a:latin typeface="Arial"/>
              <a:cs typeface="Arial"/>
            </a:endParaRPr>
          </a:p>
          <a:p>
            <a:pPr marL="12700" marR="5080">
              <a:lnSpc>
                <a:spcPct val="100000"/>
              </a:lnSpc>
            </a:pPr>
            <a:r>
              <a:rPr lang="en-US" sz="2800" spc="-5" dirty="0">
                <a:latin typeface="Arial"/>
                <a:cs typeface="Arial"/>
              </a:rPr>
              <a:t>Have</a:t>
            </a:r>
            <a:r>
              <a:rPr sz="2800" spc="-120" dirty="0">
                <a:latin typeface="Arial"/>
                <a:cs typeface="Arial"/>
              </a:rPr>
              <a:t> </a:t>
            </a:r>
            <a:r>
              <a:rPr sz="2800" spc="-10" dirty="0">
                <a:latin typeface="Arial"/>
                <a:cs typeface="Arial"/>
              </a:rPr>
              <a:t>Transparency  </a:t>
            </a:r>
            <a:r>
              <a:rPr sz="2800" spc="-5" dirty="0">
                <a:latin typeface="Arial"/>
                <a:cs typeface="Arial"/>
              </a:rPr>
              <a:t>Like </a:t>
            </a:r>
            <a:r>
              <a:rPr lang="en-US" sz="2800" spc="-5" dirty="0">
                <a:latin typeface="Arial"/>
                <a:cs typeface="Arial"/>
              </a:rPr>
              <a:t>Nutrition</a:t>
            </a:r>
            <a:r>
              <a:rPr sz="2800" spc="5" dirty="0">
                <a:latin typeface="Arial"/>
                <a:cs typeface="Arial"/>
              </a:rPr>
              <a:t> </a:t>
            </a:r>
            <a:r>
              <a:rPr sz="2800" spc="-5" dirty="0">
                <a:latin typeface="Arial"/>
                <a:cs typeface="Arial"/>
              </a:rPr>
              <a:t>Label</a:t>
            </a:r>
            <a:r>
              <a:rPr lang="en-US" sz="2800" spc="-5" dirty="0">
                <a:latin typeface="Arial"/>
                <a:cs typeface="Arial"/>
              </a:rPr>
              <a:t>s</a:t>
            </a:r>
            <a:endParaRPr sz="2800" dirty="0">
              <a:latin typeface="Arial"/>
              <a:cs typeface="Arial"/>
            </a:endParaRPr>
          </a:p>
        </p:txBody>
      </p:sp>
      <p:sp>
        <p:nvSpPr>
          <p:cNvPr id="6" name="Holder 6">
            <a:extLst>
              <a:ext uri="{FF2B5EF4-FFF2-40B4-BE49-F238E27FC236}">
                <a16:creationId xmlns:a16="http://schemas.microsoft.com/office/drawing/2014/main" id="{9FBCD2E3-3DCA-3FDE-5714-738D88B2FDFB}"/>
              </a:ext>
            </a:extLst>
          </p:cNvPr>
          <p:cNvSpPr>
            <a:spLocks noGrp="1"/>
          </p:cNvSpPr>
          <p:nvPr>
            <p:ph type="sldNum" sz="quarter" idx="7"/>
          </p:nvPr>
        </p:nvSpPr>
        <p:spPr>
          <a:xfrm>
            <a:off x="10584351" y="6537960"/>
            <a:ext cx="1557654" cy="320040"/>
          </a:xfrm>
          <a:prstGeom prst="rect">
            <a:avLst/>
          </a:prstGeom>
        </p:spPr>
        <p:txBody>
          <a:bodyPr lIns="0" tIns="0" rIns="0" bIns="0"/>
          <a:lstStyle>
            <a:lvl1pPr algn="r">
              <a:defRPr>
                <a:solidFill>
                  <a:schemeClr val="tx1">
                    <a:tint val="75000"/>
                  </a:schemeClr>
                </a:solidFill>
              </a:defRPr>
            </a:lvl1pPr>
          </a:lstStyle>
          <a:p>
            <a:fld id="{B6F15528-21DE-4FAA-801E-634DDDAF4B2B}" type="slidenum">
              <a:rPr/>
              <a:t>26</a:t>
            </a:fld>
            <a:endParaRPr/>
          </a:p>
        </p:txBody>
      </p:sp>
      <p:pic>
        <p:nvPicPr>
          <p:cNvPr id="7" name="Picture 6">
            <a:extLst>
              <a:ext uri="{FF2B5EF4-FFF2-40B4-BE49-F238E27FC236}">
                <a16:creationId xmlns:a16="http://schemas.microsoft.com/office/drawing/2014/main" id="{5C69AA54-2E80-4B10-C3E2-9A2D977B82E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1923" y="6257556"/>
            <a:ext cx="448044" cy="448044"/>
          </a:xfrm>
          <a:prstGeom prst="rect">
            <a:avLst/>
          </a:prstGeom>
        </p:spPr>
      </p:pic>
    </p:spTree>
    <p:extLst>
      <p:ext uri="{BB962C8B-B14F-4D97-AF65-F5344CB8AC3E}">
        <p14:creationId xmlns:p14="http://schemas.microsoft.com/office/powerpoint/2010/main" val="22862752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533400" y="1143000"/>
            <a:ext cx="8305800" cy="4855701"/>
          </a:xfrm>
          <a:prstGeom prst="rect">
            <a:avLst/>
          </a:prstGeom>
          <a:blipFill>
            <a:blip r:embed="rId3" cstate="print"/>
            <a:stretch>
              <a:fillRect/>
            </a:stretch>
          </a:blipFill>
        </p:spPr>
        <p:txBody>
          <a:bodyPr wrap="square" lIns="0" tIns="0" rIns="0" bIns="0" rtlCol="0"/>
          <a:lstStyle/>
          <a:p>
            <a:endParaRPr dirty="0">
              <a:latin typeface="Arial" panose="020B0604020202020204" pitchFamily="34" charset="0"/>
              <a:cs typeface="Arial" panose="020B0604020202020204" pitchFamily="34" charset="0"/>
            </a:endParaRPr>
          </a:p>
        </p:txBody>
      </p:sp>
      <p:sp>
        <p:nvSpPr>
          <p:cNvPr id="6" name="Holder 6">
            <a:extLst>
              <a:ext uri="{FF2B5EF4-FFF2-40B4-BE49-F238E27FC236}">
                <a16:creationId xmlns:a16="http://schemas.microsoft.com/office/drawing/2014/main" id="{E05971DE-2A14-C1E5-0B54-6A0062A8ADCE}"/>
              </a:ext>
            </a:extLst>
          </p:cNvPr>
          <p:cNvSpPr txBox="1">
            <a:spLocks/>
          </p:cNvSpPr>
          <p:nvPr/>
        </p:nvSpPr>
        <p:spPr>
          <a:xfrm>
            <a:off x="10584351" y="6537960"/>
            <a:ext cx="1557654" cy="320040"/>
          </a:xfrm>
          <a:prstGeom prst="rect">
            <a:avLst/>
          </a:prstGeom>
        </p:spPr>
        <p:txBody>
          <a:bodyPr lIns="0" tIns="0" rIns="0" bIns="0"/>
          <a:lstStyle>
            <a:defPPr>
              <a:defRPr lang="en-US"/>
            </a:defPPr>
            <a:lvl1pPr marL="0" algn="r" defTabSz="914400" rtl="0" eaLnBrk="1" latinLnBrk="0" hangingPunct="1">
              <a:defRPr sz="1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27</a:t>
            </a:fld>
            <a:endParaRPr lang="en-US"/>
          </a:p>
        </p:txBody>
      </p:sp>
      <p:sp>
        <p:nvSpPr>
          <p:cNvPr id="9" name="object 2">
            <a:extLst>
              <a:ext uri="{FF2B5EF4-FFF2-40B4-BE49-F238E27FC236}">
                <a16:creationId xmlns:a16="http://schemas.microsoft.com/office/drawing/2014/main" id="{AAC7839E-88D1-E7C3-0A5D-E43C0DED164F}"/>
              </a:ext>
            </a:extLst>
          </p:cNvPr>
          <p:cNvSpPr txBox="1">
            <a:spLocks noGrp="1"/>
          </p:cNvSpPr>
          <p:nvPr>
            <p:ph type="title"/>
          </p:nvPr>
        </p:nvSpPr>
        <p:spPr>
          <a:xfrm>
            <a:off x="477418" y="163195"/>
            <a:ext cx="5313782" cy="443711"/>
          </a:xfrm>
          <a:prstGeom prst="rect">
            <a:avLst/>
          </a:prstGeom>
        </p:spPr>
        <p:txBody>
          <a:bodyPr vert="horz" wrap="square" lIns="0" tIns="12700" rIns="0" bIns="0" rtlCol="0">
            <a:spAutoFit/>
          </a:bodyPr>
          <a:lstStyle/>
          <a:p>
            <a:pPr marL="12700">
              <a:lnSpc>
                <a:spcPct val="100000"/>
              </a:lnSpc>
              <a:spcBef>
                <a:spcPts val="100"/>
              </a:spcBef>
            </a:pPr>
            <a:r>
              <a:rPr lang="en-US" b="0" spc="-5" dirty="0">
                <a:solidFill>
                  <a:srgbClr val="7E7E7E"/>
                </a:solidFill>
                <a:latin typeface="Arial"/>
                <a:cs typeface="Arial"/>
              </a:rPr>
              <a:t>EMBODIED CARBON </a:t>
            </a:r>
            <a:r>
              <a:rPr lang="en-US" b="0" dirty="0">
                <a:solidFill>
                  <a:srgbClr val="AFBB21"/>
                </a:solidFill>
                <a:latin typeface="Arial"/>
                <a:cs typeface="Arial"/>
              </a:rPr>
              <a:t>|</a:t>
            </a:r>
            <a:r>
              <a:rPr lang="en-US" b="0" spc="-200" dirty="0">
                <a:solidFill>
                  <a:srgbClr val="AFBB21"/>
                </a:solidFill>
                <a:latin typeface="Arial"/>
                <a:cs typeface="Arial"/>
              </a:rPr>
              <a:t> </a:t>
            </a:r>
            <a:r>
              <a:rPr lang="en-US" b="0" spc="-5" dirty="0">
                <a:solidFill>
                  <a:srgbClr val="AFBB21"/>
                </a:solidFill>
                <a:latin typeface="Arial"/>
                <a:cs typeface="Arial"/>
              </a:rPr>
              <a:t>EPDs</a:t>
            </a:r>
            <a:endParaRPr lang="en-US" dirty="0">
              <a:latin typeface="Arial"/>
              <a:cs typeface="Arial"/>
            </a:endParaRPr>
          </a:p>
        </p:txBody>
      </p:sp>
      <p:pic>
        <p:nvPicPr>
          <p:cNvPr id="2" name="Picture 1">
            <a:extLst>
              <a:ext uri="{FF2B5EF4-FFF2-40B4-BE49-F238E27FC236}">
                <a16:creationId xmlns:a16="http://schemas.microsoft.com/office/drawing/2014/main" id="{4F9B5B9F-FC34-A4F1-2A93-4D00C511E8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1923" y="6257556"/>
            <a:ext cx="448044" cy="448044"/>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44500" y="380658"/>
            <a:ext cx="4889500" cy="443711"/>
          </a:xfrm>
          <a:prstGeom prst="rect">
            <a:avLst/>
          </a:prstGeom>
        </p:spPr>
        <p:txBody>
          <a:bodyPr vert="horz" wrap="square" lIns="0" tIns="12700" rIns="0" bIns="0" rtlCol="0">
            <a:spAutoFit/>
          </a:bodyPr>
          <a:lstStyle/>
          <a:p>
            <a:pPr marL="12700">
              <a:lnSpc>
                <a:spcPct val="100000"/>
              </a:lnSpc>
              <a:spcBef>
                <a:spcPts val="100"/>
              </a:spcBef>
            </a:pPr>
            <a:r>
              <a:rPr lang="en-US" b="0" spc="-150" dirty="0"/>
              <a:t>TYPES </a:t>
            </a:r>
            <a:r>
              <a:rPr lang="en-US" b="0" spc="-65" dirty="0"/>
              <a:t>OF</a:t>
            </a:r>
            <a:r>
              <a:rPr lang="en-US" b="0" spc="-300" dirty="0"/>
              <a:t> </a:t>
            </a:r>
            <a:r>
              <a:rPr lang="en-US" b="0" spc="-235" dirty="0"/>
              <a:t>EPDs</a:t>
            </a:r>
            <a:endParaRPr lang="en-US" b="0" dirty="0"/>
          </a:p>
        </p:txBody>
      </p:sp>
      <p:sp>
        <p:nvSpPr>
          <p:cNvPr id="3" name="object 3"/>
          <p:cNvSpPr txBox="1"/>
          <p:nvPr/>
        </p:nvSpPr>
        <p:spPr>
          <a:xfrm>
            <a:off x="444500" y="1109654"/>
            <a:ext cx="9309100" cy="4138121"/>
          </a:xfrm>
          <a:prstGeom prst="rect">
            <a:avLst/>
          </a:prstGeom>
        </p:spPr>
        <p:txBody>
          <a:bodyPr vert="horz" wrap="square" lIns="0" tIns="117475" rIns="0" bIns="0" rtlCol="0">
            <a:spAutoFit/>
          </a:bodyPr>
          <a:lstStyle/>
          <a:p>
            <a:pPr marL="12700">
              <a:lnSpc>
                <a:spcPct val="100000"/>
              </a:lnSpc>
              <a:spcBef>
                <a:spcPts val="925"/>
              </a:spcBef>
            </a:pPr>
            <a:r>
              <a:rPr sz="2400" spc="-65" dirty="0">
                <a:latin typeface="Arial" panose="020B0604020202020204" pitchFamily="34" charset="0"/>
                <a:cs typeface="Arial" panose="020B0604020202020204" pitchFamily="34" charset="0"/>
              </a:rPr>
              <a:t>There</a:t>
            </a:r>
            <a:r>
              <a:rPr sz="2400" spc="-125" dirty="0">
                <a:latin typeface="Arial" panose="020B0604020202020204" pitchFamily="34" charset="0"/>
                <a:cs typeface="Arial" panose="020B0604020202020204" pitchFamily="34" charset="0"/>
              </a:rPr>
              <a:t> </a:t>
            </a:r>
            <a:r>
              <a:rPr sz="2400" spc="-55" dirty="0">
                <a:latin typeface="Arial" panose="020B0604020202020204" pitchFamily="34" charset="0"/>
                <a:cs typeface="Arial" panose="020B0604020202020204" pitchFamily="34" charset="0"/>
              </a:rPr>
              <a:t>are</a:t>
            </a:r>
            <a:r>
              <a:rPr sz="2400" spc="-120" dirty="0">
                <a:latin typeface="Arial" panose="020B0604020202020204" pitchFamily="34" charset="0"/>
                <a:cs typeface="Arial" panose="020B0604020202020204" pitchFamily="34" charset="0"/>
              </a:rPr>
              <a:t> </a:t>
            </a:r>
            <a:r>
              <a:rPr sz="2400" spc="-60" dirty="0">
                <a:latin typeface="Arial" panose="020B0604020202020204" pitchFamily="34" charset="0"/>
                <a:cs typeface="Arial" panose="020B0604020202020204" pitchFamily="34" charset="0"/>
              </a:rPr>
              <a:t>several</a:t>
            </a:r>
            <a:r>
              <a:rPr sz="2400" spc="-120" dirty="0">
                <a:latin typeface="Arial" panose="020B0604020202020204" pitchFamily="34" charset="0"/>
                <a:cs typeface="Arial" panose="020B0604020202020204" pitchFamily="34" charset="0"/>
              </a:rPr>
              <a:t> </a:t>
            </a:r>
            <a:r>
              <a:rPr sz="2400" dirty="0">
                <a:latin typeface="Arial" panose="020B0604020202020204" pitchFamily="34" charset="0"/>
                <a:cs typeface="Arial" panose="020B0604020202020204" pitchFamily="34" charset="0"/>
              </a:rPr>
              <a:t>“flavors”</a:t>
            </a:r>
            <a:r>
              <a:rPr sz="2400" spc="-120" dirty="0">
                <a:latin typeface="Arial" panose="020B0604020202020204" pitchFamily="34" charset="0"/>
                <a:cs typeface="Arial" panose="020B0604020202020204" pitchFamily="34" charset="0"/>
              </a:rPr>
              <a:t> </a:t>
            </a:r>
            <a:r>
              <a:rPr sz="2400" dirty="0">
                <a:latin typeface="Arial" panose="020B0604020202020204" pitchFamily="34" charset="0"/>
                <a:cs typeface="Arial" panose="020B0604020202020204" pitchFamily="34" charset="0"/>
              </a:rPr>
              <a:t>of</a:t>
            </a:r>
            <a:r>
              <a:rPr sz="2400" spc="-120" dirty="0">
                <a:latin typeface="Arial" panose="020B0604020202020204" pitchFamily="34" charset="0"/>
                <a:cs typeface="Arial" panose="020B0604020202020204" pitchFamily="34" charset="0"/>
              </a:rPr>
              <a:t> </a:t>
            </a:r>
            <a:r>
              <a:rPr sz="2400" spc="-140" dirty="0">
                <a:latin typeface="Arial" panose="020B0604020202020204" pitchFamily="34" charset="0"/>
                <a:cs typeface="Arial" panose="020B0604020202020204" pitchFamily="34" charset="0"/>
              </a:rPr>
              <a:t>EPDs:</a:t>
            </a:r>
            <a:endParaRPr sz="2400" dirty="0">
              <a:latin typeface="Arial" panose="020B0604020202020204" pitchFamily="34" charset="0"/>
              <a:cs typeface="Arial" panose="020B0604020202020204" pitchFamily="34" charset="0"/>
            </a:endParaRPr>
          </a:p>
          <a:p>
            <a:pPr marL="469900" marR="76200" indent="-344170">
              <a:lnSpc>
                <a:spcPct val="91400"/>
              </a:lnSpc>
              <a:spcBef>
                <a:spcPts val="980"/>
              </a:spcBef>
              <a:buClr>
                <a:srgbClr val="F7B71A"/>
              </a:buClr>
              <a:buFont typeface="Arial"/>
              <a:buChar char="●"/>
              <a:tabLst>
                <a:tab pos="469265" algn="l"/>
                <a:tab pos="469900" algn="l"/>
              </a:tabLst>
            </a:pPr>
            <a:r>
              <a:rPr sz="2400" b="1" spc="-35" dirty="0">
                <a:latin typeface="Arial" panose="020B0604020202020204" pitchFamily="34" charset="0"/>
                <a:cs typeface="Arial" panose="020B0604020202020204" pitchFamily="34" charset="0"/>
              </a:rPr>
              <a:t>Industry-wide </a:t>
            </a:r>
            <a:r>
              <a:rPr sz="2400" b="1" spc="-150" dirty="0">
                <a:latin typeface="Arial" panose="020B0604020202020204" pitchFamily="34" charset="0"/>
                <a:cs typeface="Arial" panose="020B0604020202020204" pitchFamily="34" charset="0"/>
              </a:rPr>
              <a:t>EPDs </a:t>
            </a:r>
            <a:endParaRPr lang="en-US" sz="2400" b="1" spc="-150" dirty="0">
              <a:latin typeface="Arial" panose="020B0604020202020204" pitchFamily="34" charset="0"/>
              <a:cs typeface="Arial" panose="020B0604020202020204" pitchFamily="34" charset="0"/>
            </a:endParaRPr>
          </a:p>
          <a:p>
            <a:pPr marL="469900" marR="76200" indent="-344170">
              <a:lnSpc>
                <a:spcPct val="91400"/>
              </a:lnSpc>
              <a:spcBef>
                <a:spcPts val="980"/>
              </a:spcBef>
              <a:buClr>
                <a:srgbClr val="F7B71A"/>
              </a:buClr>
              <a:buFont typeface="Arial"/>
              <a:buChar char="●"/>
              <a:tabLst>
                <a:tab pos="469265" algn="l"/>
                <a:tab pos="469900" algn="l"/>
              </a:tabLst>
            </a:pPr>
            <a:r>
              <a:rPr sz="2400" b="1" spc="-65" dirty="0">
                <a:latin typeface="Arial" panose="020B0604020202020204" pitchFamily="34" charset="0"/>
                <a:cs typeface="Arial" panose="020B0604020202020204" pitchFamily="34" charset="0"/>
              </a:rPr>
              <a:t>Product-specific</a:t>
            </a:r>
            <a:r>
              <a:rPr sz="2400" b="1" spc="-114" dirty="0">
                <a:latin typeface="Arial" panose="020B0604020202020204" pitchFamily="34" charset="0"/>
                <a:cs typeface="Arial" panose="020B0604020202020204" pitchFamily="34" charset="0"/>
              </a:rPr>
              <a:t> </a:t>
            </a:r>
            <a:r>
              <a:rPr sz="2400" b="1" spc="-150" dirty="0">
                <a:latin typeface="Arial" panose="020B0604020202020204" pitchFamily="34" charset="0"/>
                <a:cs typeface="Arial" panose="020B0604020202020204" pitchFamily="34" charset="0"/>
              </a:rPr>
              <a:t>EPDs</a:t>
            </a:r>
            <a:endParaRPr sz="2400" dirty="0">
              <a:latin typeface="Arial" panose="020B0604020202020204" pitchFamily="34" charset="0"/>
              <a:cs typeface="Arial" panose="020B0604020202020204" pitchFamily="34" charset="0"/>
            </a:endParaRPr>
          </a:p>
          <a:p>
            <a:pPr marL="469900" marR="43815" indent="-344170">
              <a:lnSpc>
                <a:spcPct val="91200"/>
              </a:lnSpc>
              <a:spcBef>
                <a:spcPts val="975"/>
              </a:spcBef>
              <a:buClr>
                <a:srgbClr val="F7B71A"/>
              </a:buClr>
              <a:buFont typeface="Arial"/>
              <a:buChar char="●"/>
              <a:tabLst>
                <a:tab pos="469265" algn="l"/>
                <a:tab pos="469900" algn="l"/>
              </a:tabLst>
            </a:pPr>
            <a:r>
              <a:rPr sz="2400" b="1" spc="-55" dirty="0">
                <a:latin typeface="Arial" panose="020B0604020202020204" pitchFamily="34" charset="0"/>
                <a:cs typeface="Arial" panose="020B0604020202020204" pitchFamily="34" charset="0"/>
              </a:rPr>
              <a:t>Facility-specific</a:t>
            </a:r>
            <a:r>
              <a:rPr sz="2400" b="1" spc="-114" dirty="0">
                <a:latin typeface="Arial" panose="020B0604020202020204" pitchFamily="34" charset="0"/>
                <a:cs typeface="Arial" panose="020B0604020202020204" pitchFamily="34" charset="0"/>
              </a:rPr>
              <a:t> </a:t>
            </a:r>
            <a:r>
              <a:rPr sz="2400" b="1" spc="-150" dirty="0">
                <a:latin typeface="Arial" panose="020B0604020202020204" pitchFamily="34" charset="0"/>
                <a:cs typeface="Arial" panose="020B0604020202020204" pitchFamily="34" charset="0"/>
              </a:rPr>
              <a:t>EPDs</a:t>
            </a:r>
            <a:r>
              <a:rPr sz="2400" b="1" spc="-114" dirty="0">
                <a:latin typeface="Arial" panose="020B0604020202020204" pitchFamily="34" charset="0"/>
                <a:cs typeface="Arial" panose="020B0604020202020204" pitchFamily="34" charset="0"/>
              </a:rPr>
              <a:t> </a:t>
            </a:r>
            <a:endParaRPr lang="en-US" sz="2400" b="1" spc="-114" dirty="0">
              <a:latin typeface="Arial" panose="020B0604020202020204" pitchFamily="34" charset="0"/>
              <a:cs typeface="Arial" panose="020B0604020202020204" pitchFamily="34" charset="0"/>
            </a:endParaRPr>
          </a:p>
          <a:p>
            <a:pPr marL="469900" marR="43815" indent="-344170">
              <a:lnSpc>
                <a:spcPct val="91200"/>
              </a:lnSpc>
              <a:spcBef>
                <a:spcPts val="975"/>
              </a:spcBef>
              <a:buClr>
                <a:srgbClr val="F7B71A"/>
              </a:buClr>
              <a:buFont typeface="Arial"/>
              <a:buChar char="●"/>
              <a:tabLst>
                <a:tab pos="469265" algn="l"/>
                <a:tab pos="469900" algn="l"/>
              </a:tabLst>
            </a:pPr>
            <a:endParaRPr lang="en-US" sz="2800" b="1" spc="-114" dirty="0">
              <a:solidFill>
                <a:srgbClr val="737377"/>
              </a:solidFill>
              <a:latin typeface="Arial" panose="020B0604020202020204" pitchFamily="34" charset="0"/>
              <a:cs typeface="Arial" panose="020B0604020202020204" pitchFamily="34" charset="0"/>
            </a:endParaRPr>
          </a:p>
          <a:p>
            <a:pPr marL="125730" marR="43815">
              <a:lnSpc>
                <a:spcPct val="91200"/>
              </a:lnSpc>
              <a:spcBef>
                <a:spcPts val="975"/>
              </a:spcBef>
              <a:buClr>
                <a:srgbClr val="F7B71A"/>
              </a:buClr>
              <a:tabLst>
                <a:tab pos="469265" algn="l"/>
                <a:tab pos="469900" algn="l"/>
              </a:tabLst>
            </a:pPr>
            <a:r>
              <a:rPr sz="2400" spc="-90" dirty="0">
                <a:latin typeface="Arial" panose="020B0604020202020204" pitchFamily="34" charset="0"/>
                <a:cs typeface="Arial" panose="020B0604020202020204" pitchFamily="34" charset="0"/>
              </a:rPr>
              <a:t>These</a:t>
            </a:r>
            <a:r>
              <a:rPr sz="2400" spc="-120" dirty="0">
                <a:latin typeface="Arial" panose="020B0604020202020204" pitchFamily="34" charset="0"/>
                <a:cs typeface="Arial" panose="020B0604020202020204" pitchFamily="34" charset="0"/>
              </a:rPr>
              <a:t> </a:t>
            </a:r>
            <a:r>
              <a:rPr sz="2400" spc="-35" dirty="0">
                <a:latin typeface="Arial" panose="020B0604020202020204" pitchFamily="34" charset="0"/>
                <a:cs typeface="Arial" panose="020B0604020202020204" pitchFamily="34" charset="0"/>
              </a:rPr>
              <a:t>types</a:t>
            </a:r>
            <a:r>
              <a:rPr sz="2400" spc="-120" dirty="0">
                <a:latin typeface="Arial" panose="020B0604020202020204" pitchFamily="34" charset="0"/>
                <a:cs typeface="Arial" panose="020B0604020202020204" pitchFamily="34" charset="0"/>
              </a:rPr>
              <a:t> </a:t>
            </a:r>
            <a:r>
              <a:rPr sz="2400" dirty="0">
                <a:latin typeface="Arial" panose="020B0604020202020204" pitchFamily="34" charset="0"/>
                <a:cs typeface="Arial" panose="020B0604020202020204" pitchFamily="34" charset="0"/>
              </a:rPr>
              <a:t>of</a:t>
            </a:r>
            <a:r>
              <a:rPr sz="2400" spc="-120" dirty="0">
                <a:latin typeface="Arial" panose="020B0604020202020204" pitchFamily="34" charset="0"/>
                <a:cs typeface="Arial" panose="020B0604020202020204" pitchFamily="34" charset="0"/>
              </a:rPr>
              <a:t> </a:t>
            </a:r>
            <a:r>
              <a:rPr sz="2400" spc="-165" dirty="0">
                <a:latin typeface="Arial" panose="020B0604020202020204" pitchFamily="34" charset="0"/>
                <a:cs typeface="Arial" panose="020B0604020202020204" pitchFamily="34" charset="0"/>
              </a:rPr>
              <a:t>EPDs</a:t>
            </a:r>
            <a:r>
              <a:rPr sz="2400" spc="-120" dirty="0">
                <a:latin typeface="Arial" panose="020B0604020202020204" pitchFamily="34" charset="0"/>
                <a:cs typeface="Arial" panose="020B0604020202020204" pitchFamily="34" charset="0"/>
              </a:rPr>
              <a:t> </a:t>
            </a:r>
            <a:r>
              <a:rPr sz="2400" spc="-40" dirty="0">
                <a:latin typeface="Arial" panose="020B0604020202020204" pitchFamily="34" charset="0"/>
                <a:cs typeface="Arial" panose="020B0604020202020204" pitchFamily="34" charset="0"/>
              </a:rPr>
              <a:t>vary</a:t>
            </a:r>
            <a:r>
              <a:rPr sz="2400" spc="-120" dirty="0">
                <a:latin typeface="Arial" panose="020B0604020202020204" pitchFamily="34" charset="0"/>
                <a:cs typeface="Arial" panose="020B0604020202020204" pitchFamily="34" charset="0"/>
              </a:rPr>
              <a:t> </a:t>
            </a:r>
            <a:r>
              <a:rPr sz="2400" dirty="0">
                <a:latin typeface="Arial" panose="020B0604020202020204" pitchFamily="34" charset="0"/>
                <a:cs typeface="Arial" panose="020B0604020202020204" pitchFamily="34" charset="0"/>
              </a:rPr>
              <a:t>primarily</a:t>
            </a:r>
            <a:r>
              <a:rPr sz="2400" spc="-114" dirty="0">
                <a:latin typeface="Arial" panose="020B0604020202020204" pitchFamily="34" charset="0"/>
                <a:cs typeface="Arial" panose="020B0604020202020204" pitchFamily="34" charset="0"/>
              </a:rPr>
              <a:t> </a:t>
            </a:r>
            <a:r>
              <a:rPr sz="2400" spc="-70" dirty="0">
                <a:latin typeface="Arial" panose="020B0604020202020204" pitchFamily="34" charset="0"/>
                <a:cs typeface="Arial" panose="020B0604020202020204" pitchFamily="34" charset="0"/>
              </a:rPr>
              <a:t>across</a:t>
            </a:r>
            <a:r>
              <a:rPr sz="2400" spc="-120" dirty="0">
                <a:latin typeface="Arial" panose="020B0604020202020204" pitchFamily="34" charset="0"/>
                <a:cs typeface="Arial" panose="020B0604020202020204" pitchFamily="34" charset="0"/>
              </a:rPr>
              <a:t> </a:t>
            </a:r>
            <a:r>
              <a:rPr sz="2400" spc="15" dirty="0">
                <a:latin typeface="Arial" panose="020B0604020202020204" pitchFamily="34" charset="0"/>
                <a:cs typeface="Arial" panose="020B0604020202020204" pitchFamily="34" charset="0"/>
              </a:rPr>
              <a:t>two</a:t>
            </a:r>
            <a:r>
              <a:rPr sz="2400" spc="-120" dirty="0">
                <a:latin typeface="Arial" panose="020B0604020202020204" pitchFamily="34" charset="0"/>
                <a:cs typeface="Arial" panose="020B0604020202020204" pitchFamily="34" charset="0"/>
              </a:rPr>
              <a:t> </a:t>
            </a:r>
            <a:r>
              <a:rPr sz="2400" spc="-15" dirty="0">
                <a:latin typeface="Arial" panose="020B0604020202020204" pitchFamily="34" charset="0"/>
                <a:cs typeface="Arial" panose="020B0604020202020204" pitchFamily="34" charset="0"/>
              </a:rPr>
              <a:t>criteria:</a:t>
            </a:r>
            <a:endParaRPr sz="2400" dirty="0">
              <a:latin typeface="Arial" panose="020B0604020202020204" pitchFamily="34" charset="0"/>
              <a:cs typeface="Arial" panose="020B0604020202020204" pitchFamily="34" charset="0"/>
            </a:endParaRPr>
          </a:p>
          <a:p>
            <a:pPr marL="469900" indent="-344170">
              <a:lnSpc>
                <a:spcPct val="100000"/>
              </a:lnSpc>
              <a:spcBef>
                <a:spcPts val="825"/>
              </a:spcBef>
              <a:buClr>
                <a:srgbClr val="F7B71A"/>
              </a:buClr>
              <a:buFont typeface="Arial"/>
              <a:buChar char="●"/>
              <a:tabLst>
                <a:tab pos="469265" algn="l"/>
                <a:tab pos="469900" algn="l"/>
              </a:tabLst>
            </a:pPr>
            <a:r>
              <a:rPr sz="2400" spc="-65" dirty="0">
                <a:latin typeface="Arial" panose="020B0604020202020204" pitchFamily="34" charset="0"/>
                <a:cs typeface="Arial" panose="020B0604020202020204" pitchFamily="34" charset="0"/>
              </a:rPr>
              <a:t>Which</a:t>
            </a:r>
            <a:r>
              <a:rPr sz="2400" spc="-120" dirty="0">
                <a:latin typeface="Arial" panose="020B0604020202020204" pitchFamily="34" charset="0"/>
                <a:cs typeface="Arial" panose="020B0604020202020204" pitchFamily="34" charset="0"/>
              </a:rPr>
              <a:t> </a:t>
            </a:r>
            <a:r>
              <a:rPr sz="2400" spc="-15" dirty="0">
                <a:latin typeface="Arial" panose="020B0604020202020204" pitchFamily="34" charset="0"/>
                <a:cs typeface="Arial" panose="020B0604020202020204" pitchFamily="34" charset="0"/>
              </a:rPr>
              <a:t>facilities</a:t>
            </a:r>
            <a:r>
              <a:rPr sz="2400" spc="-120" dirty="0">
                <a:latin typeface="Arial" panose="020B0604020202020204" pitchFamily="34" charset="0"/>
                <a:cs typeface="Arial" panose="020B0604020202020204" pitchFamily="34" charset="0"/>
              </a:rPr>
              <a:t> </a:t>
            </a:r>
            <a:r>
              <a:rPr sz="2400" spc="-35" dirty="0">
                <a:latin typeface="Arial" panose="020B0604020202020204" pitchFamily="34" charset="0"/>
                <a:cs typeface="Arial" panose="020B0604020202020204" pitchFamily="34" charset="0"/>
              </a:rPr>
              <a:t>and</a:t>
            </a:r>
            <a:r>
              <a:rPr sz="2400" spc="-120" dirty="0">
                <a:latin typeface="Arial" panose="020B0604020202020204" pitchFamily="34" charset="0"/>
                <a:cs typeface="Arial" panose="020B0604020202020204" pitchFamily="34" charset="0"/>
              </a:rPr>
              <a:t> </a:t>
            </a:r>
            <a:r>
              <a:rPr sz="2400" spc="-50" dirty="0">
                <a:latin typeface="Arial" panose="020B0604020202020204" pitchFamily="34" charset="0"/>
                <a:cs typeface="Arial" panose="020B0604020202020204" pitchFamily="34" charset="0"/>
              </a:rPr>
              <a:t>companies</a:t>
            </a:r>
            <a:r>
              <a:rPr sz="2400" spc="-120" dirty="0">
                <a:latin typeface="Arial" panose="020B0604020202020204" pitchFamily="34" charset="0"/>
                <a:cs typeface="Arial" panose="020B0604020202020204" pitchFamily="34" charset="0"/>
              </a:rPr>
              <a:t> </a:t>
            </a:r>
            <a:r>
              <a:rPr sz="2400" spc="-5" dirty="0">
                <a:latin typeface="Arial" panose="020B0604020202020204" pitchFamily="34" charset="0"/>
                <a:cs typeface="Arial" panose="020B0604020202020204" pitchFamily="34" charset="0"/>
              </a:rPr>
              <a:t>contributed</a:t>
            </a:r>
            <a:r>
              <a:rPr sz="2400" spc="-114" dirty="0">
                <a:latin typeface="Arial" panose="020B0604020202020204" pitchFamily="34" charset="0"/>
                <a:cs typeface="Arial" panose="020B0604020202020204" pitchFamily="34" charset="0"/>
              </a:rPr>
              <a:t> </a:t>
            </a:r>
            <a:r>
              <a:rPr sz="2400" spc="-70" dirty="0">
                <a:latin typeface="Arial" panose="020B0604020202020204" pitchFamily="34" charset="0"/>
                <a:cs typeface="Arial" panose="020B0604020202020204" pitchFamily="34" charset="0"/>
              </a:rPr>
              <a:t>data?</a:t>
            </a:r>
            <a:endParaRPr sz="2400" dirty="0">
              <a:latin typeface="Arial" panose="020B0604020202020204" pitchFamily="34" charset="0"/>
              <a:cs typeface="Arial" panose="020B0604020202020204" pitchFamily="34" charset="0"/>
            </a:endParaRPr>
          </a:p>
          <a:p>
            <a:pPr marL="469900" marR="5080" indent="-344170">
              <a:lnSpc>
                <a:spcPct val="91000"/>
              </a:lnSpc>
              <a:spcBef>
                <a:spcPts val="990"/>
              </a:spcBef>
              <a:buClr>
                <a:srgbClr val="F7B71A"/>
              </a:buClr>
              <a:buFont typeface="Arial"/>
              <a:buChar char="●"/>
              <a:tabLst>
                <a:tab pos="469265" algn="l"/>
                <a:tab pos="469900" algn="l"/>
              </a:tabLst>
            </a:pPr>
            <a:r>
              <a:rPr sz="2400" spc="-50" dirty="0">
                <a:latin typeface="Arial" panose="020B0604020202020204" pitchFamily="34" charset="0"/>
                <a:cs typeface="Arial" panose="020B0604020202020204" pitchFamily="34" charset="0"/>
              </a:rPr>
              <a:t>How</a:t>
            </a:r>
            <a:r>
              <a:rPr sz="2400" spc="-120" dirty="0">
                <a:latin typeface="Arial" panose="020B0604020202020204" pitchFamily="34" charset="0"/>
                <a:cs typeface="Arial" panose="020B0604020202020204" pitchFamily="34" charset="0"/>
              </a:rPr>
              <a:t> </a:t>
            </a:r>
            <a:r>
              <a:rPr sz="2400" spc="-35" dirty="0">
                <a:latin typeface="Arial" panose="020B0604020202020204" pitchFamily="34" charset="0"/>
                <a:cs typeface="Arial" panose="020B0604020202020204" pitchFamily="34" charset="0"/>
              </a:rPr>
              <a:t>specific</a:t>
            </a:r>
            <a:r>
              <a:rPr sz="2400" spc="-120" dirty="0">
                <a:latin typeface="Arial" panose="020B0604020202020204" pitchFamily="34" charset="0"/>
                <a:cs typeface="Arial" panose="020B0604020202020204" pitchFamily="34" charset="0"/>
              </a:rPr>
              <a:t> </a:t>
            </a:r>
            <a:r>
              <a:rPr sz="2400" spc="-45" dirty="0">
                <a:latin typeface="Arial" panose="020B0604020202020204" pitchFamily="34" charset="0"/>
                <a:cs typeface="Arial" panose="020B0604020202020204" pitchFamily="34" charset="0"/>
              </a:rPr>
              <a:t>is</a:t>
            </a:r>
            <a:r>
              <a:rPr sz="2400" spc="-120" dirty="0">
                <a:latin typeface="Arial" panose="020B0604020202020204" pitchFamily="34" charset="0"/>
                <a:cs typeface="Arial" panose="020B0604020202020204" pitchFamily="34" charset="0"/>
              </a:rPr>
              <a:t> </a:t>
            </a:r>
            <a:r>
              <a:rPr sz="2400" spc="-10" dirty="0">
                <a:latin typeface="Arial" panose="020B0604020202020204" pitchFamily="34" charset="0"/>
                <a:cs typeface="Arial" panose="020B0604020202020204" pitchFamily="34" charset="0"/>
              </a:rPr>
              <a:t>the</a:t>
            </a:r>
            <a:r>
              <a:rPr sz="2400" spc="-114" dirty="0">
                <a:latin typeface="Arial" panose="020B0604020202020204" pitchFamily="34" charset="0"/>
                <a:cs typeface="Arial" panose="020B0604020202020204" pitchFamily="34" charset="0"/>
              </a:rPr>
              <a:t> </a:t>
            </a:r>
            <a:r>
              <a:rPr sz="2400" spc="-30" dirty="0">
                <a:latin typeface="Arial" panose="020B0604020202020204" pitchFamily="34" charset="0"/>
                <a:cs typeface="Arial" panose="020B0604020202020204" pitchFamily="34" charset="0"/>
              </a:rPr>
              <a:t>data</a:t>
            </a:r>
            <a:r>
              <a:rPr sz="2400" spc="-120" dirty="0">
                <a:latin typeface="Arial" panose="020B0604020202020204" pitchFamily="34" charset="0"/>
                <a:cs typeface="Arial" panose="020B0604020202020204" pitchFamily="34" charset="0"/>
              </a:rPr>
              <a:t> </a:t>
            </a:r>
            <a:r>
              <a:rPr sz="2400" spc="20" dirty="0">
                <a:latin typeface="Arial" panose="020B0604020202020204" pitchFamily="34" charset="0"/>
                <a:cs typeface="Arial" panose="020B0604020202020204" pitchFamily="34" charset="0"/>
              </a:rPr>
              <a:t>to</a:t>
            </a:r>
            <a:r>
              <a:rPr sz="2400" spc="-120" dirty="0">
                <a:latin typeface="Arial" panose="020B0604020202020204" pitchFamily="34" charset="0"/>
                <a:cs typeface="Arial" panose="020B0604020202020204" pitchFamily="34" charset="0"/>
              </a:rPr>
              <a:t> </a:t>
            </a:r>
            <a:r>
              <a:rPr sz="2400" spc="-10" dirty="0">
                <a:latin typeface="Arial" panose="020B0604020202020204" pitchFamily="34" charset="0"/>
                <a:cs typeface="Arial" panose="020B0604020202020204" pitchFamily="34" charset="0"/>
              </a:rPr>
              <a:t>the</a:t>
            </a:r>
            <a:r>
              <a:rPr sz="2400" spc="-114" dirty="0">
                <a:latin typeface="Arial" panose="020B0604020202020204" pitchFamily="34" charset="0"/>
                <a:cs typeface="Arial" panose="020B0604020202020204" pitchFamily="34" charset="0"/>
              </a:rPr>
              <a:t> </a:t>
            </a:r>
            <a:r>
              <a:rPr sz="2400" spc="-25" dirty="0">
                <a:latin typeface="Arial" panose="020B0604020202020204" pitchFamily="34" charset="0"/>
                <a:cs typeface="Arial" panose="020B0604020202020204" pitchFamily="34" charset="0"/>
              </a:rPr>
              <a:t>supply</a:t>
            </a:r>
            <a:r>
              <a:rPr sz="2400" spc="-120" dirty="0">
                <a:latin typeface="Arial" panose="020B0604020202020204" pitchFamily="34" charset="0"/>
                <a:cs typeface="Arial" panose="020B0604020202020204" pitchFamily="34" charset="0"/>
              </a:rPr>
              <a:t> </a:t>
            </a:r>
            <a:r>
              <a:rPr sz="2400" spc="-30" dirty="0">
                <a:latin typeface="Arial" panose="020B0604020202020204" pitchFamily="34" charset="0"/>
                <a:cs typeface="Arial" panose="020B0604020202020204" pitchFamily="34" charset="0"/>
              </a:rPr>
              <a:t>chain</a:t>
            </a:r>
            <a:r>
              <a:rPr sz="2400" spc="-120" dirty="0">
                <a:latin typeface="Arial" panose="020B0604020202020204" pitchFamily="34" charset="0"/>
                <a:cs typeface="Arial" panose="020B0604020202020204" pitchFamily="34" charset="0"/>
              </a:rPr>
              <a:t> </a:t>
            </a:r>
            <a:r>
              <a:rPr sz="2400" dirty="0">
                <a:latin typeface="Arial" panose="020B0604020202020204" pitchFamily="34" charset="0"/>
                <a:cs typeface="Arial" panose="020B0604020202020204" pitchFamily="34" charset="0"/>
              </a:rPr>
              <a:t>of</a:t>
            </a:r>
            <a:r>
              <a:rPr sz="2400" spc="-114" dirty="0">
                <a:latin typeface="Arial" panose="020B0604020202020204" pitchFamily="34" charset="0"/>
                <a:cs typeface="Arial" panose="020B0604020202020204" pitchFamily="34" charset="0"/>
              </a:rPr>
              <a:t> </a:t>
            </a:r>
            <a:r>
              <a:rPr sz="2400" spc="-10" dirty="0">
                <a:latin typeface="Arial" panose="020B0604020202020204" pitchFamily="34" charset="0"/>
                <a:cs typeface="Arial" panose="020B0604020202020204" pitchFamily="34" charset="0"/>
              </a:rPr>
              <a:t>the</a:t>
            </a:r>
            <a:r>
              <a:rPr sz="2400" spc="-120" dirty="0">
                <a:latin typeface="Arial" panose="020B0604020202020204" pitchFamily="34" charset="0"/>
                <a:cs typeface="Arial" panose="020B0604020202020204" pitchFamily="34" charset="0"/>
              </a:rPr>
              <a:t> </a:t>
            </a:r>
            <a:r>
              <a:rPr sz="2400" spc="-35" dirty="0">
                <a:latin typeface="Arial" panose="020B0604020202020204" pitchFamily="34" charset="0"/>
                <a:cs typeface="Arial" panose="020B0604020202020204" pitchFamily="34" charset="0"/>
              </a:rPr>
              <a:t>product?</a:t>
            </a:r>
            <a:r>
              <a:rPr sz="2400" spc="180" dirty="0">
                <a:latin typeface="Arial" panose="020B0604020202020204" pitchFamily="34" charset="0"/>
                <a:cs typeface="Arial" panose="020B0604020202020204" pitchFamily="34" charset="0"/>
              </a:rPr>
              <a:t> </a:t>
            </a:r>
            <a:r>
              <a:rPr sz="2400" spc="-20" dirty="0">
                <a:latin typeface="Arial" panose="020B0604020202020204" pitchFamily="34" charset="0"/>
                <a:cs typeface="Arial" panose="020B0604020202020204" pitchFamily="34" charset="0"/>
              </a:rPr>
              <a:t>In </a:t>
            </a:r>
            <a:r>
              <a:rPr sz="2400" spc="-10" dirty="0">
                <a:latin typeface="Arial" panose="020B0604020202020204" pitchFamily="34" charset="0"/>
                <a:cs typeface="Arial" panose="020B0604020202020204" pitchFamily="34" charset="0"/>
              </a:rPr>
              <a:t>other </a:t>
            </a:r>
            <a:r>
              <a:rPr sz="2400" spc="-35" dirty="0">
                <a:latin typeface="Arial" panose="020B0604020202020204" pitchFamily="34" charset="0"/>
                <a:cs typeface="Arial" panose="020B0604020202020204" pitchFamily="34" charset="0"/>
              </a:rPr>
              <a:t>words, </a:t>
            </a:r>
            <a:r>
              <a:rPr sz="2400" spc="-20" dirty="0">
                <a:latin typeface="Arial" panose="020B0604020202020204" pitchFamily="34" charset="0"/>
                <a:cs typeface="Arial" panose="020B0604020202020204" pitchFamily="34" charset="0"/>
              </a:rPr>
              <a:t>how </a:t>
            </a:r>
            <a:r>
              <a:rPr sz="2400" spc="-5" dirty="0">
                <a:latin typeface="Arial" panose="020B0604020202020204" pitchFamily="34" charset="0"/>
                <a:cs typeface="Arial" panose="020B0604020202020204" pitchFamily="34" charset="0"/>
              </a:rPr>
              <a:t>well </a:t>
            </a:r>
            <a:r>
              <a:rPr sz="2400" spc="-60" dirty="0">
                <a:latin typeface="Arial" panose="020B0604020202020204" pitchFamily="34" charset="0"/>
                <a:cs typeface="Arial" panose="020B0604020202020204" pitchFamily="34" charset="0"/>
              </a:rPr>
              <a:t>does </a:t>
            </a:r>
            <a:r>
              <a:rPr sz="2400" spc="-10" dirty="0">
                <a:latin typeface="Arial" panose="020B0604020202020204" pitchFamily="34" charset="0"/>
                <a:cs typeface="Arial" panose="020B0604020202020204" pitchFamily="34" charset="0"/>
              </a:rPr>
              <a:t>the </a:t>
            </a:r>
            <a:r>
              <a:rPr sz="2400" spc="-35" dirty="0">
                <a:latin typeface="Arial" panose="020B0604020202020204" pitchFamily="34" charset="0"/>
                <a:cs typeface="Arial" panose="020B0604020202020204" pitchFamily="34" charset="0"/>
              </a:rPr>
              <a:t>data represent </a:t>
            </a:r>
            <a:r>
              <a:rPr sz="2400" spc="-10" dirty="0">
                <a:latin typeface="Arial" panose="020B0604020202020204" pitchFamily="34" charset="0"/>
                <a:cs typeface="Arial" panose="020B0604020202020204" pitchFamily="34" charset="0"/>
              </a:rPr>
              <a:t>the </a:t>
            </a:r>
            <a:r>
              <a:rPr sz="2400" spc="-20" dirty="0">
                <a:latin typeface="Arial" panose="020B0604020202020204" pitchFamily="34" charset="0"/>
                <a:cs typeface="Arial" panose="020B0604020202020204" pitchFamily="34" charset="0"/>
              </a:rPr>
              <a:t>actual </a:t>
            </a:r>
            <a:r>
              <a:rPr sz="2400" spc="-25" dirty="0">
                <a:latin typeface="Arial" panose="020B0604020202020204" pitchFamily="34" charset="0"/>
                <a:cs typeface="Arial" panose="020B0604020202020204" pitchFamily="34" charset="0"/>
              </a:rPr>
              <a:t>supply</a:t>
            </a:r>
            <a:r>
              <a:rPr sz="2400" spc="-125" dirty="0">
                <a:latin typeface="Arial" panose="020B0604020202020204" pitchFamily="34" charset="0"/>
                <a:cs typeface="Arial" panose="020B0604020202020204" pitchFamily="34" charset="0"/>
              </a:rPr>
              <a:t> </a:t>
            </a:r>
            <a:r>
              <a:rPr sz="2400" spc="-60" dirty="0">
                <a:latin typeface="Arial" panose="020B0604020202020204" pitchFamily="34" charset="0"/>
                <a:cs typeface="Arial" panose="020B0604020202020204" pitchFamily="34" charset="0"/>
              </a:rPr>
              <a:t>chain?</a:t>
            </a:r>
            <a:endParaRPr sz="2400" dirty="0">
              <a:latin typeface="Arial" panose="020B0604020202020204" pitchFamily="34" charset="0"/>
              <a:cs typeface="Arial" panose="020B0604020202020204" pitchFamily="34" charset="0"/>
            </a:endParaRPr>
          </a:p>
        </p:txBody>
      </p:sp>
      <p:sp>
        <p:nvSpPr>
          <p:cNvPr id="7" name="Holder 6">
            <a:extLst>
              <a:ext uri="{FF2B5EF4-FFF2-40B4-BE49-F238E27FC236}">
                <a16:creationId xmlns:a16="http://schemas.microsoft.com/office/drawing/2014/main" id="{28E3EDFA-B587-A4A5-600A-EF272C11585A}"/>
              </a:ext>
            </a:extLst>
          </p:cNvPr>
          <p:cNvSpPr>
            <a:spLocks noGrp="1"/>
          </p:cNvSpPr>
          <p:nvPr>
            <p:ph type="sldNum" sz="quarter" idx="7"/>
          </p:nvPr>
        </p:nvSpPr>
        <p:spPr>
          <a:xfrm>
            <a:off x="10584351" y="6537960"/>
            <a:ext cx="1557654" cy="320040"/>
          </a:xfrm>
          <a:prstGeom prst="rect">
            <a:avLst/>
          </a:prstGeom>
        </p:spPr>
        <p:txBody>
          <a:bodyPr lIns="0" tIns="0" rIns="0" bIns="0"/>
          <a:lstStyle>
            <a:lvl1pPr algn="r">
              <a:defRPr>
                <a:solidFill>
                  <a:schemeClr val="tx1">
                    <a:tint val="75000"/>
                  </a:schemeClr>
                </a:solidFill>
              </a:defRPr>
            </a:lvl1pPr>
          </a:lstStyle>
          <a:p>
            <a:fld id="{B6F15528-21DE-4FAA-801E-634DDDAF4B2B}" type="slidenum">
              <a:rPr/>
              <a:t>28</a:t>
            </a:fld>
            <a:endParaRPr/>
          </a:p>
        </p:txBody>
      </p:sp>
      <p:pic>
        <p:nvPicPr>
          <p:cNvPr id="9" name="Picture 8" descr="Graphical user interface, application&#10;&#10;Description automatically generated">
            <a:extLst>
              <a:ext uri="{FF2B5EF4-FFF2-40B4-BE49-F238E27FC236}">
                <a16:creationId xmlns:a16="http://schemas.microsoft.com/office/drawing/2014/main" id="{82DE5EA6-2984-1BA5-7A3D-93D4587FFC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2800" y="1447800"/>
            <a:ext cx="3657600" cy="1736592"/>
          </a:xfrm>
          <a:prstGeom prst="rect">
            <a:avLst/>
          </a:prstGeom>
        </p:spPr>
      </p:pic>
      <p:pic>
        <p:nvPicPr>
          <p:cNvPr id="4" name="Picture 3">
            <a:extLst>
              <a:ext uri="{FF2B5EF4-FFF2-40B4-BE49-F238E27FC236}">
                <a16:creationId xmlns:a16="http://schemas.microsoft.com/office/drawing/2014/main" id="{ABE0FCBD-6E04-D54E-E377-5102FE7C876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1923" y="6257556"/>
            <a:ext cx="448044" cy="448044"/>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p:nvPr/>
        </p:nvSpPr>
        <p:spPr>
          <a:xfrm>
            <a:off x="9144" y="0"/>
            <a:ext cx="12182856" cy="6858000"/>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11716165" y="1596795"/>
            <a:ext cx="79375" cy="59690"/>
          </a:xfrm>
          <a:custGeom>
            <a:avLst/>
            <a:gdLst/>
            <a:ahLst/>
            <a:cxnLst/>
            <a:rect l="l" t="t" r="r" b="b"/>
            <a:pathLst>
              <a:path w="79375" h="59689">
                <a:moveTo>
                  <a:pt x="39547" y="0"/>
                </a:moveTo>
                <a:lnTo>
                  <a:pt x="24019" y="2297"/>
                </a:lnTo>
                <a:lnTo>
                  <a:pt x="11463" y="8597"/>
                </a:lnTo>
                <a:lnTo>
                  <a:pt x="3062" y="18012"/>
                </a:lnTo>
                <a:lnTo>
                  <a:pt x="0" y="29654"/>
                </a:lnTo>
                <a:lnTo>
                  <a:pt x="3073" y="41301"/>
                </a:lnTo>
                <a:lnTo>
                  <a:pt x="11549" y="50715"/>
                </a:lnTo>
                <a:lnTo>
                  <a:pt x="24308" y="57013"/>
                </a:lnTo>
                <a:lnTo>
                  <a:pt x="40233" y="59309"/>
                </a:lnTo>
                <a:lnTo>
                  <a:pt x="55365" y="56975"/>
                </a:lnTo>
                <a:lnTo>
                  <a:pt x="56285" y="56502"/>
                </a:lnTo>
                <a:lnTo>
                  <a:pt x="39547" y="56502"/>
                </a:lnTo>
                <a:lnTo>
                  <a:pt x="25415" y="54393"/>
                </a:lnTo>
                <a:lnTo>
                  <a:pt x="13938" y="48641"/>
                </a:lnTo>
                <a:lnTo>
                  <a:pt x="6232" y="40107"/>
                </a:lnTo>
                <a:lnTo>
                  <a:pt x="3416" y="29654"/>
                </a:lnTo>
                <a:lnTo>
                  <a:pt x="6232" y="19062"/>
                </a:lnTo>
                <a:lnTo>
                  <a:pt x="13938" y="10456"/>
                </a:lnTo>
                <a:lnTo>
                  <a:pt x="25415" y="4678"/>
                </a:lnTo>
                <a:lnTo>
                  <a:pt x="39547" y="2565"/>
                </a:lnTo>
                <a:lnTo>
                  <a:pt x="55754" y="2565"/>
                </a:lnTo>
                <a:lnTo>
                  <a:pt x="55221" y="2297"/>
                </a:lnTo>
                <a:lnTo>
                  <a:pt x="39547" y="0"/>
                </a:lnTo>
                <a:close/>
              </a:path>
              <a:path w="79375" h="59689">
                <a:moveTo>
                  <a:pt x="55754" y="2565"/>
                </a:moveTo>
                <a:lnTo>
                  <a:pt x="39547" y="2565"/>
                </a:lnTo>
                <a:lnTo>
                  <a:pt x="53680" y="4678"/>
                </a:lnTo>
                <a:lnTo>
                  <a:pt x="65157" y="10456"/>
                </a:lnTo>
                <a:lnTo>
                  <a:pt x="72862" y="19062"/>
                </a:lnTo>
                <a:lnTo>
                  <a:pt x="75679" y="29654"/>
                </a:lnTo>
                <a:lnTo>
                  <a:pt x="72862" y="40321"/>
                </a:lnTo>
                <a:lnTo>
                  <a:pt x="65157" y="48831"/>
                </a:lnTo>
                <a:lnTo>
                  <a:pt x="53680" y="54464"/>
                </a:lnTo>
                <a:lnTo>
                  <a:pt x="39547" y="56502"/>
                </a:lnTo>
                <a:lnTo>
                  <a:pt x="56285" y="56502"/>
                </a:lnTo>
                <a:lnTo>
                  <a:pt x="67717" y="50615"/>
                </a:lnTo>
                <a:lnTo>
                  <a:pt x="76043" y="41188"/>
                </a:lnTo>
                <a:lnTo>
                  <a:pt x="79095" y="29654"/>
                </a:lnTo>
                <a:lnTo>
                  <a:pt x="76080" y="18012"/>
                </a:lnTo>
                <a:lnTo>
                  <a:pt x="67760" y="8597"/>
                </a:lnTo>
                <a:lnTo>
                  <a:pt x="55754" y="2565"/>
                </a:lnTo>
                <a:close/>
              </a:path>
              <a:path w="79375" h="59689">
                <a:moveTo>
                  <a:pt x="41935" y="23266"/>
                </a:moveTo>
                <a:lnTo>
                  <a:pt x="36474" y="23266"/>
                </a:lnTo>
                <a:lnTo>
                  <a:pt x="36474" y="29400"/>
                </a:lnTo>
                <a:lnTo>
                  <a:pt x="14668" y="37071"/>
                </a:lnTo>
                <a:lnTo>
                  <a:pt x="14668" y="41922"/>
                </a:lnTo>
                <a:lnTo>
                  <a:pt x="37160" y="33997"/>
                </a:lnTo>
                <a:lnTo>
                  <a:pt x="41935" y="33997"/>
                </a:lnTo>
                <a:lnTo>
                  <a:pt x="41935" y="23266"/>
                </a:lnTo>
                <a:close/>
              </a:path>
              <a:path w="79375" h="59689">
                <a:moveTo>
                  <a:pt x="41935" y="33997"/>
                </a:moveTo>
                <a:lnTo>
                  <a:pt x="37160" y="33997"/>
                </a:lnTo>
                <a:lnTo>
                  <a:pt x="38531" y="38862"/>
                </a:lnTo>
                <a:lnTo>
                  <a:pt x="43294" y="41414"/>
                </a:lnTo>
                <a:lnTo>
                  <a:pt x="59664" y="41414"/>
                </a:lnTo>
                <a:lnTo>
                  <a:pt x="64439" y="38087"/>
                </a:lnTo>
                <a:lnTo>
                  <a:pt x="64439" y="36817"/>
                </a:lnTo>
                <a:lnTo>
                  <a:pt x="44322" y="36817"/>
                </a:lnTo>
                <a:lnTo>
                  <a:pt x="41935" y="35026"/>
                </a:lnTo>
                <a:lnTo>
                  <a:pt x="41935" y="33997"/>
                </a:lnTo>
                <a:close/>
              </a:path>
              <a:path w="79375" h="59689">
                <a:moveTo>
                  <a:pt x="64439" y="18669"/>
                </a:moveTo>
                <a:lnTo>
                  <a:pt x="14668" y="18669"/>
                </a:lnTo>
                <a:lnTo>
                  <a:pt x="14668" y="23266"/>
                </a:lnTo>
                <a:lnTo>
                  <a:pt x="58978" y="23266"/>
                </a:lnTo>
                <a:lnTo>
                  <a:pt x="58978" y="35026"/>
                </a:lnTo>
                <a:lnTo>
                  <a:pt x="56934" y="36817"/>
                </a:lnTo>
                <a:lnTo>
                  <a:pt x="64439" y="36817"/>
                </a:lnTo>
                <a:lnTo>
                  <a:pt x="64439" y="18669"/>
                </a:lnTo>
                <a:close/>
              </a:path>
            </a:pathLst>
          </a:custGeom>
          <a:solidFill>
            <a:srgbClr val="000000"/>
          </a:solidFill>
        </p:spPr>
        <p:txBody>
          <a:bodyPr wrap="square" lIns="0" tIns="0" rIns="0" bIns="0" rtlCol="0"/>
          <a:lstStyle/>
          <a:p>
            <a:endParaRPr/>
          </a:p>
        </p:txBody>
      </p:sp>
      <p:sp>
        <p:nvSpPr>
          <p:cNvPr id="6" name="object 6"/>
          <p:cNvSpPr/>
          <p:nvPr/>
        </p:nvSpPr>
        <p:spPr>
          <a:xfrm>
            <a:off x="47244" y="0"/>
            <a:ext cx="12182856" cy="6857999"/>
          </a:xfrm>
          <a:prstGeom prst="rect">
            <a:avLst/>
          </a:prstGeom>
          <a:blipFill>
            <a:blip r:embed="rId4" cstate="print"/>
            <a:stretch>
              <a:fillRect/>
            </a:stretch>
          </a:blipFill>
        </p:spPr>
        <p:txBody>
          <a:bodyPr wrap="square" lIns="0" tIns="0" rIns="0" bIns="0" rtlCol="0"/>
          <a:lstStyle/>
          <a:p>
            <a:endParaRPr/>
          </a:p>
        </p:txBody>
      </p:sp>
      <p:sp>
        <p:nvSpPr>
          <p:cNvPr id="7" name="Holder 6">
            <a:extLst>
              <a:ext uri="{FF2B5EF4-FFF2-40B4-BE49-F238E27FC236}">
                <a16:creationId xmlns:a16="http://schemas.microsoft.com/office/drawing/2014/main" id="{C08E97FF-FD20-5B73-52BB-CEC16AF29901}"/>
              </a:ext>
            </a:extLst>
          </p:cNvPr>
          <p:cNvSpPr>
            <a:spLocks noGrp="1"/>
          </p:cNvSpPr>
          <p:nvPr>
            <p:ph type="sldNum" sz="quarter" idx="7"/>
          </p:nvPr>
        </p:nvSpPr>
        <p:spPr>
          <a:xfrm>
            <a:off x="10584351" y="6537960"/>
            <a:ext cx="1557654" cy="320040"/>
          </a:xfrm>
          <a:prstGeom prst="rect">
            <a:avLst/>
          </a:prstGeom>
        </p:spPr>
        <p:txBody>
          <a:bodyPr lIns="0" tIns="0" rIns="0" bIns="0"/>
          <a:lstStyle>
            <a:lvl1pPr algn="r">
              <a:defRPr>
                <a:solidFill>
                  <a:schemeClr val="tx1">
                    <a:tint val="75000"/>
                  </a:schemeClr>
                </a:solidFill>
              </a:defRPr>
            </a:lvl1pPr>
          </a:lstStyle>
          <a:p>
            <a:fld id="{B6F15528-21DE-4FAA-801E-634DDDAF4B2B}" type="slidenum">
              <a:rPr/>
              <a:t>29</a:t>
            </a:fld>
            <a:endParaRPr/>
          </a:p>
        </p:txBody>
      </p:sp>
      <p:sp>
        <p:nvSpPr>
          <p:cNvPr id="10" name="object 7">
            <a:extLst>
              <a:ext uri="{FF2B5EF4-FFF2-40B4-BE49-F238E27FC236}">
                <a16:creationId xmlns:a16="http://schemas.microsoft.com/office/drawing/2014/main" id="{80DB31C5-83DE-F555-A41D-1E4813DDE61C}"/>
              </a:ext>
            </a:extLst>
          </p:cNvPr>
          <p:cNvSpPr txBox="1">
            <a:spLocks/>
          </p:cNvSpPr>
          <p:nvPr/>
        </p:nvSpPr>
        <p:spPr>
          <a:xfrm>
            <a:off x="974256" y="903591"/>
            <a:ext cx="10243487" cy="5274264"/>
          </a:xfrm>
          <a:prstGeom prst="rect">
            <a:avLst/>
          </a:prstGeom>
        </p:spPr>
        <p:txBody>
          <a:bodyPr vert="horz" wrap="square" lIns="0" tIns="3810" rIns="0" bIns="0" rtlCol="0">
            <a:spAutoFit/>
          </a:bodyPr>
          <a:lstStyle>
            <a:lvl1pPr>
              <a:defRPr sz="2800" b="1" i="0">
                <a:solidFill>
                  <a:srgbClr val="AEBC21"/>
                </a:solidFill>
                <a:latin typeface="Arial"/>
                <a:ea typeface="+mj-ea"/>
                <a:cs typeface="Arial"/>
              </a:defRPr>
            </a:lvl1pPr>
          </a:lstStyle>
          <a:p>
            <a:pPr marL="12065" marR="5080" indent="-635" algn="l">
              <a:lnSpc>
                <a:spcPct val="102200"/>
              </a:lnSpc>
              <a:spcBef>
                <a:spcPts val="30"/>
              </a:spcBef>
            </a:pPr>
            <a:r>
              <a:rPr lang="en-US" sz="3600" kern="0" spc="65" dirty="0">
                <a:latin typeface="Arial" panose="020B0604020202020204" pitchFamily="34" charset="0"/>
                <a:cs typeface="Arial" panose="020B0604020202020204" pitchFamily="34" charset="0"/>
              </a:rPr>
              <a:t>Agenda</a:t>
            </a:r>
            <a:br>
              <a:rPr lang="en-US" sz="3600" kern="0" spc="65" dirty="0">
                <a:latin typeface="Arial" panose="020B0604020202020204" pitchFamily="34" charset="0"/>
                <a:cs typeface="Arial" panose="020B0604020202020204" pitchFamily="34" charset="0"/>
              </a:rPr>
            </a:br>
            <a:br>
              <a:rPr lang="en-US" sz="3600" kern="0" spc="65" dirty="0">
                <a:latin typeface="Arial" panose="020B0604020202020204" pitchFamily="34" charset="0"/>
                <a:cs typeface="Arial" panose="020B0604020202020204" pitchFamily="34" charset="0"/>
              </a:rPr>
            </a:br>
            <a:r>
              <a:rPr lang="en-US" sz="2400" u="sng" spc="45" dirty="0">
                <a:solidFill>
                  <a:schemeClr val="bg1">
                    <a:lumMod val="85000"/>
                  </a:schemeClr>
                </a:solidFill>
                <a:latin typeface="Arial" panose="020B0604020202020204" pitchFamily="34" charset="0"/>
                <a:cs typeface="Arial" panose="020B0604020202020204" pitchFamily="34" charset="0"/>
              </a:rPr>
              <a:t>Part</a:t>
            </a:r>
            <a:r>
              <a:rPr lang="en-US" sz="2400" u="sng" kern="0" spc="45" dirty="0">
                <a:solidFill>
                  <a:schemeClr val="bg1">
                    <a:lumMod val="85000"/>
                  </a:schemeClr>
                </a:solidFill>
                <a:latin typeface="Arial" panose="020B0604020202020204" pitchFamily="34" charset="0"/>
                <a:cs typeface="Arial" panose="020B0604020202020204" pitchFamily="34" charset="0"/>
              </a:rPr>
              <a:t> one (25 mins) </a:t>
            </a:r>
            <a:br>
              <a:rPr lang="en-US" sz="3600" kern="0" spc="65" dirty="0">
                <a:latin typeface="Arial" panose="020B0604020202020204" pitchFamily="34" charset="0"/>
                <a:cs typeface="Arial" panose="020B0604020202020204" pitchFamily="34" charset="0"/>
              </a:rPr>
            </a:br>
            <a:r>
              <a:rPr lang="en-US" sz="2400" kern="0" spc="45" dirty="0">
                <a:solidFill>
                  <a:schemeClr val="bg1">
                    <a:lumMod val="85000"/>
                  </a:schemeClr>
                </a:solidFill>
                <a:latin typeface="Arial" panose="020B0604020202020204" pitchFamily="34" charset="0"/>
                <a:cs typeface="Arial" panose="020B0604020202020204" pitchFamily="34" charset="0"/>
              </a:rPr>
              <a:t>Introduction of domestic steel with a focus on sustainability </a:t>
            </a:r>
            <a:br>
              <a:rPr lang="en-US" sz="2400" kern="0" spc="45" dirty="0">
                <a:solidFill>
                  <a:schemeClr val="accent6"/>
                </a:solidFill>
                <a:latin typeface="Arial" panose="020B0604020202020204" pitchFamily="34" charset="0"/>
                <a:cs typeface="Arial" panose="020B0604020202020204" pitchFamily="34" charset="0"/>
              </a:rPr>
            </a:br>
            <a:r>
              <a:rPr lang="en-US" sz="2400" kern="0" spc="45" dirty="0">
                <a:solidFill>
                  <a:schemeClr val="bg1">
                    <a:lumMod val="85000"/>
                  </a:schemeClr>
                </a:solidFill>
                <a:latin typeface="Arial" panose="020B0604020202020204" pitchFamily="34" charset="0"/>
                <a:cs typeface="Arial" panose="020B0604020202020204" pitchFamily="34" charset="0"/>
              </a:rPr>
              <a:t>Embodied carbon of steel buildings </a:t>
            </a:r>
          </a:p>
          <a:p>
            <a:pPr marL="12065" marR="5080" indent="-635" algn="l">
              <a:lnSpc>
                <a:spcPct val="102200"/>
              </a:lnSpc>
              <a:spcBef>
                <a:spcPts val="30"/>
              </a:spcBef>
            </a:pPr>
            <a:r>
              <a:rPr lang="en-US" sz="2400" kern="0" spc="45" dirty="0">
                <a:solidFill>
                  <a:schemeClr val="bg1">
                    <a:lumMod val="85000"/>
                  </a:schemeClr>
                </a:solidFill>
                <a:latin typeface="Arial" panose="020B0604020202020204" pitchFamily="34" charset="0"/>
                <a:cs typeface="Arial" panose="020B0604020202020204" pitchFamily="34" charset="0"/>
              </a:rPr>
              <a:t>Sustainable steel building design practice</a:t>
            </a:r>
            <a:br>
              <a:rPr lang="en-US" sz="2400" kern="0" spc="45" dirty="0">
                <a:solidFill>
                  <a:schemeClr val="bg1">
                    <a:lumMod val="85000"/>
                  </a:schemeClr>
                </a:solidFill>
                <a:latin typeface="Arial" panose="020B0604020202020204" pitchFamily="34" charset="0"/>
                <a:cs typeface="Arial" panose="020B0604020202020204" pitchFamily="34" charset="0"/>
              </a:rPr>
            </a:br>
            <a:br>
              <a:rPr lang="en-US" sz="2400" kern="0" spc="45" dirty="0">
                <a:solidFill>
                  <a:schemeClr val="bg1">
                    <a:lumMod val="85000"/>
                  </a:schemeClr>
                </a:solidFill>
                <a:latin typeface="Arial" panose="020B0604020202020204" pitchFamily="34" charset="0"/>
                <a:cs typeface="Arial" panose="020B0604020202020204" pitchFamily="34" charset="0"/>
              </a:rPr>
            </a:br>
            <a:br>
              <a:rPr lang="en-US" sz="2400" kern="0" spc="45" dirty="0">
                <a:solidFill>
                  <a:schemeClr val="bg1">
                    <a:lumMod val="85000"/>
                  </a:schemeClr>
                </a:solidFill>
                <a:latin typeface="Arial" panose="020B0604020202020204" pitchFamily="34" charset="0"/>
                <a:cs typeface="Arial" panose="020B0604020202020204" pitchFamily="34" charset="0"/>
              </a:rPr>
            </a:br>
            <a:r>
              <a:rPr lang="en-US" sz="2400" u="sng" kern="0" spc="45" dirty="0">
                <a:solidFill>
                  <a:schemeClr val="accent6"/>
                </a:solidFill>
                <a:latin typeface="Arial" panose="020B0604020202020204" pitchFamily="34" charset="0"/>
                <a:cs typeface="Arial" panose="020B0604020202020204" pitchFamily="34" charset="0"/>
              </a:rPr>
              <a:t>Part Two (25 mins) </a:t>
            </a:r>
            <a:br>
              <a:rPr lang="en-US" sz="3600" kern="0" spc="65" dirty="0">
                <a:solidFill>
                  <a:schemeClr val="accent6"/>
                </a:solidFill>
                <a:latin typeface="Arial" panose="020B0604020202020204" pitchFamily="34" charset="0"/>
                <a:cs typeface="Arial" panose="020B0604020202020204" pitchFamily="34" charset="0"/>
              </a:rPr>
            </a:br>
            <a:r>
              <a:rPr lang="en-US" sz="2400" spc="45" dirty="0">
                <a:solidFill>
                  <a:schemeClr val="bg1">
                    <a:lumMod val="85000"/>
                  </a:schemeClr>
                </a:solidFill>
                <a:latin typeface="Arial" panose="020B0604020202020204" pitchFamily="34" charset="0"/>
                <a:cs typeface="Arial" panose="020B0604020202020204" pitchFamily="34" charset="0"/>
              </a:rPr>
              <a:t>Life cycle assessment and EPD </a:t>
            </a:r>
            <a:br>
              <a:rPr lang="en-US" sz="2400" spc="45" dirty="0">
                <a:solidFill>
                  <a:schemeClr val="bg1">
                    <a:lumMod val="85000"/>
                  </a:schemeClr>
                </a:solidFill>
                <a:latin typeface="Arial" panose="020B0604020202020204" pitchFamily="34" charset="0"/>
                <a:cs typeface="Arial" panose="020B0604020202020204" pitchFamily="34" charset="0"/>
              </a:rPr>
            </a:br>
            <a:r>
              <a:rPr lang="en-US" sz="2400" spc="45" dirty="0">
                <a:solidFill>
                  <a:schemeClr val="accent6"/>
                </a:solidFill>
                <a:latin typeface="Arial" panose="020B0604020202020204" pitchFamily="34" charset="0"/>
                <a:cs typeface="Arial" panose="020B0604020202020204" pitchFamily="34" charset="0"/>
              </a:rPr>
              <a:t>Measurement of embodied carbon</a:t>
            </a:r>
            <a:br>
              <a:rPr lang="en-US" sz="2400" spc="45" dirty="0">
                <a:solidFill>
                  <a:schemeClr val="bg1">
                    <a:lumMod val="85000"/>
                  </a:schemeClr>
                </a:solidFill>
                <a:latin typeface="Arial" panose="020B0604020202020204" pitchFamily="34" charset="0"/>
                <a:cs typeface="Arial" panose="020B0604020202020204" pitchFamily="34" charset="0"/>
              </a:rPr>
            </a:br>
            <a:r>
              <a:rPr lang="en-US" sz="2400" spc="45" dirty="0">
                <a:solidFill>
                  <a:schemeClr val="bg1">
                    <a:lumMod val="85000"/>
                  </a:schemeClr>
                </a:solidFill>
                <a:latin typeface="Arial" panose="020B0604020202020204" pitchFamily="34" charset="0"/>
                <a:cs typeface="Arial" panose="020B0604020202020204" pitchFamily="34" charset="0"/>
              </a:rPr>
              <a:t>Design of sustainable steel buildings using LCA tools</a:t>
            </a:r>
            <a:br>
              <a:rPr lang="en-US" sz="1600" kern="0" dirty="0">
                <a:solidFill>
                  <a:schemeClr val="bg1">
                    <a:lumMod val="85000"/>
                  </a:schemeClr>
                </a:solidFill>
                <a:latin typeface="Arial" panose="020B0604020202020204" pitchFamily="34" charset="0"/>
                <a:cs typeface="Arial" panose="020B0604020202020204" pitchFamily="34" charset="0"/>
              </a:rPr>
            </a:br>
            <a:endParaRPr lang="en-US" sz="2400" kern="0" dirty="0">
              <a:solidFill>
                <a:schemeClr val="bg1">
                  <a:lumMod val="85000"/>
                </a:schemeClr>
              </a:solidFill>
              <a:latin typeface="Arial" panose="020B0604020202020204" pitchFamily="34" charset="0"/>
              <a:cs typeface="Arial" panose="020B0604020202020204" pitchFamily="34" charset="0"/>
            </a:endParaRPr>
          </a:p>
        </p:txBody>
      </p:sp>
      <p:pic>
        <p:nvPicPr>
          <p:cNvPr id="2" name="Picture 1" descr="A black and white logo&#10;&#10;Description automatically generated">
            <a:extLst>
              <a:ext uri="{FF2B5EF4-FFF2-40B4-BE49-F238E27FC236}">
                <a16:creationId xmlns:a16="http://schemas.microsoft.com/office/drawing/2014/main" id="{00AD2E6D-8553-E02D-3201-247F245AD6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6249936"/>
            <a:ext cx="448044" cy="448044"/>
          </a:xfrm>
          <a:prstGeom prst="rect">
            <a:avLst/>
          </a:prstGeom>
        </p:spPr>
      </p:pic>
    </p:spTree>
    <p:extLst>
      <p:ext uri="{BB962C8B-B14F-4D97-AF65-F5344CB8AC3E}">
        <p14:creationId xmlns:p14="http://schemas.microsoft.com/office/powerpoint/2010/main" val="23452692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p:nvPr/>
        </p:nvSpPr>
        <p:spPr>
          <a:xfrm>
            <a:off x="9144" y="0"/>
            <a:ext cx="12182856" cy="6858000"/>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11716165" y="1596795"/>
            <a:ext cx="79375" cy="59690"/>
          </a:xfrm>
          <a:custGeom>
            <a:avLst/>
            <a:gdLst/>
            <a:ahLst/>
            <a:cxnLst/>
            <a:rect l="l" t="t" r="r" b="b"/>
            <a:pathLst>
              <a:path w="79375" h="59689">
                <a:moveTo>
                  <a:pt x="39547" y="0"/>
                </a:moveTo>
                <a:lnTo>
                  <a:pt x="24019" y="2297"/>
                </a:lnTo>
                <a:lnTo>
                  <a:pt x="11463" y="8597"/>
                </a:lnTo>
                <a:lnTo>
                  <a:pt x="3062" y="18012"/>
                </a:lnTo>
                <a:lnTo>
                  <a:pt x="0" y="29654"/>
                </a:lnTo>
                <a:lnTo>
                  <a:pt x="3073" y="41301"/>
                </a:lnTo>
                <a:lnTo>
                  <a:pt x="11549" y="50715"/>
                </a:lnTo>
                <a:lnTo>
                  <a:pt x="24308" y="57013"/>
                </a:lnTo>
                <a:lnTo>
                  <a:pt x="40233" y="59309"/>
                </a:lnTo>
                <a:lnTo>
                  <a:pt x="55365" y="56975"/>
                </a:lnTo>
                <a:lnTo>
                  <a:pt x="56285" y="56502"/>
                </a:lnTo>
                <a:lnTo>
                  <a:pt x="39547" y="56502"/>
                </a:lnTo>
                <a:lnTo>
                  <a:pt x="25415" y="54393"/>
                </a:lnTo>
                <a:lnTo>
                  <a:pt x="13938" y="48641"/>
                </a:lnTo>
                <a:lnTo>
                  <a:pt x="6232" y="40107"/>
                </a:lnTo>
                <a:lnTo>
                  <a:pt x="3416" y="29654"/>
                </a:lnTo>
                <a:lnTo>
                  <a:pt x="6232" y="19062"/>
                </a:lnTo>
                <a:lnTo>
                  <a:pt x="13938" y="10456"/>
                </a:lnTo>
                <a:lnTo>
                  <a:pt x="25415" y="4678"/>
                </a:lnTo>
                <a:lnTo>
                  <a:pt x="39547" y="2565"/>
                </a:lnTo>
                <a:lnTo>
                  <a:pt x="55754" y="2565"/>
                </a:lnTo>
                <a:lnTo>
                  <a:pt x="55221" y="2297"/>
                </a:lnTo>
                <a:lnTo>
                  <a:pt x="39547" y="0"/>
                </a:lnTo>
                <a:close/>
              </a:path>
              <a:path w="79375" h="59689">
                <a:moveTo>
                  <a:pt x="55754" y="2565"/>
                </a:moveTo>
                <a:lnTo>
                  <a:pt x="39547" y="2565"/>
                </a:lnTo>
                <a:lnTo>
                  <a:pt x="53680" y="4678"/>
                </a:lnTo>
                <a:lnTo>
                  <a:pt x="65157" y="10456"/>
                </a:lnTo>
                <a:lnTo>
                  <a:pt x="72862" y="19062"/>
                </a:lnTo>
                <a:lnTo>
                  <a:pt x="75679" y="29654"/>
                </a:lnTo>
                <a:lnTo>
                  <a:pt x="72862" y="40321"/>
                </a:lnTo>
                <a:lnTo>
                  <a:pt x="65157" y="48831"/>
                </a:lnTo>
                <a:lnTo>
                  <a:pt x="53680" y="54464"/>
                </a:lnTo>
                <a:lnTo>
                  <a:pt x="39547" y="56502"/>
                </a:lnTo>
                <a:lnTo>
                  <a:pt x="56285" y="56502"/>
                </a:lnTo>
                <a:lnTo>
                  <a:pt x="67717" y="50615"/>
                </a:lnTo>
                <a:lnTo>
                  <a:pt x="76043" y="41188"/>
                </a:lnTo>
                <a:lnTo>
                  <a:pt x="79095" y="29654"/>
                </a:lnTo>
                <a:lnTo>
                  <a:pt x="76080" y="18012"/>
                </a:lnTo>
                <a:lnTo>
                  <a:pt x="67760" y="8597"/>
                </a:lnTo>
                <a:lnTo>
                  <a:pt x="55754" y="2565"/>
                </a:lnTo>
                <a:close/>
              </a:path>
              <a:path w="79375" h="59689">
                <a:moveTo>
                  <a:pt x="41935" y="23266"/>
                </a:moveTo>
                <a:lnTo>
                  <a:pt x="36474" y="23266"/>
                </a:lnTo>
                <a:lnTo>
                  <a:pt x="36474" y="29400"/>
                </a:lnTo>
                <a:lnTo>
                  <a:pt x="14668" y="37071"/>
                </a:lnTo>
                <a:lnTo>
                  <a:pt x="14668" y="41922"/>
                </a:lnTo>
                <a:lnTo>
                  <a:pt x="37160" y="33997"/>
                </a:lnTo>
                <a:lnTo>
                  <a:pt x="41935" y="33997"/>
                </a:lnTo>
                <a:lnTo>
                  <a:pt x="41935" y="23266"/>
                </a:lnTo>
                <a:close/>
              </a:path>
              <a:path w="79375" h="59689">
                <a:moveTo>
                  <a:pt x="41935" y="33997"/>
                </a:moveTo>
                <a:lnTo>
                  <a:pt x="37160" y="33997"/>
                </a:lnTo>
                <a:lnTo>
                  <a:pt x="38531" y="38862"/>
                </a:lnTo>
                <a:lnTo>
                  <a:pt x="43294" y="41414"/>
                </a:lnTo>
                <a:lnTo>
                  <a:pt x="59664" y="41414"/>
                </a:lnTo>
                <a:lnTo>
                  <a:pt x="64439" y="38087"/>
                </a:lnTo>
                <a:lnTo>
                  <a:pt x="64439" y="36817"/>
                </a:lnTo>
                <a:lnTo>
                  <a:pt x="44322" y="36817"/>
                </a:lnTo>
                <a:lnTo>
                  <a:pt x="41935" y="35026"/>
                </a:lnTo>
                <a:lnTo>
                  <a:pt x="41935" y="33997"/>
                </a:lnTo>
                <a:close/>
              </a:path>
              <a:path w="79375" h="59689">
                <a:moveTo>
                  <a:pt x="64439" y="18669"/>
                </a:moveTo>
                <a:lnTo>
                  <a:pt x="14668" y="18669"/>
                </a:lnTo>
                <a:lnTo>
                  <a:pt x="14668" y="23266"/>
                </a:lnTo>
                <a:lnTo>
                  <a:pt x="58978" y="23266"/>
                </a:lnTo>
                <a:lnTo>
                  <a:pt x="58978" y="35026"/>
                </a:lnTo>
                <a:lnTo>
                  <a:pt x="56934" y="36817"/>
                </a:lnTo>
                <a:lnTo>
                  <a:pt x="64439" y="36817"/>
                </a:lnTo>
                <a:lnTo>
                  <a:pt x="64439" y="18669"/>
                </a:lnTo>
                <a:close/>
              </a:path>
            </a:pathLst>
          </a:custGeom>
          <a:solidFill>
            <a:srgbClr val="000000"/>
          </a:solidFill>
        </p:spPr>
        <p:txBody>
          <a:bodyPr wrap="square" lIns="0" tIns="0" rIns="0" bIns="0" rtlCol="0"/>
          <a:lstStyle/>
          <a:p>
            <a:endParaRPr/>
          </a:p>
        </p:txBody>
      </p:sp>
      <p:sp>
        <p:nvSpPr>
          <p:cNvPr id="6" name="object 6"/>
          <p:cNvSpPr/>
          <p:nvPr/>
        </p:nvSpPr>
        <p:spPr>
          <a:xfrm>
            <a:off x="47244" y="0"/>
            <a:ext cx="12182856" cy="6857999"/>
          </a:xfrm>
          <a:prstGeom prst="rect">
            <a:avLst/>
          </a:prstGeom>
          <a:blipFill>
            <a:blip r:embed="rId4" cstate="print"/>
            <a:stretch>
              <a:fillRect/>
            </a:stretch>
          </a:blipFill>
        </p:spPr>
        <p:txBody>
          <a:bodyPr wrap="square" lIns="0" tIns="0" rIns="0" bIns="0" rtlCol="0"/>
          <a:lstStyle/>
          <a:p>
            <a:endParaRPr/>
          </a:p>
        </p:txBody>
      </p:sp>
      <p:sp>
        <p:nvSpPr>
          <p:cNvPr id="7" name="Holder 6">
            <a:extLst>
              <a:ext uri="{FF2B5EF4-FFF2-40B4-BE49-F238E27FC236}">
                <a16:creationId xmlns:a16="http://schemas.microsoft.com/office/drawing/2014/main" id="{C08E97FF-FD20-5B73-52BB-CEC16AF29901}"/>
              </a:ext>
            </a:extLst>
          </p:cNvPr>
          <p:cNvSpPr>
            <a:spLocks noGrp="1"/>
          </p:cNvSpPr>
          <p:nvPr>
            <p:ph type="sldNum" sz="quarter" idx="7"/>
          </p:nvPr>
        </p:nvSpPr>
        <p:spPr>
          <a:xfrm>
            <a:off x="10584351" y="6537960"/>
            <a:ext cx="1557654" cy="320040"/>
          </a:xfrm>
          <a:prstGeom prst="rect">
            <a:avLst/>
          </a:prstGeom>
        </p:spPr>
        <p:txBody>
          <a:bodyPr lIns="0" tIns="0" rIns="0" bIns="0"/>
          <a:lstStyle>
            <a:lvl1pPr algn="r">
              <a:defRPr>
                <a:solidFill>
                  <a:schemeClr val="tx1">
                    <a:tint val="75000"/>
                  </a:schemeClr>
                </a:solidFill>
              </a:defRPr>
            </a:lvl1pPr>
          </a:lstStyle>
          <a:p>
            <a:fld id="{B6F15528-21DE-4FAA-801E-634DDDAF4B2B}" type="slidenum">
              <a:rPr/>
              <a:t>3</a:t>
            </a:fld>
            <a:endParaRPr/>
          </a:p>
        </p:txBody>
      </p:sp>
      <p:sp>
        <p:nvSpPr>
          <p:cNvPr id="10" name="object 7">
            <a:extLst>
              <a:ext uri="{FF2B5EF4-FFF2-40B4-BE49-F238E27FC236}">
                <a16:creationId xmlns:a16="http://schemas.microsoft.com/office/drawing/2014/main" id="{80DB31C5-83DE-F555-A41D-1E4813DDE61C}"/>
              </a:ext>
            </a:extLst>
          </p:cNvPr>
          <p:cNvSpPr txBox="1">
            <a:spLocks/>
          </p:cNvSpPr>
          <p:nvPr/>
        </p:nvSpPr>
        <p:spPr>
          <a:xfrm>
            <a:off x="974256" y="903591"/>
            <a:ext cx="10243487" cy="5274264"/>
          </a:xfrm>
          <a:prstGeom prst="rect">
            <a:avLst/>
          </a:prstGeom>
        </p:spPr>
        <p:txBody>
          <a:bodyPr vert="horz" wrap="square" lIns="0" tIns="3810" rIns="0" bIns="0" rtlCol="0">
            <a:spAutoFit/>
          </a:bodyPr>
          <a:lstStyle>
            <a:lvl1pPr>
              <a:defRPr sz="2800" b="1" i="0">
                <a:solidFill>
                  <a:srgbClr val="AEBC21"/>
                </a:solidFill>
                <a:latin typeface="Arial"/>
                <a:ea typeface="+mj-ea"/>
                <a:cs typeface="Arial"/>
              </a:defRPr>
            </a:lvl1pPr>
          </a:lstStyle>
          <a:p>
            <a:pPr marL="12065" marR="5080" indent="-635" algn="l">
              <a:lnSpc>
                <a:spcPct val="102200"/>
              </a:lnSpc>
              <a:spcBef>
                <a:spcPts val="30"/>
              </a:spcBef>
            </a:pPr>
            <a:r>
              <a:rPr lang="en-US" sz="3600" kern="0" spc="65" dirty="0">
                <a:latin typeface="Arial" panose="020B0604020202020204" pitchFamily="34" charset="0"/>
                <a:cs typeface="Arial" panose="020B0604020202020204" pitchFamily="34" charset="0"/>
              </a:rPr>
              <a:t>Agenda</a:t>
            </a:r>
            <a:br>
              <a:rPr lang="en-US" sz="3600" kern="0" spc="65" dirty="0">
                <a:latin typeface="Arial" panose="020B0604020202020204" pitchFamily="34" charset="0"/>
                <a:cs typeface="Arial" panose="020B0604020202020204" pitchFamily="34" charset="0"/>
              </a:rPr>
            </a:br>
            <a:br>
              <a:rPr lang="en-US" sz="3600" kern="0" spc="65" dirty="0">
                <a:latin typeface="Arial" panose="020B0604020202020204" pitchFamily="34" charset="0"/>
                <a:cs typeface="Arial" panose="020B0604020202020204" pitchFamily="34" charset="0"/>
              </a:rPr>
            </a:br>
            <a:r>
              <a:rPr lang="en-US" sz="2400" u="sng" spc="45" dirty="0">
                <a:solidFill>
                  <a:schemeClr val="accent6"/>
                </a:solidFill>
                <a:latin typeface="Arial" panose="020B0604020202020204" pitchFamily="34" charset="0"/>
                <a:cs typeface="Arial" panose="020B0604020202020204" pitchFamily="34" charset="0"/>
              </a:rPr>
              <a:t>Part</a:t>
            </a:r>
            <a:r>
              <a:rPr lang="en-US" sz="2400" u="sng" kern="0" spc="45" dirty="0">
                <a:solidFill>
                  <a:schemeClr val="accent6"/>
                </a:solidFill>
                <a:latin typeface="Arial" panose="020B0604020202020204" pitchFamily="34" charset="0"/>
                <a:cs typeface="Arial" panose="020B0604020202020204" pitchFamily="34" charset="0"/>
              </a:rPr>
              <a:t> one (25 mins) </a:t>
            </a:r>
            <a:br>
              <a:rPr lang="en-US" sz="3600" kern="0" spc="65" dirty="0">
                <a:latin typeface="Arial" panose="020B0604020202020204" pitchFamily="34" charset="0"/>
                <a:cs typeface="Arial" panose="020B0604020202020204" pitchFamily="34" charset="0"/>
              </a:rPr>
            </a:br>
            <a:r>
              <a:rPr lang="en-US" sz="2400" kern="0" spc="45" dirty="0">
                <a:solidFill>
                  <a:schemeClr val="accent6"/>
                </a:solidFill>
                <a:latin typeface="Arial" panose="020B0604020202020204" pitchFamily="34" charset="0"/>
                <a:cs typeface="Arial" panose="020B0604020202020204" pitchFamily="34" charset="0"/>
              </a:rPr>
              <a:t>Introduction of domestic steel with a focus on sustainability </a:t>
            </a:r>
            <a:br>
              <a:rPr lang="en-US" sz="2400" kern="0" spc="45" dirty="0">
                <a:solidFill>
                  <a:schemeClr val="accent6"/>
                </a:solidFill>
                <a:latin typeface="Arial" panose="020B0604020202020204" pitchFamily="34" charset="0"/>
                <a:cs typeface="Arial" panose="020B0604020202020204" pitchFamily="34" charset="0"/>
              </a:rPr>
            </a:br>
            <a:r>
              <a:rPr lang="en-US" sz="2400" kern="0" spc="45" dirty="0">
                <a:solidFill>
                  <a:schemeClr val="accent6"/>
                </a:solidFill>
                <a:latin typeface="Arial" panose="020B0604020202020204" pitchFamily="34" charset="0"/>
                <a:cs typeface="Arial" panose="020B0604020202020204" pitchFamily="34" charset="0"/>
              </a:rPr>
              <a:t>Embodied carbon of steel buildings </a:t>
            </a:r>
          </a:p>
          <a:p>
            <a:pPr marL="12065" marR="5080" indent="-635" algn="l">
              <a:lnSpc>
                <a:spcPct val="102200"/>
              </a:lnSpc>
              <a:spcBef>
                <a:spcPts val="30"/>
              </a:spcBef>
            </a:pPr>
            <a:r>
              <a:rPr lang="en-US" sz="2400" kern="0" spc="45" dirty="0">
                <a:solidFill>
                  <a:schemeClr val="accent6"/>
                </a:solidFill>
                <a:latin typeface="Arial" panose="020B0604020202020204" pitchFamily="34" charset="0"/>
                <a:cs typeface="Arial" panose="020B0604020202020204" pitchFamily="34" charset="0"/>
              </a:rPr>
              <a:t>Sustainable steel building design practice</a:t>
            </a:r>
            <a:br>
              <a:rPr lang="en-US" sz="2400" kern="0" spc="45" dirty="0">
                <a:solidFill>
                  <a:schemeClr val="accent6"/>
                </a:solidFill>
                <a:latin typeface="Arial" panose="020B0604020202020204" pitchFamily="34" charset="0"/>
                <a:cs typeface="Arial" panose="020B0604020202020204" pitchFamily="34" charset="0"/>
              </a:rPr>
            </a:br>
            <a:br>
              <a:rPr lang="en-US" sz="2400" kern="0" spc="45" dirty="0">
                <a:solidFill>
                  <a:schemeClr val="accent6"/>
                </a:solidFill>
                <a:latin typeface="Arial" panose="020B0604020202020204" pitchFamily="34" charset="0"/>
                <a:cs typeface="Arial" panose="020B0604020202020204" pitchFamily="34" charset="0"/>
              </a:rPr>
            </a:br>
            <a:br>
              <a:rPr lang="en-US" sz="2400" kern="0" spc="45" dirty="0">
                <a:solidFill>
                  <a:schemeClr val="accent6"/>
                </a:solidFill>
                <a:latin typeface="Arial" panose="020B0604020202020204" pitchFamily="34" charset="0"/>
                <a:cs typeface="Arial" panose="020B0604020202020204" pitchFamily="34" charset="0"/>
              </a:rPr>
            </a:br>
            <a:r>
              <a:rPr lang="en-US" sz="2400" u="sng" kern="0" spc="45" dirty="0">
                <a:solidFill>
                  <a:schemeClr val="accent6"/>
                </a:solidFill>
                <a:latin typeface="Arial" panose="020B0604020202020204" pitchFamily="34" charset="0"/>
                <a:cs typeface="Arial" panose="020B0604020202020204" pitchFamily="34" charset="0"/>
              </a:rPr>
              <a:t>Part Two (25 mins) </a:t>
            </a:r>
            <a:br>
              <a:rPr lang="en-US" sz="3600" kern="0" spc="65" dirty="0">
                <a:solidFill>
                  <a:schemeClr val="accent6"/>
                </a:solidFill>
                <a:latin typeface="Arial" panose="020B0604020202020204" pitchFamily="34" charset="0"/>
                <a:cs typeface="Arial" panose="020B0604020202020204" pitchFamily="34" charset="0"/>
              </a:rPr>
            </a:br>
            <a:r>
              <a:rPr lang="en-US" sz="2400" spc="45" dirty="0">
                <a:solidFill>
                  <a:schemeClr val="accent6"/>
                </a:solidFill>
                <a:latin typeface="Arial" panose="020B0604020202020204" pitchFamily="34" charset="0"/>
                <a:cs typeface="Arial" panose="020B0604020202020204" pitchFamily="34" charset="0"/>
              </a:rPr>
              <a:t>Life cycle assessment and EPD </a:t>
            </a:r>
            <a:br>
              <a:rPr lang="en-US" sz="2400" spc="45" dirty="0">
                <a:solidFill>
                  <a:schemeClr val="accent6"/>
                </a:solidFill>
                <a:latin typeface="Arial" panose="020B0604020202020204" pitchFamily="34" charset="0"/>
                <a:cs typeface="Arial" panose="020B0604020202020204" pitchFamily="34" charset="0"/>
              </a:rPr>
            </a:br>
            <a:r>
              <a:rPr lang="en-US" sz="2400" spc="45" dirty="0">
                <a:solidFill>
                  <a:schemeClr val="accent6"/>
                </a:solidFill>
                <a:latin typeface="Arial" panose="020B0604020202020204" pitchFamily="34" charset="0"/>
                <a:cs typeface="Arial" panose="020B0604020202020204" pitchFamily="34" charset="0"/>
              </a:rPr>
              <a:t>Measurement of embodied carbon</a:t>
            </a:r>
            <a:br>
              <a:rPr lang="en-US" sz="2400" spc="45" dirty="0">
                <a:solidFill>
                  <a:schemeClr val="accent6"/>
                </a:solidFill>
                <a:latin typeface="Arial" panose="020B0604020202020204" pitchFamily="34" charset="0"/>
                <a:cs typeface="Arial" panose="020B0604020202020204" pitchFamily="34" charset="0"/>
              </a:rPr>
            </a:br>
            <a:r>
              <a:rPr lang="en-US" sz="2400" spc="45" dirty="0">
                <a:solidFill>
                  <a:schemeClr val="accent6"/>
                </a:solidFill>
                <a:latin typeface="Arial" panose="020B0604020202020204" pitchFamily="34" charset="0"/>
                <a:cs typeface="Arial" panose="020B0604020202020204" pitchFamily="34" charset="0"/>
              </a:rPr>
              <a:t>Design of sustainable steel buildings using LCA tools</a:t>
            </a:r>
            <a:br>
              <a:rPr lang="en-US" sz="1600" kern="0" dirty="0">
                <a:latin typeface="Arial" panose="020B0604020202020204" pitchFamily="34" charset="0"/>
                <a:cs typeface="Arial" panose="020B0604020202020204" pitchFamily="34" charset="0"/>
              </a:rPr>
            </a:br>
            <a:endParaRPr lang="en-US" sz="2400" kern="0" dirty="0">
              <a:latin typeface="Arial" panose="020B0604020202020204" pitchFamily="34" charset="0"/>
              <a:cs typeface="Arial" panose="020B0604020202020204" pitchFamily="34" charset="0"/>
            </a:endParaRPr>
          </a:p>
        </p:txBody>
      </p:sp>
      <p:pic>
        <p:nvPicPr>
          <p:cNvPr id="8" name="Picture 7" descr="A black and white logo&#10;&#10;Description automatically generated">
            <a:extLst>
              <a:ext uri="{FF2B5EF4-FFF2-40B4-BE49-F238E27FC236}">
                <a16:creationId xmlns:a16="http://schemas.microsoft.com/office/drawing/2014/main" id="{A9E36B32-D5C1-4E16-B15D-52C1033661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6249936"/>
            <a:ext cx="448044" cy="448044"/>
          </a:xfrm>
          <a:prstGeom prst="rect">
            <a:avLst/>
          </a:prstGeom>
        </p:spPr>
      </p:pic>
    </p:spTree>
    <p:extLst>
      <p:ext uri="{BB962C8B-B14F-4D97-AF65-F5344CB8AC3E}">
        <p14:creationId xmlns:p14="http://schemas.microsoft.com/office/powerpoint/2010/main" val="27232736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4" name="Google Shape;244;p15"/>
          <p:cNvSpPr txBox="1">
            <a:spLocks noGrp="1"/>
          </p:cNvSpPr>
          <p:nvPr>
            <p:ph type="title"/>
          </p:nvPr>
        </p:nvSpPr>
        <p:spPr>
          <a:xfrm>
            <a:off x="2552697" y="348866"/>
            <a:ext cx="7533018" cy="877729"/>
          </a:xfrm>
          <a:prstGeom prst="rect">
            <a:avLst/>
          </a:prstGeom>
          <a:noFill/>
          <a:ln>
            <a:noFill/>
          </a:ln>
        </p:spPr>
        <p:txBody>
          <a:bodyPr spcFirstLastPara="1" wrap="square" lIns="91425" tIns="45700" rIns="91425" bIns="45700" anchor="ctr" anchorCtr="0">
            <a:normAutofit fontScale="90000"/>
          </a:bodyPr>
          <a:lstStyle/>
          <a:p>
            <a:pPr algn="l" rtl="0">
              <a:lnSpc>
                <a:spcPct val="90000"/>
              </a:lnSpc>
              <a:buClr>
                <a:srgbClr val="FFFFFF"/>
              </a:buClr>
              <a:buSzPts val="3500"/>
            </a:pPr>
            <a:r>
              <a:rPr lang="en-US" sz="3500">
                <a:solidFill>
                  <a:srgbClr val="FFFFFF"/>
                </a:solidFill>
              </a:rPr>
              <a:t>How To Assess Embodied Carbon? </a:t>
            </a:r>
            <a:endParaRPr/>
          </a:p>
        </p:txBody>
      </p:sp>
      <p:sp>
        <p:nvSpPr>
          <p:cNvPr id="21" name="object 8">
            <a:extLst>
              <a:ext uri="{FF2B5EF4-FFF2-40B4-BE49-F238E27FC236}">
                <a16:creationId xmlns:a16="http://schemas.microsoft.com/office/drawing/2014/main" id="{BB7CBEEB-F698-B748-B01B-B9C8EEC44BC5}"/>
              </a:ext>
            </a:extLst>
          </p:cNvPr>
          <p:cNvSpPr txBox="1">
            <a:spLocks/>
          </p:cNvSpPr>
          <p:nvPr/>
        </p:nvSpPr>
        <p:spPr>
          <a:xfrm>
            <a:off x="477418" y="163195"/>
            <a:ext cx="11104982" cy="443711"/>
          </a:xfrm>
          <a:prstGeom prst="rect">
            <a:avLst/>
          </a:prstGeom>
        </p:spPr>
        <p:txBody>
          <a:bodyPr vert="horz" wrap="square" lIns="0" tIns="12700" rIns="0" bIns="0" rtlCol="0">
            <a:spAutoFit/>
          </a:bodyPr>
          <a:lstStyle>
            <a:lvl1pPr>
              <a:defRPr sz="2800" b="1" i="0">
                <a:solidFill>
                  <a:srgbClr val="AEBC21"/>
                </a:solidFill>
                <a:latin typeface="Arial"/>
                <a:ea typeface="+mj-ea"/>
                <a:cs typeface="Arial"/>
              </a:defRPr>
            </a:lvl1pPr>
          </a:lstStyle>
          <a:p>
            <a:pPr marL="12700">
              <a:spcBef>
                <a:spcPts val="100"/>
              </a:spcBef>
            </a:pPr>
            <a:r>
              <a:rPr lang="en-US" b="0" kern="0" spc="-5" dirty="0">
                <a:solidFill>
                  <a:srgbClr val="7E7E7E"/>
                </a:solidFill>
              </a:rPr>
              <a:t>EMBODIED CARBON </a:t>
            </a:r>
            <a:r>
              <a:rPr lang="en-US" b="0" kern="0" dirty="0">
                <a:solidFill>
                  <a:srgbClr val="AFBB21"/>
                </a:solidFill>
              </a:rPr>
              <a:t>| </a:t>
            </a:r>
            <a:r>
              <a:rPr lang="en-US" b="0" kern="0" spc="-5" dirty="0">
                <a:solidFill>
                  <a:srgbClr val="AFBB21"/>
                </a:solidFill>
              </a:rPr>
              <a:t>HOW TO MEASURE EMBODIED CARBON</a:t>
            </a:r>
            <a:endParaRPr lang="en-US" sz="2400" kern="0" dirty="0"/>
          </a:p>
        </p:txBody>
      </p:sp>
      <p:sp>
        <p:nvSpPr>
          <p:cNvPr id="2" name="Holder 6">
            <a:extLst>
              <a:ext uri="{FF2B5EF4-FFF2-40B4-BE49-F238E27FC236}">
                <a16:creationId xmlns:a16="http://schemas.microsoft.com/office/drawing/2014/main" id="{75A9B57F-3518-BAA6-B196-EE03AA8ECD34}"/>
              </a:ext>
            </a:extLst>
          </p:cNvPr>
          <p:cNvSpPr>
            <a:spLocks noGrp="1"/>
          </p:cNvSpPr>
          <p:nvPr>
            <p:ph type="sldNum" sz="quarter" idx="7"/>
          </p:nvPr>
        </p:nvSpPr>
        <p:spPr>
          <a:xfrm>
            <a:off x="10584351" y="6537960"/>
            <a:ext cx="1557654" cy="320040"/>
          </a:xfrm>
          <a:prstGeom prst="rect">
            <a:avLst/>
          </a:prstGeom>
        </p:spPr>
        <p:txBody>
          <a:bodyPr lIns="0" tIns="0" rIns="0" bIns="0"/>
          <a:lstStyle>
            <a:lvl1pPr algn="r">
              <a:defRPr>
                <a:solidFill>
                  <a:schemeClr val="tx1">
                    <a:tint val="75000"/>
                  </a:schemeClr>
                </a:solidFill>
              </a:defRPr>
            </a:lvl1pPr>
          </a:lstStyle>
          <a:p>
            <a:fld id="{B6F15528-21DE-4FAA-801E-634DDDAF4B2B}" type="slidenum">
              <a:rPr/>
              <a:t>30</a:t>
            </a:fld>
            <a:endParaRPr/>
          </a:p>
        </p:txBody>
      </p:sp>
      <p:sp>
        <p:nvSpPr>
          <p:cNvPr id="3" name="TextBox 2">
            <a:extLst>
              <a:ext uri="{FF2B5EF4-FFF2-40B4-BE49-F238E27FC236}">
                <a16:creationId xmlns:a16="http://schemas.microsoft.com/office/drawing/2014/main" id="{004B60DC-189C-41E2-8828-69A80744336E}"/>
              </a:ext>
            </a:extLst>
          </p:cNvPr>
          <p:cNvSpPr txBox="1"/>
          <p:nvPr/>
        </p:nvSpPr>
        <p:spPr>
          <a:xfrm>
            <a:off x="685800" y="2514600"/>
            <a:ext cx="6051215" cy="2402196"/>
          </a:xfrm>
          <a:prstGeom prst="rect">
            <a:avLst/>
          </a:prstGeom>
          <a:noFill/>
        </p:spPr>
        <p:txBody>
          <a:bodyPr wrap="square" rtlCol="0">
            <a:spAutoFit/>
          </a:bodyPr>
          <a:lstStyle/>
          <a:p>
            <a:pPr>
              <a:lnSpc>
                <a:spcPct val="90000"/>
              </a:lnSpc>
              <a:buClr>
                <a:schemeClr val="lt1"/>
              </a:buClr>
              <a:buSzPts val="1800"/>
            </a:pPr>
            <a:r>
              <a:rPr lang="en-US" sz="2400" b="1" dirty="0">
                <a:latin typeface="Arial" panose="020B0604020202020204" pitchFamily="34" charset="0"/>
                <a:cs typeface="Arial" panose="020B0604020202020204" pitchFamily="34" charset="0"/>
                <a:sym typeface="Arial"/>
              </a:rPr>
              <a:t>1. Calculation Method</a:t>
            </a:r>
          </a:p>
          <a:p>
            <a:pPr>
              <a:lnSpc>
                <a:spcPct val="90000"/>
              </a:lnSpc>
              <a:buClr>
                <a:schemeClr val="lt1"/>
              </a:buClr>
              <a:buSzPts val="1800"/>
            </a:pPr>
            <a:endParaRPr lang="en-US" sz="2400" b="1" dirty="0">
              <a:latin typeface="Arial" panose="020B0604020202020204" pitchFamily="34" charset="0"/>
              <a:cs typeface="Arial" panose="020B0604020202020204" pitchFamily="34" charset="0"/>
              <a:sym typeface="Arial"/>
            </a:endParaRPr>
          </a:p>
          <a:p>
            <a:pPr>
              <a:lnSpc>
                <a:spcPct val="90000"/>
              </a:lnSpc>
              <a:buClr>
                <a:schemeClr val="lt1"/>
              </a:buClr>
              <a:buSzPts val="1800"/>
            </a:pPr>
            <a:r>
              <a:rPr lang="en-US" sz="2400" b="1" dirty="0">
                <a:latin typeface="Arial" panose="020B0604020202020204" pitchFamily="34" charset="0"/>
                <a:cs typeface="Arial" panose="020B0604020202020204" pitchFamily="34" charset="0"/>
                <a:sym typeface="Arial"/>
              </a:rPr>
              <a:t>2. Database</a:t>
            </a:r>
          </a:p>
          <a:p>
            <a:pPr marL="0" lvl="1">
              <a:lnSpc>
                <a:spcPct val="90000"/>
              </a:lnSpc>
              <a:spcBef>
                <a:spcPts val="270"/>
              </a:spcBef>
              <a:buClr>
                <a:schemeClr val="dk1"/>
              </a:buClr>
              <a:buSzPts val="1800"/>
            </a:pPr>
            <a:endParaRPr lang="en-US" sz="2400" b="1" dirty="0">
              <a:latin typeface="Arial" panose="020B0604020202020204" pitchFamily="34" charset="0"/>
              <a:cs typeface="Arial" panose="020B0604020202020204" pitchFamily="34" charset="0"/>
              <a:sym typeface="Arial"/>
            </a:endParaRPr>
          </a:p>
          <a:p>
            <a:pPr>
              <a:lnSpc>
                <a:spcPct val="90000"/>
              </a:lnSpc>
              <a:buClr>
                <a:schemeClr val="lt1"/>
              </a:buClr>
              <a:buSzPts val="1800"/>
            </a:pPr>
            <a:r>
              <a:rPr lang="en-US" sz="2400" b="1" dirty="0">
                <a:latin typeface="Arial" panose="020B0604020202020204" pitchFamily="34" charset="0"/>
                <a:cs typeface="Arial" panose="020B0604020202020204" pitchFamily="34" charset="0"/>
                <a:sym typeface="Arial"/>
              </a:rPr>
              <a:t>3. Calculator (Tool)</a:t>
            </a:r>
          </a:p>
          <a:p>
            <a:pPr>
              <a:lnSpc>
                <a:spcPct val="90000"/>
              </a:lnSpc>
              <a:buClr>
                <a:schemeClr val="lt1"/>
              </a:buClr>
              <a:buSzPts val="1800"/>
            </a:pPr>
            <a:r>
              <a:rPr lang="en-US" sz="2400" b="1" dirty="0">
                <a:latin typeface="Arial" panose="020B0604020202020204" pitchFamily="34" charset="0"/>
                <a:cs typeface="Arial" panose="020B0604020202020204" pitchFamily="34" charset="0"/>
                <a:sym typeface="Arial"/>
              </a:rPr>
              <a:t> </a:t>
            </a:r>
          </a:p>
          <a:p>
            <a:endParaRPr lang="en-US" i="0" dirty="0">
              <a:solidFill>
                <a:srgbClr val="00B0F0"/>
              </a:solidFill>
              <a:effectLst/>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7228024A-1604-EFCA-3B1B-9D5CC44120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1923" y="6257556"/>
            <a:ext cx="448044" cy="448044"/>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Holder 6">
            <a:extLst>
              <a:ext uri="{FF2B5EF4-FFF2-40B4-BE49-F238E27FC236}">
                <a16:creationId xmlns:a16="http://schemas.microsoft.com/office/drawing/2014/main" id="{BE64AD54-AC0D-7245-FC0E-92B806A23D29}"/>
              </a:ext>
            </a:extLst>
          </p:cNvPr>
          <p:cNvSpPr>
            <a:spLocks noGrp="1"/>
          </p:cNvSpPr>
          <p:nvPr>
            <p:ph type="sldNum" sz="quarter" idx="7"/>
          </p:nvPr>
        </p:nvSpPr>
        <p:spPr>
          <a:xfrm>
            <a:off x="10584351" y="6537960"/>
            <a:ext cx="1557654" cy="320040"/>
          </a:xfrm>
          <a:prstGeom prst="rect">
            <a:avLst/>
          </a:prstGeom>
        </p:spPr>
        <p:txBody>
          <a:bodyPr lIns="0" tIns="0" rIns="0" bIns="0"/>
          <a:lstStyle>
            <a:lvl1pPr algn="r">
              <a:defRPr>
                <a:solidFill>
                  <a:schemeClr val="tx1">
                    <a:tint val="75000"/>
                  </a:schemeClr>
                </a:solidFill>
              </a:defRPr>
            </a:lvl1pPr>
          </a:lstStyle>
          <a:p>
            <a:fld id="{B6F15528-21DE-4FAA-801E-634DDDAF4B2B}" type="slidenum">
              <a:rPr/>
              <a:t>31</a:t>
            </a:fld>
            <a:endParaRPr dirty="0"/>
          </a:p>
        </p:txBody>
      </p:sp>
      <p:sp>
        <p:nvSpPr>
          <p:cNvPr id="5" name="object 8">
            <a:extLst>
              <a:ext uri="{FF2B5EF4-FFF2-40B4-BE49-F238E27FC236}">
                <a16:creationId xmlns:a16="http://schemas.microsoft.com/office/drawing/2014/main" id="{413C0B25-2ECE-6EEA-C6BB-E33B6A0A9D0B}"/>
              </a:ext>
            </a:extLst>
          </p:cNvPr>
          <p:cNvSpPr txBox="1">
            <a:spLocks/>
          </p:cNvSpPr>
          <p:nvPr/>
        </p:nvSpPr>
        <p:spPr>
          <a:xfrm>
            <a:off x="477418" y="163195"/>
            <a:ext cx="11104982" cy="443711"/>
          </a:xfrm>
          <a:prstGeom prst="rect">
            <a:avLst/>
          </a:prstGeom>
        </p:spPr>
        <p:txBody>
          <a:bodyPr vert="horz" wrap="square" lIns="0" tIns="12700" rIns="0" bIns="0" rtlCol="0">
            <a:spAutoFit/>
          </a:bodyPr>
          <a:lstStyle>
            <a:lvl1pPr>
              <a:defRPr sz="2800" b="1" i="0">
                <a:solidFill>
                  <a:srgbClr val="AEBC21"/>
                </a:solidFill>
                <a:latin typeface="Arial"/>
                <a:ea typeface="+mj-ea"/>
                <a:cs typeface="Arial"/>
              </a:defRPr>
            </a:lvl1pPr>
          </a:lstStyle>
          <a:p>
            <a:pPr marL="12700">
              <a:spcBef>
                <a:spcPts val="100"/>
              </a:spcBef>
            </a:pPr>
            <a:r>
              <a:rPr lang="en-US" b="0" kern="0" spc="-5" dirty="0">
                <a:solidFill>
                  <a:srgbClr val="7E7E7E"/>
                </a:solidFill>
              </a:rPr>
              <a:t>EMBODIED CARBON </a:t>
            </a:r>
            <a:r>
              <a:rPr lang="en-US" b="0" kern="0" dirty="0">
                <a:solidFill>
                  <a:srgbClr val="AFBB21"/>
                </a:solidFill>
              </a:rPr>
              <a:t>| </a:t>
            </a:r>
            <a:r>
              <a:rPr lang="en-US" b="0" kern="0" spc="-5" dirty="0">
                <a:solidFill>
                  <a:srgbClr val="AFBB21"/>
                </a:solidFill>
              </a:rPr>
              <a:t>HOW TO MEASURE EMBODIED CARBON</a:t>
            </a:r>
            <a:endParaRPr lang="en-US" sz="2400" kern="0" dirty="0"/>
          </a:p>
        </p:txBody>
      </p:sp>
      <p:sp>
        <p:nvSpPr>
          <p:cNvPr id="3" name="TextBox 2">
            <a:extLst>
              <a:ext uri="{FF2B5EF4-FFF2-40B4-BE49-F238E27FC236}">
                <a16:creationId xmlns:a16="http://schemas.microsoft.com/office/drawing/2014/main" id="{E010ABA4-D3F1-EFBB-2FF2-DA88DEB605B2}"/>
              </a:ext>
            </a:extLst>
          </p:cNvPr>
          <p:cNvSpPr txBox="1"/>
          <p:nvPr/>
        </p:nvSpPr>
        <p:spPr>
          <a:xfrm>
            <a:off x="426013" y="766400"/>
            <a:ext cx="8382000" cy="6150915"/>
          </a:xfrm>
          <a:prstGeom prst="rect">
            <a:avLst/>
          </a:prstGeom>
          <a:noFill/>
        </p:spPr>
        <p:txBody>
          <a:bodyPr wrap="square" rtlCol="0">
            <a:spAutoFit/>
          </a:bodyPr>
          <a:lstStyle/>
          <a:p>
            <a:r>
              <a:rPr lang="en-US" sz="2800" b="1" kern="1200" dirty="0">
                <a:solidFill>
                  <a:srgbClr val="00B0F0"/>
                </a:solidFill>
                <a:latin typeface="Arial" panose="020B0604020202020204" pitchFamily="34" charset="0"/>
                <a:ea typeface="+mn-ea"/>
                <a:cs typeface="Arial" panose="020B0604020202020204" pitchFamily="34" charset="0"/>
              </a:rPr>
              <a:t>Existing Calculation Method</a:t>
            </a:r>
          </a:p>
          <a:p>
            <a:endParaRPr lang="en-US" sz="2800" b="1" kern="1200" dirty="0">
              <a:solidFill>
                <a:srgbClr val="00B0F0"/>
              </a:solidFill>
              <a:latin typeface="Arial" panose="020B0604020202020204" pitchFamily="34" charset="0"/>
              <a:ea typeface="+mn-ea"/>
              <a:cs typeface="Arial" panose="020B0604020202020204" pitchFamily="34" charset="0"/>
            </a:endParaRPr>
          </a:p>
          <a:p>
            <a:pPr>
              <a:lnSpc>
                <a:spcPct val="90000"/>
              </a:lnSpc>
              <a:buClr>
                <a:schemeClr val="lt1"/>
              </a:buClr>
              <a:buSzPts val="1800"/>
            </a:pPr>
            <a:r>
              <a:rPr lang="en-US" sz="2400" b="1" dirty="0">
                <a:latin typeface="Arial" panose="020B0604020202020204" pitchFamily="34" charset="0"/>
                <a:cs typeface="Arial" panose="020B0604020202020204" pitchFamily="34" charset="0"/>
                <a:sym typeface="Arial"/>
              </a:rPr>
              <a:t>1. Economic Input-Output Method (top-down)</a:t>
            </a:r>
          </a:p>
          <a:p>
            <a:pPr marL="342900" lvl="1" indent="-342900">
              <a:lnSpc>
                <a:spcPct val="90000"/>
              </a:lnSpc>
              <a:buClr>
                <a:schemeClr val="dk1"/>
              </a:buClr>
              <a:buSzPts val="1800"/>
              <a:buFont typeface="Courier New" panose="02070309020205020404" pitchFamily="49" charset="0"/>
              <a:buChar char="o"/>
            </a:pPr>
            <a:r>
              <a:rPr lang="en-US" sz="2400" dirty="0">
                <a:solidFill>
                  <a:schemeClr val="tx1">
                    <a:lumMod val="50000"/>
                    <a:lumOff val="50000"/>
                  </a:schemeClr>
                </a:solidFill>
                <a:latin typeface="Arial" panose="020B0604020202020204" pitchFamily="34" charset="0"/>
                <a:cs typeface="Arial" panose="020B0604020202020204" pitchFamily="34" charset="0"/>
                <a:sym typeface="Arial"/>
              </a:rPr>
              <a:t>Most widely used method</a:t>
            </a:r>
            <a:endParaRPr lang="en-US" sz="2400" dirty="0">
              <a:solidFill>
                <a:schemeClr val="tx1">
                  <a:lumMod val="50000"/>
                  <a:lumOff val="50000"/>
                </a:schemeClr>
              </a:solidFill>
              <a:latin typeface="Arial" panose="020B0604020202020204" pitchFamily="34" charset="0"/>
              <a:cs typeface="Arial" panose="020B0604020202020204" pitchFamily="34" charset="0"/>
            </a:endParaRPr>
          </a:p>
          <a:p>
            <a:pPr marL="342900" lvl="1" indent="-342900">
              <a:lnSpc>
                <a:spcPct val="90000"/>
              </a:lnSpc>
              <a:spcBef>
                <a:spcPts val="270"/>
              </a:spcBef>
              <a:buClr>
                <a:schemeClr val="dk1"/>
              </a:buClr>
              <a:buSzPts val="1800"/>
              <a:buFont typeface="Courier New" panose="02070309020205020404" pitchFamily="49" charset="0"/>
              <a:buChar char="o"/>
            </a:pPr>
            <a:r>
              <a:rPr lang="en-US" sz="2400" dirty="0">
                <a:solidFill>
                  <a:schemeClr val="tx1">
                    <a:lumMod val="50000"/>
                    <a:lumOff val="50000"/>
                  </a:schemeClr>
                </a:solidFill>
                <a:latin typeface="Arial" panose="020B0604020202020204" pitchFamily="34" charset="0"/>
                <a:cs typeface="Arial" panose="020B0604020202020204" pitchFamily="34" charset="0"/>
                <a:sym typeface="Arial"/>
              </a:rPr>
              <a:t>Created to study US economy</a:t>
            </a:r>
            <a:endParaRPr lang="en-US" sz="2400" dirty="0">
              <a:solidFill>
                <a:schemeClr val="tx1">
                  <a:lumMod val="50000"/>
                  <a:lumOff val="50000"/>
                </a:schemeClr>
              </a:solidFill>
              <a:latin typeface="Arial" panose="020B0604020202020204" pitchFamily="34" charset="0"/>
              <a:cs typeface="Arial" panose="020B0604020202020204" pitchFamily="34" charset="0"/>
            </a:endParaRPr>
          </a:p>
          <a:p>
            <a:pPr marL="342900" lvl="1" indent="-342900">
              <a:lnSpc>
                <a:spcPct val="90000"/>
              </a:lnSpc>
              <a:spcBef>
                <a:spcPts val="270"/>
              </a:spcBef>
              <a:buClr>
                <a:schemeClr val="dk1"/>
              </a:buClr>
              <a:buSzPts val="1800"/>
              <a:buFont typeface="Courier New" panose="02070309020205020404" pitchFamily="49" charset="0"/>
              <a:buChar char="o"/>
            </a:pPr>
            <a:r>
              <a:rPr lang="en-US" sz="2400" dirty="0">
                <a:solidFill>
                  <a:schemeClr val="tx1">
                    <a:lumMod val="50000"/>
                    <a:lumOff val="50000"/>
                  </a:schemeClr>
                </a:solidFill>
                <a:latin typeface="Arial" panose="020B0604020202020204" pitchFamily="34" charset="0"/>
                <a:cs typeface="Arial" panose="020B0604020202020204" pitchFamily="34" charset="0"/>
                <a:sym typeface="Arial"/>
              </a:rPr>
              <a:t>“Black box” approach</a:t>
            </a:r>
            <a:endParaRPr lang="en-US" sz="2400" dirty="0">
              <a:solidFill>
                <a:schemeClr val="tx1">
                  <a:lumMod val="50000"/>
                  <a:lumOff val="50000"/>
                </a:schemeClr>
              </a:solidFill>
              <a:latin typeface="Arial" panose="020B0604020202020204" pitchFamily="34" charset="0"/>
              <a:cs typeface="Arial" panose="020B0604020202020204" pitchFamily="34" charset="0"/>
            </a:endParaRPr>
          </a:p>
          <a:p>
            <a:pPr>
              <a:lnSpc>
                <a:spcPct val="90000"/>
              </a:lnSpc>
              <a:buClr>
                <a:schemeClr val="lt1"/>
              </a:buClr>
              <a:buSzPts val="1800"/>
            </a:pPr>
            <a:endParaRPr lang="en-US" sz="2400" b="1" dirty="0">
              <a:latin typeface="Arial" panose="020B0604020202020204" pitchFamily="34" charset="0"/>
              <a:cs typeface="Arial" panose="020B0604020202020204" pitchFamily="34" charset="0"/>
              <a:sym typeface="Arial"/>
            </a:endParaRPr>
          </a:p>
          <a:p>
            <a:pPr>
              <a:lnSpc>
                <a:spcPct val="90000"/>
              </a:lnSpc>
              <a:buClr>
                <a:schemeClr val="lt1"/>
              </a:buClr>
              <a:buSzPts val="1800"/>
            </a:pPr>
            <a:r>
              <a:rPr lang="en-US" sz="2400" b="1" dirty="0">
                <a:latin typeface="Arial" panose="020B0604020202020204" pitchFamily="34" charset="0"/>
                <a:cs typeface="Arial" panose="020B0604020202020204" pitchFamily="34" charset="0"/>
                <a:sym typeface="Arial"/>
              </a:rPr>
              <a:t>2. Process method (bottom-up)</a:t>
            </a:r>
          </a:p>
          <a:p>
            <a:pPr marL="342900" lvl="1" indent="-342900">
              <a:lnSpc>
                <a:spcPct val="90000"/>
              </a:lnSpc>
              <a:buClr>
                <a:schemeClr val="dk1"/>
              </a:buClr>
              <a:buSzPts val="1800"/>
              <a:buFont typeface="Courier New" panose="02070309020205020404" pitchFamily="49" charset="0"/>
              <a:buChar char="o"/>
            </a:pPr>
            <a:r>
              <a:rPr lang="en-US" sz="2400" dirty="0">
                <a:solidFill>
                  <a:schemeClr val="tx1">
                    <a:lumMod val="50000"/>
                    <a:lumOff val="50000"/>
                  </a:schemeClr>
                </a:solidFill>
                <a:latin typeface="Arial" panose="020B0604020202020204" pitchFamily="34" charset="0"/>
                <a:cs typeface="Arial" panose="020B0604020202020204" pitchFamily="34" charset="0"/>
                <a:sym typeface="Arial"/>
              </a:rPr>
              <a:t>Data and knowledge from industrial process (EPD) </a:t>
            </a:r>
            <a:endParaRPr lang="en-US" sz="2400" dirty="0">
              <a:solidFill>
                <a:schemeClr val="tx1">
                  <a:lumMod val="50000"/>
                  <a:lumOff val="50000"/>
                </a:schemeClr>
              </a:solidFill>
              <a:latin typeface="Arial" panose="020B0604020202020204" pitchFamily="34" charset="0"/>
              <a:cs typeface="Arial" panose="020B0604020202020204" pitchFamily="34" charset="0"/>
            </a:endParaRPr>
          </a:p>
          <a:p>
            <a:pPr marL="342900" lvl="1" indent="-342900">
              <a:lnSpc>
                <a:spcPct val="90000"/>
              </a:lnSpc>
              <a:spcBef>
                <a:spcPts val="270"/>
              </a:spcBef>
              <a:buClr>
                <a:schemeClr val="dk1"/>
              </a:buClr>
              <a:buSzPts val="1800"/>
              <a:buFont typeface="Courier New" panose="02070309020205020404" pitchFamily="49" charset="0"/>
              <a:buChar char="o"/>
            </a:pPr>
            <a:r>
              <a:rPr lang="en-US" sz="2400" dirty="0">
                <a:solidFill>
                  <a:schemeClr val="tx1">
                    <a:lumMod val="50000"/>
                    <a:lumOff val="50000"/>
                  </a:schemeClr>
                </a:solidFill>
                <a:latin typeface="Arial" panose="020B0604020202020204" pitchFamily="34" charset="0"/>
                <a:cs typeface="Arial" panose="020B0604020202020204" pitchFamily="34" charset="0"/>
                <a:sym typeface="Arial"/>
              </a:rPr>
              <a:t>Incomplete system boundary </a:t>
            </a:r>
            <a:endParaRPr lang="en-US" sz="2400" dirty="0">
              <a:solidFill>
                <a:schemeClr val="tx1">
                  <a:lumMod val="50000"/>
                  <a:lumOff val="50000"/>
                </a:schemeClr>
              </a:solidFill>
              <a:latin typeface="Arial" panose="020B0604020202020204" pitchFamily="34" charset="0"/>
              <a:cs typeface="Arial" panose="020B0604020202020204" pitchFamily="34" charset="0"/>
            </a:endParaRPr>
          </a:p>
          <a:p>
            <a:pPr marL="342900" lvl="1" indent="-342900">
              <a:lnSpc>
                <a:spcPct val="90000"/>
              </a:lnSpc>
              <a:spcBef>
                <a:spcPts val="270"/>
              </a:spcBef>
              <a:buClr>
                <a:schemeClr val="dk1"/>
              </a:buClr>
              <a:buSzPts val="1800"/>
              <a:buFont typeface="Courier New" panose="02070309020205020404" pitchFamily="49" charset="0"/>
              <a:buChar char="o"/>
            </a:pPr>
            <a:r>
              <a:rPr lang="en-US" sz="2400" dirty="0">
                <a:solidFill>
                  <a:schemeClr val="tx1">
                    <a:lumMod val="50000"/>
                    <a:lumOff val="50000"/>
                  </a:schemeClr>
                </a:solidFill>
                <a:latin typeface="Arial" panose="020B0604020202020204" pitchFamily="34" charset="0"/>
                <a:cs typeface="Arial" panose="020B0604020202020204" pitchFamily="34" charset="0"/>
                <a:sym typeface="Arial"/>
              </a:rPr>
              <a:t>Most incomplete outcomes </a:t>
            </a:r>
          </a:p>
          <a:p>
            <a:pPr marL="0" lvl="1">
              <a:lnSpc>
                <a:spcPct val="90000"/>
              </a:lnSpc>
              <a:spcBef>
                <a:spcPts val="270"/>
              </a:spcBef>
              <a:buClr>
                <a:schemeClr val="dk1"/>
              </a:buClr>
              <a:buSzPts val="1800"/>
            </a:pPr>
            <a:endParaRPr lang="en-US" sz="2400" b="1" dirty="0">
              <a:latin typeface="Arial" panose="020B0604020202020204" pitchFamily="34" charset="0"/>
              <a:cs typeface="Arial" panose="020B0604020202020204" pitchFamily="34" charset="0"/>
              <a:sym typeface="Arial"/>
            </a:endParaRPr>
          </a:p>
          <a:p>
            <a:pPr>
              <a:lnSpc>
                <a:spcPct val="90000"/>
              </a:lnSpc>
              <a:buClr>
                <a:schemeClr val="lt1"/>
              </a:buClr>
              <a:buSzPts val="1800"/>
            </a:pPr>
            <a:r>
              <a:rPr lang="en-US" sz="2400" b="1" dirty="0">
                <a:latin typeface="Arial" panose="020B0604020202020204" pitchFamily="34" charset="0"/>
                <a:cs typeface="Arial" panose="020B0604020202020204" pitchFamily="34" charset="0"/>
                <a:sym typeface="Arial"/>
              </a:rPr>
              <a:t>3. Hybrid Method  (emerging)</a:t>
            </a:r>
          </a:p>
          <a:p>
            <a:pPr marL="342900" lvl="1" indent="-342900">
              <a:lnSpc>
                <a:spcPct val="90000"/>
              </a:lnSpc>
              <a:spcBef>
                <a:spcPts val="270"/>
              </a:spcBef>
              <a:buClr>
                <a:schemeClr val="dk1"/>
              </a:buClr>
              <a:buSzPts val="1800"/>
              <a:buFont typeface="Courier New" panose="02070309020205020404" pitchFamily="49" charset="0"/>
              <a:buChar char="o"/>
            </a:pPr>
            <a:r>
              <a:rPr lang="en-US" sz="2400" dirty="0">
                <a:solidFill>
                  <a:schemeClr val="tx1">
                    <a:lumMod val="50000"/>
                    <a:lumOff val="50000"/>
                  </a:schemeClr>
                </a:solidFill>
                <a:latin typeface="Arial" panose="020B0604020202020204" pitchFamily="34" charset="0"/>
                <a:cs typeface="Arial" panose="020B0604020202020204" pitchFamily="34" charset="0"/>
              </a:rPr>
              <a:t>Merge of the Economic </a:t>
            </a:r>
            <a:r>
              <a:rPr lang="en-US" sz="2400" dirty="0" err="1">
                <a:solidFill>
                  <a:schemeClr val="tx1">
                    <a:lumMod val="50000"/>
                    <a:lumOff val="50000"/>
                  </a:schemeClr>
                </a:solidFill>
                <a:latin typeface="Arial" panose="020B0604020202020204" pitchFamily="34" charset="0"/>
                <a:cs typeface="Arial" panose="020B0604020202020204" pitchFamily="34" charset="0"/>
              </a:rPr>
              <a:t>Inout</a:t>
            </a:r>
            <a:r>
              <a:rPr lang="en-US" sz="2400" dirty="0">
                <a:solidFill>
                  <a:schemeClr val="tx1">
                    <a:lumMod val="50000"/>
                    <a:lumOff val="50000"/>
                  </a:schemeClr>
                </a:solidFill>
                <a:latin typeface="Arial" panose="020B0604020202020204" pitchFamily="34" charset="0"/>
                <a:cs typeface="Arial" panose="020B0604020202020204" pitchFamily="34" charset="0"/>
              </a:rPr>
              <a:t>/Output Method and the Process Method</a:t>
            </a:r>
          </a:p>
          <a:p>
            <a:pPr>
              <a:lnSpc>
                <a:spcPct val="90000"/>
              </a:lnSpc>
              <a:buClr>
                <a:schemeClr val="lt1"/>
              </a:buClr>
              <a:buSzPts val="1800"/>
            </a:pPr>
            <a:r>
              <a:rPr lang="en-US" sz="2400" b="1" dirty="0">
                <a:latin typeface="Arial" panose="020B0604020202020204" pitchFamily="34" charset="0"/>
                <a:cs typeface="Arial" panose="020B0604020202020204" pitchFamily="34" charset="0"/>
                <a:sym typeface="Arial"/>
              </a:rPr>
              <a:t> </a:t>
            </a:r>
          </a:p>
          <a:p>
            <a:endParaRPr lang="en-US" i="0" dirty="0">
              <a:solidFill>
                <a:srgbClr val="00B0F0"/>
              </a:solidFill>
              <a:effectLst/>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D25EBCE3-7739-CDDA-2E8C-F9BDE886C6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1923" y="6257556"/>
            <a:ext cx="448044" cy="448044"/>
          </a:xfrm>
          <a:prstGeom prst="rect">
            <a:avLst/>
          </a:prstGeom>
        </p:spPr>
      </p:pic>
    </p:spTree>
    <p:extLst>
      <p:ext uri="{BB962C8B-B14F-4D97-AF65-F5344CB8AC3E}">
        <p14:creationId xmlns:p14="http://schemas.microsoft.com/office/powerpoint/2010/main" val="34939482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D02FB3C-A110-A0C4-2693-9C72A4EDDC8E}"/>
              </a:ext>
            </a:extLst>
          </p:cNvPr>
          <p:cNvSpPr txBox="1"/>
          <p:nvPr/>
        </p:nvSpPr>
        <p:spPr>
          <a:xfrm>
            <a:off x="1133757" y="1727567"/>
            <a:ext cx="9002408" cy="4526280"/>
          </a:xfrm>
          <a:prstGeom prst="rect">
            <a:avLst/>
          </a:prstGeom>
        </p:spPr>
        <p:txBody>
          <a:bodyPr wrap="square" lIns="0" tIns="0" rIns="0" bIns="0" rtlCol="0">
            <a:normAutofit/>
          </a:bodyPr>
          <a:lstStyle/>
          <a:p>
            <a:pPr>
              <a:lnSpc>
                <a:spcPct val="90000"/>
              </a:lnSpc>
            </a:pPr>
            <a:r>
              <a:rPr lang="en-US" sz="2400" b="1" i="0" dirty="0">
                <a:effectLst/>
                <a:latin typeface="Arial"/>
                <a:ea typeface="+mn-ea"/>
                <a:cs typeface="Arial"/>
              </a:rPr>
              <a:t>Primary data</a:t>
            </a:r>
            <a:r>
              <a:rPr lang="en-US" sz="2400" b="0" i="0" dirty="0">
                <a:effectLst/>
                <a:latin typeface="Arial"/>
                <a:ea typeface="+mn-ea"/>
                <a:cs typeface="Arial"/>
              </a:rPr>
              <a:t>: collected directly from the source, such as from manufacturing plants or from surveys of consumers </a:t>
            </a:r>
            <a:r>
              <a:rPr lang="en-US" sz="2400" b="1" i="0" dirty="0">
                <a:effectLst/>
                <a:latin typeface="Arial"/>
                <a:ea typeface="+mn-ea"/>
                <a:cs typeface="Arial"/>
              </a:rPr>
              <a:t>(EPD)</a:t>
            </a:r>
          </a:p>
          <a:p>
            <a:pPr marR="0" lvl="0">
              <a:lnSpc>
                <a:spcPct val="90000"/>
              </a:lnSpc>
              <a:spcBef>
                <a:spcPts val="0"/>
              </a:spcBef>
              <a:spcAft>
                <a:spcPts val="750"/>
              </a:spcAft>
              <a:buSzPts val="1000"/>
              <a:tabLst>
                <a:tab pos="457200" algn="l"/>
              </a:tabLst>
            </a:pPr>
            <a:endParaRPr lang="en-US" sz="2400" b="0" i="0" dirty="0">
              <a:effectLst/>
              <a:latin typeface="Arial"/>
              <a:ea typeface="+mn-ea"/>
              <a:cs typeface="Arial"/>
            </a:endParaRPr>
          </a:p>
          <a:p>
            <a:pPr marR="0" lvl="0">
              <a:lnSpc>
                <a:spcPct val="90000"/>
              </a:lnSpc>
              <a:spcBef>
                <a:spcPts val="0"/>
              </a:spcBef>
              <a:spcAft>
                <a:spcPts val="750"/>
              </a:spcAft>
              <a:buSzPts val="1000"/>
              <a:tabLst>
                <a:tab pos="457200" algn="l"/>
              </a:tabLst>
            </a:pPr>
            <a:r>
              <a:rPr lang="en-US" sz="2400" b="1" i="0" dirty="0">
                <a:effectLst/>
                <a:latin typeface="Arial"/>
                <a:ea typeface="+mn-ea"/>
                <a:cs typeface="Arial"/>
              </a:rPr>
              <a:t>Secondary data</a:t>
            </a:r>
            <a:r>
              <a:rPr lang="en-US" sz="2400" b="0" i="0" dirty="0">
                <a:effectLst/>
                <a:latin typeface="Arial"/>
                <a:ea typeface="+mn-ea"/>
                <a:cs typeface="Arial"/>
              </a:rPr>
              <a:t>: collected from existing sources, such as government databases or industry reports</a:t>
            </a:r>
          </a:p>
          <a:p>
            <a:pPr marR="0" lvl="0">
              <a:lnSpc>
                <a:spcPct val="90000"/>
              </a:lnSpc>
              <a:spcBef>
                <a:spcPts val="0"/>
              </a:spcBef>
              <a:spcAft>
                <a:spcPts val="750"/>
              </a:spcAft>
              <a:buSzPts val="1000"/>
              <a:tabLst>
                <a:tab pos="457200" algn="l"/>
              </a:tabLst>
            </a:pPr>
            <a:endParaRPr lang="en-US" sz="2400" b="0" i="0" dirty="0">
              <a:effectLst/>
              <a:latin typeface="Arial"/>
              <a:ea typeface="+mn-ea"/>
              <a:cs typeface="Arial"/>
            </a:endParaRPr>
          </a:p>
          <a:p>
            <a:pPr marR="0" lvl="0">
              <a:lnSpc>
                <a:spcPct val="90000"/>
              </a:lnSpc>
              <a:spcBef>
                <a:spcPts val="0"/>
              </a:spcBef>
              <a:spcAft>
                <a:spcPts val="750"/>
              </a:spcAft>
              <a:buSzPts val="1000"/>
              <a:tabLst>
                <a:tab pos="457200" algn="l"/>
              </a:tabLst>
            </a:pPr>
            <a:r>
              <a:rPr lang="en-US" sz="2400" b="1" i="0" dirty="0">
                <a:effectLst/>
                <a:latin typeface="Arial"/>
                <a:ea typeface="+mn-ea"/>
                <a:cs typeface="Arial"/>
              </a:rPr>
              <a:t>Expert judgment</a:t>
            </a:r>
            <a:r>
              <a:rPr lang="en-US" sz="2400" b="0" i="0" dirty="0">
                <a:effectLst/>
                <a:latin typeface="Arial"/>
                <a:ea typeface="+mn-ea"/>
                <a:cs typeface="Arial"/>
              </a:rPr>
              <a:t>: collected from experts in the field, such as engineers or scientists</a:t>
            </a:r>
          </a:p>
          <a:p>
            <a:pPr>
              <a:lnSpc>
                <a:spcPct val="90000"/>
              </a:lnSpc>
            </a:pPr>
            <a:endParaRPr lang="en-US" sz="2400" b="0" i="0" dirty="0">
              <a:solidFill>
                <a:schemeClr val="tx1">
                  <a:lumMod val="50000"/>
                  <a:lumOff val="50000"/>
                </a:schemeClr>
              </a:solidFill>
              <a:latin typeface="Arial"/>
              <a:ea typeface="+mn-ea"/>
              <a:cs typeface="Arial"/>
            </a:endParaRPr>
          </a:p>
        </p:txBody>
      </p:sp>
      <p:sp>
        <p:nvSpPr>
          <p:cNvPr id="6" name="object 8">
            <a:extLst>
              <a:ext uri="{FF2B5EF4-FFF2-40B4-BE49-F238E27FC236}">
                <a16:creationId xmlns:a16="http://schemas.microsoft.com/office/drawing/2014/main" id="{DB3C40F0-DF01-3C2C-D56F-8D4479540728}"/>
              </a:ext>
            </a:extLst>
          </p:cNvPr>
          <p:cNvSpPr txBox="1">
            <a:spLocks/>
          </p:cNvSpPr>
          <p:nvPr/>
        </p:nvSpPr>
        <p:spPr>
          <a:xfrm>
            <a:off x="457200" y="152888"/>
            <a:ext cx="9678965" cy="443711"/>
          </a:xfrm>
          <a:prstGeom prst="rect">
            <a:avLst/>
          </a:prstGeom>
        </p:spPr>
        <p:txBody>
          <a:bodyPr vert="horz" wrap="square" lIns="0" tIns="12700" rIns="0" bIns="0" rtlCol="0">
            <a:spAutoFit/>
          </a:bodyPr>
          <a:lstStyle>
            <a:lvl1pPr>
              <a:defRPr sz="2800" b="1" i="0">
                <a:solidFill>
                  <a:srgbClr val="AEBC21"/>
                </a:solidFill>
                <a:latin typeface="Arial"/>
                <a:ea typeface="+mj-ea"/>
                <a:cs typeface="Arial"/>
              </a:defRPr>
            </a:lvl1pPr>
          </a:lstStyle>
          <a:p>
            <a:pPr marL="12700">
              <a:spcBef>
                <a:spcPts val="100"/>
              </a:spcBef>
            </a:pPr>
            <a:r>
              <a:rPr lang="en-US" b="0" kern="0" spc="-5" dirty="0">
                <a:solidFill>
                  <a:srgbClr val="7E7E7E"/>
                </a:solidFill>
              </a:rPr>
              <a:t>EMBODIED CARBON </a:t>
            </a:r>
            <a:r>
              <a:rPr lang="en-US" b="0" kern="0" dirty="0">
                <a:solidFill>
                  <a:srgbClr val="AFBB21"/>
                </a:solidFill>
              </a:rPr>
              <a:t>| </a:t>
            </a:r>
            <a:r>
              <a:rPr lang="en-US" b="0" kern="0" spc="-5" dirty="0">
                <a:solidFill>
                  <a:srgbClr val="AFBB21"/>
                </a:solidFill>
              </a:rPr>
              <a:t>EXISTING DATA AND DATABASE</a:t>
            </a:r>
            <a:endParaRPr lang="en-US" kern="0" dirty="0"/>
          </a:p>
        </p:txBody>
      </p:sp>
      <p:sp>
        <p:nvSpPr>
          <p:cNvPr id="8" name="TextBox 7">
            <a:extLst>
              <a:ext uri="{FF2B5EF4-FFF2-40B4-BE49-F238E27FC236}">
                <a16:creationId xmlns:a16="http://schemas.microsoft.com/office/drawing/2014/main" id="{A87ACC5F-8A8A-894E-F45E-B2088D2803EC}"/>
              </a:ext>
            </a:extLst>
          </p:cNvPr>
          <p:cNvSpPr txBox="1"/>
          <p:nvPr/>
        </p:nvSpPr>
        <p:spPr>
          <a:xfrm>
            <a:off x="1066800" y="990600"/>
            <a:ext cx="5145123" cy="471800"/>
          </a:xfrm>
          <a:prstGeom prst="rect">
            <a:avLst/>
          </a:prstGeom>
          <a:noFill/>
        </p:spPr>
        <p:txBody>
          <a:bodyPr wrap="square">
            <a:spAutoFit/>
          </a:bodyPr>
          <a:lstStyle/>
          <a:p>
            <a:r>
              <a:rPr lang="en-US" sz="2400" b="1" dirty="0">
                <a:solidFill>
                  <a:srgbClr val="00B0F0"/>
                </a:solidFill>
                <a:effectLst/>
                <a:latin typeface="Arial" panose="020B0604020202020204" pitchFamily="34" charset="0"/>
                <a:ea typeface="Times New Roman" panose="02020603050405020304" pitchFamily="18" charset="0"/>
                <a:cs typeface="Arial" panose="020B0604020202020204" pitchFamily="34" charset="0"/>
              </a:rPr>
              <a:t>LIFE CYCLE INVENTORY (LCI) </a:t>
            </a:r>
            <a:endParaRPr lang="en-US" sz="2400" b="1" dirty="0">
              <a:solidFill>
                <a:srgbClr val="00B0F0"/>
              </a:solidFill>
              <a:latin typeface="Arial" panose="020B0604020202020204" pitchFamily="34" charset="0"/>
              <a:cs typeface="Arial" panose="020B0604020202020204" pitchFamily="34" charset="0"/>
            </a:endParaRPr>
          </a:p>
        </p:txBody>
      </p:sp>
      <p:sp>
        <p:nvSpPr>
          <p:cNvPr id="2" name="Holder 6">
            <a:extLst>
              <a:ext uri="{FF2B5EF4-FFF2-40B4-BE49-F238E27FC236}">
                <a16:creationId xmlns:a16="http://schemas.microsoft.com/office/drawing/2014/main" id="{506DDA3C-B5DD-6297-1C6A-8A49FF96A59E}"/>
              </a:ext>
            </a:extLst>
          </p:cNvPr>
          <p:cNvSpPr>
            <a:spLocks noGrp="1"/>
          </p:cNvSpPr>
          <p:nvPr>
            <p:ph type="sldNum" sz="quarter" idx="7"/>
          </p:nvPr>
        </p:nvSpPr>
        <p:spPr>
          <a:xfrm>
            <a:off x="10584351" y="6537960"/>
            <a:ext cx="1557654" cy="320040"/>
          </a:xfrm>
          <a:prstGeom prst="rect">
            <a:avLst/>
          </a:prstGeom>
        </p:spPr>
        <p:txBody>
          <a:bodyPr lIns="0" tIns="0" rIns="0" bIns="0"/>
          <a:lstStyle>
            <a:lvl1pPr algn="r">
              <a:defRPr>
                <a:solidFill>
                  <a:schemeClr val="tx1">
                    <a:tint val="75000"/>
                  </a:schemeClr>
                </a:solidFill>
              </a:defRPr>
            </a:lvl1pPr>
          </a:lstStyle>
          <a:p>
            <a:fld id="{B6F15528-21DE-4FAA-801E-634DDDAF4B2B}" type="slidenum">
              <a:rPr/>
              <a:t>32</a:t>
            </a:fld>
            <a:endParaRPr dirty="0"/>
          </a:p>
        </p:txBody>
      </p:sp>
      <p:pic>
        <p:nvPicPr>
          <p:cNvPr id="3" name="Picture 2">
            <a:extLst>
              <a:ext uri="{FF2B5EF4-FFF2-40B4-BE49-F238E27FC236}">
                <a16:creationId xmlns:a16="http://schemas.microsoft.com/office/drawing/2014/main" id="{D934E851-9EDE-FFC5-5E25-2D2F4B8069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1923" y="6257556"/>
            <a:ext cx="448044" cy="448044"/>
          </a:xfrm>
          <a:prstGeom prst="rect">
            <a:avLst/>
          </a:prstGeom>
        </p:spPr>
      </p:pic>
    </p:spTree>
    <p:extLst>
      <p:ext uri="{BB962C8B-B14F-4D97-AF65-F5344CB8AC3E}">
        <p14:creationId xmlns:p14="http://schemas.microsoft.com/office/powerpoint/2010/main" val="8055544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9" name="Google Shape;299;p18"/>
          <p:cNvSpPr txBox="1">
            <a:spLocks noGrp="1"/>
          </p:cNvSpPr>
          <p:nvPr>
            <p:ph type="body" idx="4294967295"/>
          </p:nvPr>
        </p:nvSpPr>
        <p:spPr>
          <a:xfrm>
            <a:off x="757856" y="976494"/>
            <a:ext cx="6788946" cy="4351338"/>
          </a:xfrm>
          <a:prstGeom prst="rect">
            <a:avLst/>
          </a:prstGeom>
          <a:noFill/>
          <a:ln>
            <a:noFill/>
          </a:ln>
        </p:spPr>
        <p:txBody>
          <a:bodyPr spcFirstLastPara="1" wrap="square" lIns="91425" tIns="45700" rIns="91425" bIns="45700" anchor="t" anchorCtr="0">
            <a:normAutofit/>
          </a:bodyPr>
          <a:lstStyle/>
          <a:p>
            <a:pPr marL="228600" indent="-228600" algn="l" rtl="0">
              <a:lnSpc>
                <a:spcPct val="90000"/>
              </a:lnSpc>
              <a:buClr>
                <a:schemeClr val="dk1"/>
              </a:buClr>
              <a:buSzPts val="2800"/>
              <a:buChar char="•"/>
            </a:pPr>
            <a:r>
              <a:rPr lang="en-US" dirty="0">
                <a:solidFill>
                  <a:schemeClr val="tx1"/>
                </a:solidFill>
              </a:rPr>
              <a:t>Athena </a:t>
            </a:r>
            <a:endParaRPr dirty="0">
              <a:solidFill>
                <a:schemeClr val="tx1"/>
              </a:solidFill>
            </a:endParaRPr>
          </a:p>
          <a:p>
            <a:pPr marL="228600" indent="-228600" algn="l" rtl="0">
              <a:lnSpc>
                <a:spcPct val="90000"/>
              </a:lnSpc>
              <a:spcBef>
                <a:spcPts val="1000"/>
              </a:spcBef>
              <a:buClr>
                <a:schemeClr val="dk1"/>
              </a:buClr>
              <a:buSzPts val="2800"/>
              <a:buChar char="•"/>
            </a:pPr>
            <a:r>
              <a:rPr lang="en-US" dirty="0">
                <a:solidFill>
                  <a:schemeClr val="tx1"/>
                </a:solidFill>
              </a:rPr>
              <a:t>Tally </a:t>
            </a:r>
            <a:endParaRPr dirty="0">
              <a:solidFill>
                <a:schemeClr val="tx1"/>
              </a:solidFill>
            </a:endParaRPr>
          </a:p>
          <a:p>
            <a:pPr marL="228600" indent="-228600" algn="l" rtl="0">
              <a:lnSpc>
                <a:spcPct val="90000"/>
              </a:lnSpc>
              <a:spcBef>
                <a:spcPts val="1000"/>
              </a:spcBef>
              <a:buClr>
                <a:schemeClr val="dk1"/>
              </a:buClr>
              <a:buSzPts val="2800"/>
              <a:buChar char="•"/>
            </a:pPr>
            <a:r>
              <a:rPr lang="en-US" dirty="0">
                <a:solidFill>
                  <a:schemeClr val="tx1"/>
                </a:solidFill>
              </a:rPr>
              <a:t>BEES (NIST) </a:t>
            </a:r>
            <a:endParaRPr dirty="0">
              <a:solidFill>
                <a:schemeClr val="tx1"/>
              </a:solidFill>
            </a:endParaRPr>
          </a:p>
          <a:p>
            <a:pPr marL="228600" indent="-228600" algn="l" rtl="0">
              <a:lnSpc>
                <a:spcPct val="90000"/>
              </a:lnSpc>
              <a:spcBef>
                <a:spcPts val="1000"/>
              </a:spcBef>
              <a:buClr>
                <a:schemeClr val="dk1"/>
              </a:buClr>
              <a:buSzPts val="2800"/>
              <a:buChar char="•"/>
            </a:pPr>
            <a:r>
              <a:rPr lang="en-US" dirty="0">
                <a:solidFill>
                  <a:schemeClr val="tx1"/>
                </a:solidFill>
              </a:rPr>
              <a:t>Gabi </a:t>
            </a:r>
            <a:endParaRPr dirty="0">
              <a:solidFill>
                <a:schemeClr val="tx1"/>
              </a:solidFill>
            </a:endParaRPr>
          </a:p>
          <a:p>
            <a:pPr marL="228600" indent="-228600" algn="l" rtl="0">
              <a:lnSpc>
                <a:spcPct val="90000"/>
              </a:lnSpc>
              <a:spcBef>
                <a:spcPts val="1000"/>
              </a:spcBef>
              <a:buClr>
                <a:schemeClr val="dk1"/>
              </a:buClr>
              <a:buSzPts val="2800"/>
              <a:buChar char="•"/>
            </a:pPr>
            <a:r>
              <a:rPr lang="en-US" dirty="0" err="1">
                <a:solidFill>
                  <a:schemeClr val="tx1"/>
                </a:solidFill>
              </a:rPr>
              <a:t>SimaPro</a:t>
            </a:r>
            <a:endParaRPr dirty="0">
              <a:solidFill>
                <a:schemeClr val="tx1"/>
              </a:solidFill>
            </a:endParaRPr>
          </a:p>
          <a:p>
            <a:pPr marL="228600" indent="-228600" algn="l" rtl="0">
              <a:lnSpc>
                <a:spcPct val="90000"/>
              </a:lnSpc>
              <a:spcBef>
                <a:spcPts val="1000"/>
              </a:spcBef>
              <a:buClr>
                <a:schemeClr val="dk1"/>
              </a:buClr>
              <a:buSzPts val="2800"/>
              <a:buChar char="•"/>
            </a:pPr>
            <a:r>
              <a:rPr lang="en-US" dirty="0">
                <a:solidFill>
                  <a:schemeClr val="tx1"/>
                </a:solidFill>
              </a:rPr>
              <a:t>Embodied Carbon Calculator for Construction </a:t>
            </a:r>
            <a:endParaRPr dirty="0">
              <a:solidFill>
                <a:schemeClr val="tx1"/>
              </a:solidFill>
            </a:endParaRPr>
          </a:p>
        </p:txBody>
      </p:sp>
      <p:pic>
        <p:nvPicPr>
          <p:cNvPr id="300" name="Google Shape;300;p18" descr="Text&#10;&#10;Description automatically generated with medium confidence"/>
          <p:cNvPicPr preferRelativeResize="0"/>
          <p:nvPr/>
        </p:nvPicPr>
        <p:blipFill rotWithShape="1">
          <a:blip r:embed="rId3">
            <a:alphaModFix/>
          </a:blip>
          <a:srcRect/>
          <a:stretch/>
        </p:blipFill>
        <p:spPr>
          <a:xfrm>
            <a:off x="939433" y="4172414"/>
            <a:ext cx="3314700" cy="939800"/>
          </a:xfrm>
          <a:prstGeom prst="rect">
            <a:avLst/>
          </a:prstGeom>
          <a:noFill/>
          <a:ln>
            <a:noFill/>
          </a:ln>
        </p:spPr>
      </p:pic>
      <p:pic>
        <p:nvPicPr>
          <p:cNvPr id="301" name="Google Shape;301;p18" descr="A picture containing text&#10;&#10;Description automatically generated"/>
          <p:cNvPicPr preferRelativeResize="0"/>
          <p:nvPr/>
        </p:nvPicPr>
        <p:blipFill rotWithShape="1">
          <a:blip r:embed="rId4">
            <a:alphaModFix/>
          </a:blip>
          <a:srcRect/>
          <a:stretch/>
        </p:blipFill>
        <p:spPr>
          <a:xfrm>
            <a:off x="7577152" y="4038600"/>
            <a:ext cx="1790700" cy="876300"/>
          </a:xfrm>
          <a:prstGeom prst="rect">
            <a:avLst/>
          </a:prstGeom>
          <a:noFill/>
          <a:ln>
            <a:noFill/>
          </a:ln>
        </p:spPr>
      </p:pic>
      <p:pic>
        <p:nvPicPr>
          <p:cNvPr id="302" name="Google Shape;302;p18" descr="Logo, company name&#10;&#10;Description automatically generated"/>
          <p:cNvPicPr preferRelativeResize="0"/>
          <p:nvPr/>
        </p:nvPicPr>
        <p:blipFill rotWithShape="1">
          <a:blip r:embed="rId5">
            <a:alphaModFix/>
          </a:blip>
          <a:srcRect/>
          <a:stretch/>
        </p:blipFill>
        <p:spPr>
          <a:xfrm>
            <a:off x="4776026" y="3950164"/>
            <a:ext cx="1460500" cy="1384300"/>
          </a:xfrm>
          <a:prstGeom prst="rect">
            <a:avLst/>
          </a:prstGeom>
          <a:noFill/>
          <a:ln>
            <a:noFill/>
          </a:ln>
        </p:spPr>
      </p:pic>
      <p:pic>
        <p:nvPicPr>
          <p:cNvPr id="303" name="Google Shape;303;p18" descr="A picture containing text&#10;&#10;Description automatically generated"/>
          <p:cNvPicPr preferRelativeResize="0"/>
          <p:nvPr/>
        </p:nvPicPr>
        <p:blipFill rotWithShape="1">
          <a:blip r:embed="rId6">
            <a:alphaModFix/>
          </a:blip>
          <a:srcRect t="6981" b="12136"/>
          <a:stretch/>
        </p:blipFill>
        <p:spPr>
          <a:xfrm>
            <a:off x="757856" y="5175727"/>
            <a:ext cx="3494918" cy="1064736"/>
          </a:xfrm>
          <a:prstGeom prst="rect">
            <a:avLst/>
          </a:prstGeom>
          <a:noFill/>
          <a:ln>
            <a:noFill/>
          </a:ln>
        </p:spPr>
      </p:pic>
      <p:pic>
        <p:nvPicPr>
          <p:cNvPr id="304" name="Google Shape;304;p18" descr="Icon&#10;&#10;Description automatically generated"/>
          <p:cNvPicPr preferRelativeResize="0"/>
          <p:nvPr/>
        </p:nvPicPr>
        <p:blipFill rotWithShape="1">
          <a:blip r:embed="rId7">
            <a:alphaModFix/>
          </a:blip>
          <a:srcRect/>
          <a:stretch/>
        </p:blipFill>
        <p:spPr>
          <a:xfrm>
            <a:off x="7577152" y="4914900"/>
            <a:ext cx="2658573" cy="1325563"/>
          </a:xfrm>
          <a:prstGeom prst="rect">
            <a:avLst/>
          </a:prstGeom>
          <a:noFill/>
          <a:ln>
            <a:noFill/>
          </a:ln>
        </p:spPr>
      </p:pic>
      <p:pic>
        <p:nvPicPr>
          <p:cNvPr id="305" name="Google Shape;305;p18" descr="Logo, company name&#10;&#10;Description automatically generated"/>
          <p:cNvPicPr preferRelativeResize="0"/>
          <p:nvPr/>
        </p:nvPicPr>
        <p:blipFill rotWithShape="1">
          <a:blip r:embed="rId8">
            <a:alphaModFix/>
          </a:blip>
          <a:srcRect/>
          <a:stretch/>
        </p:blipFill>
        <p:spPr>
          <a:xfrm>
            <a:off x="4776026" y="5364163"/>
            <a:ext cx="1971675" cy="876300"/>
          </a:xfrm>
          <a:prstGeom prst="rect">
            <a:avLst/>
          </a:prstGeom>
          <a:noFill/>
          <a:ln>
            <a:noFill/>
          </a:ln>
        </p:spPr>
      </p:pic>
      <p:sp>
        <p:nvSpPr>
          <p:cNvPr id="13" name="object 2">
            <a:extLst>
              <a:ext uri="{FF2B5EF4-FFF2-40B4-BE49-F238E27FC236}">
                <a16:creationId xmlns:a16="http://schemas.microsoft.com/office/drawing/2014/main" id="{B85FC861-8B4D-BF4F-A4C4-6778950A8372}"/>
              </a:ext>
            </a:extLst>
          </p:cNvPr>
          <p:cNvSpPr txBox="1">
            <a:spLocks/>
          </p:cNvSpPr>
          <p:nvPr/>
        </p:nvSpPr>
        <p:spPr>
          <a:xfrm>
            <a:off x="477418" y="163195"/>
            <a:ext cx="6304382" cy="443711"/>
          </a:xfrm>
          <a:prstGeom prst="rect">
            <a:avLst/>
          </a:prstGeom>
        </p:spPr>
        <p:txBody>
          <a:bodyPr vert="horz" wrap="square" lIns="0" tIns="12700" rIns="0" bIns="0" rtlCol="0">
            <a:spAutoFit/>
          </a:bodyPr>
          <a:lstStyle>
            <a:lvl1pPr>
              <a:defRPr>
                <a:latin typeface="+mj-lt"/>
                <a:ea typeface="+mj-ea"/>
                <a:cs typeface="+mj-cs"/>
              </a:defRPr>
            </a:lvl1pPr>
          </a:lstStyle>
          <a:p>
            <a:pPr marL="12700">
              <a:spcBef>
                <a:spcPts val="100"/>
              </a:spcBef>
            </a:pPr>
            <a:r>
              <a:rPr lang="en-US" sz="2800" kern="0" spc="-5" dirty="0">
                <a:solidFill>
                  <a:srgbClr val="7E7E7E"/>
                </a:solidFill>
                <a:latin typeface="Arial"/>
                <a:cs typeface="Arial"/>
              </a:rPr>
              <a:t>EMBODIED CARBON </a:t>
            </a:r>
            <a:r>
              <a:rPr lang="en-US" sz="2800" kern="0" dirty="0">
                <a:solidFill>
                  <a:srgbClr val="AFBB21"/>
                </a:solidFill>
                <a:latin typeface="Arial"/>
                <a:cs typeface="Arial"/>
              </a:rPr>
              <a:t>|</a:t>
            </a:r>
            <a:r>
              <a:rPr lang="en-US" sz="2800" kern="0" spc="-200" dirty="0">
                <a:solidFill>
                  <a:srgbClr val="AFBB21"/>
                </a:solidFill>
                <a:latin typeface="Arial"/>
                <a:cs typeface="Arial"/>
              </a:rPr>
              <a:t> </a:t>
            </a:r>
            <a:r>
              <a:rPr lang="en-US" sz="2800" kern="0" spc="-10" dirty="0">
                <a:solidFill>
                  <a:srgbClr val="AFBB21"/>
                </a:solidFill>
                <a:latin typeface="Arial"/>
                <a:cs typeface="Arial"/>
              </a:rPr>
              <a:t>TOOLS</a:t>
            </a:r>
            <a:endParaRPr lang="en-US" sz="2800" kern="0" dirty="0">
              <a:solidFill>
                <a:sysClr val="windowText" lastClr="000000"/>
              </a:solidFill>
              <a:latin typeface="Arial"/>
              <a:cs typeface="Arial"/>
            </a:endParaRPr>
          </a:p>
        </p:txBody>
      </p:sp>
      <p:sp>
        <p:nvSpPr>
          <p:cNvPr id="2" name="Holder 6">
            <a:extLst>
              <a:ext uri="{FF2B5EF4-FFF2-40B4-BE49-F238E27FC236}">
                <a16:creationId xmlns:a16="http://schemas.microsoft.com/office/drawing/2014/main" id="{921C199A-2F3D-C049-F80D-7AA5EFEAF36B}"/>
              </a:ext>
            </a:extLst>
          </p:cNvPr>
          <p:cNvSpPr>
            <a:spLocks noGrp="1"/>
          </p:cNvSpPr>
          <p:nvPr>
            <p:ph type="sldNum" sz="quarter" idx="7"/>
          </p:nvPr>
        </p:nvSpPr>
        <p:spPr>
          <a:xfrm>
            <a:off x="10584351" y="6537960"/>
            <a:ext cx="1557654" cy="320040"/>
          </a:xfrm>
          <a:prstGeom prst="rect">
            <a:avLst/>
          </a:prstGeom>
        </p:spPr>
        <p:txBody>
          <a:bodyPr lIns="0" tIns="0" rIns="0" bIns="0"/>
          <a:lstStyle>
            <a:lvl1pPr algn="r">
              <a:defRPr>
                <a:solidFill>
                  <a:schemeClr val="tx1">
                    <a:tint val="75000"/>
                  </a:schemeClr>
                </a:solidFill>
              </a:defRPr>
            </a:lvl1pPr>
          </a:lstStyle>
          <a:p>
            <a:fld id="{B6F15528-21DE-4FAA-801E-634DDDAF4B2B}" type="slidenum">
              <a:rPr/>
              <a:t>33</a:t>
            </a:fld>
            <a:endParaRPr/>
          </a:p>
        </p:txBody>
      </p:sp>
      <p:pic>
        <p:nvPicPr>
          <p:cNvPr id="3" name="Picture 2">
            <a:extLst>
              <a:ext uri="{FF2B5EF4-FFF2-40B4-BE49-F238E27FC236}">
                <a16:creationId xmlns:a16="http://schemas.microsoft.com/office/drawing/2014/main" id="{2B3A5E14-C9E4-CA04-ACDF-E5A18F3133E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1923" y="6257556"/>
            <a:ext cx="448044" cy="448044"/>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p:nvPr/>
        </p:nvSpPr>
        <p:spPr>
          <a:xfrm>
            <a:off x="9144" y="0"/>
            <a:ext cx="12182856" cy="6858000"/>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11716165" y="1596795"/>
            <a:ext cx="79375" cy="59690"/>
          </a:xfrm>
          <a:custGeom>
            <a:avLst/>
            <a:gdLst/>
            <a:ahLst/>
            <a:cxnLst/>
            <a:rect l="l" t="t" r="r" b="b"/>
            <a:pathLst>
              <a:path w="79375" h="59689">
                <a:moveTo>
                  <a:pt x="39547" y="0"/>
                </a:moveTo>
                <a:lnTo>
                  <a:pt x="24019" y="2297"/>
                </a:lnTo>
                <a:lnTo>
                  <a:pt x="11463" y="8597"/>
                </a:lnTo>
                <a:lnTo>
                  <a:pt x="3062" y="18012"/>
                </a:lnTo>
                <a:lnTo>
                  <a:pt x="0" y="29654"/>
                </a:lnTo>
                <a:lnTo>
                  <a:pt x="3073" y="41301"/>
                </a:lnTo>
                <a:lnTo>
                  <a:pt x="11549" y="50715"/>
                </a:lnTo>
                <a:lnTo>
                  <a:pt x="24308" y="57013"/>
                </a:lnTo>
                <a:lnTo>
                  <a:pt x="40233" y="59309"/>
                </a:lnTo>
                <a:lnTo>
                  <a:pt x="55365" y="56975"/>
                </a:lnTo>
                <a:lnTo>
                  <a:pt x="56285" y="56502"/>
                </a:lnTo>
                <a:lnTo>
                  <a:pt x="39547" y="56502"/>
                </a:lnTo>
                <a:lnTo>
                  <a:pt x="25415" y="54393"/>
                </a:lnTo>
                <a:lnTo>
                  <a:pt x="13938" y="48641"/>
                </a:lnTo>
                <a:lnTo>
                  <a:pt x="6232" y="40107"/>
                </a:lnTo>
                <a:lnTo>
                  <a:pt x="3416" y="29654"/>
                </a:lnTo>
                <a:lnTo>
                  <a:pt x="6232" y="19062"/>
                </a:lnTo>
                <a:lnTo>
                  <a:pt x="13938" y="10456"/>
                </a:lnTo>
                <a:lnTo>
                  <a:pt x="25415" y="4678"/>
                </a:lnTo>
                <a:lnTo>
                  <a:pt x="39547" y="2565"/>
                </a:lnTo>
                <a:lnTo>
                  <a:pt x="55754" y="2565"/>
                </a:lnTo>
                <a:lnTo>
                  <a:pt x="55221" y="2297"/>
                </a:lnTo>
                <a:lnTo>
                  <a:pt x="39547" y="0"/>
                </a:lnTo>
                <a:close/>
              </a:path>
              <a:path w="79375" h="59689">
                <a:moveTo>
                  <a:pt x="55754" y="2565"/>
                </a:moveTo>
                <a:lnTo>
                  <a:pt x="39547" y="2565"/>
                </a:lnTo>
                <a:lnTo>
                  <a:pt x="53680" y="4678"/>
                </a:lnTo>
                <a:lnTo>
                  <a:pt x="65157" y="10456"/>
                </a:lnTo>
                <a:lnTo>
                  <a:pt x="72862" y="19062"/>
                </a:lnTo>
                <a:lnTo>
                  <a:pt x="75679" y="29654"/>
                </a:lnTo>
                <a:lnTo>
                  <a:pt x="72862" y="40321"/>
                </a:lnTo>
                <a:lnTo>
                  <a:pt x="65157" y="48831"/>
                </a:lnTo>
                <a:lnTo>
                  <a:pt x="53680" y="54464"/>
                </a:lnTo>
                <a:lnTo>
                  <a:pt x="39547" y="56502"/>
                </a:lnTo>
                <a:lnTo>
                  <a:pt x="56285" y="56502"/>
                </a:lnTo>
                <a:lnTo>
                  <a:pt x="67717" y="50615"/>
                </a:lnTo>
                <a:lnTo>
                  <a:pt x="76043" y="41188"/>
                </a:lnTo>
                <a:lnTo>
                  <a:pt x="79095" y="29654"/>
                </a:lnTo>
                <a:lnTo>
                  <a:pt x="76080" y="18012"/>
                </a:lnTo>
                <a:lnTo>
                  <a:pt x="67760" y="8597"/>
                </a:lnTo>
                <a:lnTo>
                  <a:pt x="55754" y="2565"/>
                </a:lnTo>
                <a:close/>
              </a:path>
              <a:path w="79375" h="59689">
                <a:moveTo>
                  <a:pt x="41935" y="23266"/>
                </a:moveTo>
                <a:lnTo>
                  <a:pt x="36474" y="23266"/>
                </a:lnTo>
                <a:lnTo>
                  <a:pt x="36474" y="29400"/>
                </a:lnTo>
                <a:lnTo>
                  <a:pt x="14668" y="37071"/>
                </a:lnTo>
                <a:lnTo>
                  <a:pt x="14668" y="41922"/>
                </a:lnTo>
                <a:lnTo>
                  <a:pt x="37160" y="33997"/>
                </a:lnTo>
                <a:lnTo>
                  <a:pt x="41935" y="33997"/>
                </a:lnTo>
                <a:lnTo>
                  <a:pt x="41935" y="23266"/>
                </a:lnTo>
                <a:close/>
              </a:path>
              <a:path w="79375" h="59689">
                <a:moveTo>
                  <a:pt x="41935" y="33997"/>
                </a:moveTo>
                <a:lnTo>
                  <a:pt x="37160" y="33997"/>
                </a:lnTo>
                <a:lnTo>
                  <a:pt x="38531" y="38862"/>
                </a:lnTo>
                <a:lnTo>
                  <a:pt x="43294" y="41414"/>
                </a:lnTo>
                <a:lnTo>
                  <a:pt x="59664" y="41414"/>
                </a:lnTo>
                <a:lnTo>
                  <a:pt x="64439" y="38087"/>
                </a:lnTo>
                <a:lnTo>
                  <a:pt x="64439" y="36817"/>
                </a:lnTo>
                <a:lnTo>
                  <a:pt x="44322" y="36817"/>
                </a:lnTo>
                <a:lnTo>
                  <a:pt x="41935" y="35026"/>
                </a:lnTo>
                <a:lnTo>
                  <a:pt x="41935" y="33997"/>
                </a:lnTo>
                <a:close/>
              </a:path>
              <a:path w="79375" h="59689">
                <a:moveTo>
                  <a:pt x="64439" y="18669"/>
                </a:moveTo>
                <a:lnTo>
                  <a:pt x="14668" y="18669"/>
                </a:lnTo>
                <a:lnTo>
                  <a:pt x="14668" y="23266"/>
                </a:lnTo>
                <a:lnTo>
                  <a:pt x="58978" y="23266"/>
                </a:lnTo>
                <a:lnTo>
                  <a:pt x="58978" y="35026"/>
                </a:lnTo>
                <a:lnTo>
                  <a:pt x="56934" y="36817"/>
                </a:lnTo>
                <a:lnTo>
                  <a:pt x="64439" y="36817"/>
                </a:lnTo>
                <a:lnTo>
                  <a:pt x="64439" y="18669"/>
                </a:lnTo>
                <a:close/>
              </a:path>
            </a:pathLst>
          </a:custGeom>
          <a:solidFill>
            <a:srgbClr val="000000"/>
          </a:solidFill>
        </p:spPr>
        <p:txBody>
          <a:bodyPr wrap="square" lIns="0" tIns="0" rIns="0" bIns="0" rtlCol="0"/>
          <a:lstStyle/>
          <a:p>
            <a:endParaRPr/>
          </a:p>
        </p:txBody>
      </p:sp>
      <p:sp>
        <p:nvSpPr>
          <p:cNvPr id="6" name="object 6"/>
          <p:cNvSpPr/>
          <p:nvPr/>
        </p:nvSpPr>
        <p:spPr>
          <a:xfrm>
            <a:off x="47244" y="0"/>
            <a:ext cx="12182856" cy="6857999"/>
          </a:xfrm>
          <a:prstGeom prst="rect">
            <a:avLst/>
          </a:prstGeom>
          <a:blipFill>
            <a:blip r:embed="rId4" cstate="print"/>
            <a:stretch>
              <a:fillRect/>
            </a:stretch>
          </a:blipFill>
        </p:spPr>
        <p:txBody>
          <a:bodyPr wrap="square" lIns="0" tIns="0" rIns="0" bIns="0" rtlCol="0"/>
          <a:lstStyle/>
          <a:p>
            <a:endParaRPr/>
          </a:p>
        </p:txBody>
      </p:sp>
      <p:sp>
        <p:nvSpPr>
          <p:cNvPr id="7" name="Holder 6">
            <a:extLst>
              <a:ext uri="{FF2B5EF4-FFF2-40B4-BE49-F238E27FC236}">
                <a16:creationId xmlns:a16="http://schemas.microsoft.com/office/drawing/2014/main" id="{C08E97FF-FD20-5B73-52BB-CEC16AF29901}"/>
              </a:ext>
            </a:extLst>
          </p:cNvPr>
          <p:cNvSpPr>
            <a:spLocks noGrp="1"/>
          </p:cNvSpPr>
          <p:nvPr>
            <p:ph type="sldNum" sz="quarter" idx="7"/>
          </p:nvPr>
        </p:nvSpPr>
        <p:spPr>
          <a:xfrm>
            <a:off x="10584351" y="6537960"/>
            <a:ext cx="1557654" cy="320040"/>
          </a:xfrm>
          <a:prstGeom prst="rect">
            <a:avLst/>
          </a:prstGeom>
        </p:spPr>
        <p:txBody>
          <a:bodyPr lIns="0" tIns="0" rIns="0" bIns="0"/>
          <a:lstStyle>
            <a:lvl1pPr algn="r">
              <a:defRPr>
                <a:solidFill>
                  <a:schemeClr val="tx1">
                    <a:tint val="75000"/>
                  </a:schemeClr>
                </a:solidFill>
              </a:defRPr>
            </a:lvl1pPr>
          </a:lstStyle>
          <a:p>
            <a:fld id="{B6F15528-21DE-4FAA-801E-634DDDAF4B2B}" type="slidenum">
              <a:rPr/>
              <a:t>34</a:t>
            </a:fld>
            <a:endParaRPr/>
          </a:p>
        </p:txBody>
      </p:sp>
      <p:sp>
        <p:nvSpPr>
          <p:cNvPr id="10" name="object 7">
            <a:extLst>
              <a:ext uri="{FF2B5EF4-FFF2-40B4-BE49-F238E27FC236}">
                <a16:creationId xmlns:a16="http://schemas.microsoft.com/office/drawing/2014/main" id="{80DB31C5-83DE-F555-A41D-1E4813DDE61C}"/>
              </a:ext>
            </a:extLst>
          </p:cNvPr>
          <p:cNvSpPr txBox="1">
            <a:spLocks/>
          </p:cNvSpPr>
          <p:nvPr/>
        </p:nvSpPr>
        <p:spPr>
          <a:xfrm>
            <a:off x="974256" y="903591"/>
            <a:ext cx="10243487" cy="5274264"/>
          </a:xfrm>
          <a:prstGeom prst="rect">
            <a:avLst/>
          </a:prstGeom>
        </p:spPr>
        <p:txBody>
          <a:bodyPr vert="horz" wrap="square" lIns="0" tIns="3810" rIns="0" bIns="0" rtlCol="0">
            <a:spAutoFit/>
          </a:bodyPr>
          <a:lstStyle>
            <a:lvl1pPr>
              <a:defRPr sz="2800" b="1" i="0">
                <a:solidFill>
                  <a:srgbClr val="AEBC21"/>
                </a:solidFill>
                <a:latin typeface="Arial"/>
                <a:ea typeface="+mj-ea"/>
                <a:cs typeface="Arial"/>
              </a:defRPr>
            </a:lvl1pPr>
          </a:lstStyle>
          <a:p>
            <a:pPr marL="12065" marR="5080" indent="-635" algn="l">
              <a:lnSpc>
                <a:spcPct val="102200"/>
              </a:lnSpc>
              <a:spcBef>
                <a:spcPts val="30"/>
              </a:spcBef>
            </a:pPr>
            <a:r>
              <a:rPr lang="en-US" sz="3600" kern="0" spc="65" dirty="0">
                <a:latin typeface="Arial" panose="020B0604020202020204" pitchFamily="34" charset="0"/>
                <a:cs typeface="Arial" panose="020B0604020202020204" pitchFamily="34" charset="0"/>
              </a:rPr>
              <a:t>Agenda</a:t>
            </a:r>
            <a:br>
              <a:rPr lang="en-US" sz="3600" kern="0" spc="65" dirty="0">
                <a:latin typeface="Arial" panose="020B0604020202020204" pitchFamily="34" charset="0"/>
                <a:cs typeface="Arial" panose="020B0604020202020204" pitchFamily="34" charset="0"/>
              </a:rPr>
            </a:br>
            <a:br>
              <a:rPr lang="en-US" sz="3600" kern="0" spc="65" dirty="0">
                <a:latin typeface="Arial" panose="020B0604020202020204" pitchFamily="34" charset="0"/>
                <a:cs typeface="Arial" panose="020B0604020202020204" pitchFamily="34" charset="0"/>
              </a:rPr>
            </a:br>
            <a:r>
              <a:rPr lang="en-US" sz="2400" u="sng" spc="45" dirty="0">
                <a:solidFill>
                  <a:schemeClr val="bg1">
                    <a:lumMod val="85000"/>
                  </a:schemeClr>
                </a:solidFill>
                <a:latin typeface="Arial" panose="020B0604020202020204" pitchFamily="34" charset="0"/>
                <a:cs typeface="Arial" panose="020B0604020202020204" pitchFamily="34" charset="0"/>
              </a:rPr>
              <a:t>Part</a:t>
            </a:r>
            <a:r>
              <a:rPr lang="en-US" sz="2400" u="sng" kern="0" spc="45" dirty="0">
                <a:solidFill>
                  <a:schemeClr val="bg1">
                    <a:lumMod val="85000"/>
                  </a:schemeClr>
                </a:solidFill>
                <a:latin typeface="Arial" panose="020B0604020202020204" pitchFamily="34" charset="0"/>
                <a:cs typeface="Arial" panose="020B0604020202020204" pitchFamily="34" charset="0"/>
              </a:rPr>
              <a:t> one (25 mins) </a:t>
            </a:r>
            <a:br>
              <a:rPr lang="en-US" sz="3600" kern="0" spc="65" dirty="0">
                <a:latin typeface="Arial" panose="020B0604020202020204" pitchFamily="34" charset="0"/>
                <a:cs typeface="Arial" panose="020B0604020202020204" pitchFamily="34" charset="0"/>
              </a:rPr>
            </a:br>
            <a:r>
              <a:rPr lang="en-US" sz="2400" kern="0" spc="45" dirty="0">
                <a:solidFill>
                  <a:schemeClr val="bg1">
                    <a:lumMod val="85000"/>
                  </a:schemeClr>
                </a:solidFill>
                <a:latin typeface="Arial" panose="020B0604020202020204" pitchFamily="34" charset="0"/>
                <a:cs typeface="Arial" panose="020B0604020202020204" pitchFamily="34" charset="0"/>
              </a:rPr>
              <a:t>Introduction of domestic steel with a focus on sustainability </a:t>
            </a:r>
            <a:br>
              <a:rPr lang="en-US" sz="2400" kern="0" spc="45" dirty="0">
                <a:solidFill>
                  <a:schemeClr val="accent6"/>
                </a:solidFill>
                <a:latin typeface="Arial" panose="020B0604020202020204" pitchFamily="34" charset="0"/>
                <a:cs typeface="Arial" panose="020B0604020202020204" pitchFamily="34" charset="0"/>
              </a:rPr>
            </a:br>
            <a:r>
              <a:rPr lang="en-US" sz="2400" kern="0" spc="45" dirty="0">
                <a:solidFill>
                  <a:schemeClr val="bg1">
                    <a:lumMod val="85000"/>
                  </a:schemeClr>
                </a:solidFill>
                <a:latin typeface="Arial" panose="020B0604020202020204" pitchFamily="34" charset="0"/>
                <a:cs typeface="Arial" panose="020B0604020202020204" pitchFamily="34" charset="0"/>
              </a:rPr>
              <a:t>Embodied carbon of steel buildings </a:t>
            </a:r>
          </a:p>
          <a:p>
            <a:pPr marL="12065" marR="5080" indent="-635" algn="l">
              <a:lnSpc>
                <a:spcPct val="102200"/>
              </a:lnSpc>
              <a:spcBef>
                <a:spcPts val="30"/>
              </a:spcBef>
            </a:pPr>
            <a:r>
              <a:rPr lang="en-US" sz="2400" kern="0" spc="45" dirty="0">
                <a:solidFill>
                  <a:schemeClr val="bg1">
                    <a:lumMod val="85000"/>
                  </a:schemeClr>
                </a:solidFill>
                <a:latin typeface="Arial" panose="020B0604020202020204" pitchFamily="34" charset="0"/>
                <a:cs typeface="Arial" panose="020B0604020202020204" pitchFamily="34" charset="0"/>
              </a:rPr>
              <a:t>Sustainable steel building design practice</a:t>
            </a:r>
            <a:br>
              <a:rPr lang="en-US" sz="2400" kern="0" spc="45" dirty="0">
                <a:solidFill>
                  <a:schemeClr val="bg1">
                    <a:lumMod val="85000"/>
                  </a:schemeClr>
                </a:solidFill>
                <a:latin typeface="Arial" panose="020B0604020202020204" pitchFamily="34" charset="0"/>
                <a:cs typeface="Arial" panose="020B0604020202020204" pitchFamily="34" charset="0"/>
              </a:rPr>
            </a:br>
            <a:br>
              <a:rPr lang="en-US" sz="2400" kern="0" spc="45" dirty="0">
                <a:solidFill>
                  <a:schemeClr val="bg1">
                    <a:lumMod val="85000"/>
                  </a:schemeClr>
                </a:solidFill>
                <a:latin typeface="Arial" panose="020B0604020202020204" pitchFamily="34" charset="0"/>
                <a:cs typeface="Arial" panose="020B0604020202020204" pitchFamily="34" charset="0"/>
              </a:rPr>
            </a:br>
            <a:br>
              <a:rPr lang="en-US" sz="2400" kern="0" spc="45" dirty="0">
                <a:solidFill>
                  <a:schemeClr val="bg1">
                    <a:lumMod val="85000"/>
                  </a:schemeClr>
                </a:solidFill>
                <a:latin typeface="Arial" panose="020B0604020202020204" pitchFamily="34" charset="0"/>
                <a:cs typeface="Arial" panose="020B0604020202020204" pitchFamily="34" charset="0"/>
              </a:rPr>
            </a:br>
            <a:r>
              <a:rPr lang="en-US" sz="2400" u="sng" kern="0" spc="45" dirty="0">
                <a:solidFill>
                  <a:schemeClr val="accent6"/>
                </a:solidFill>
                <a:latin typeface="Arial" panose="020B0604020202020204" pitchFamily="34" charset="0"/>
                <a:cs typeface="Arial" panose="020B0604020202020204" pitchFamily="34" charset="0"/>
              </a:rPr>
              <a:t>Part Two (25 mins) </a:t>
            </a:r>
            <a:br>
              <a:rPr lang="en-US" sz="3600" kern="0" spc="65" dirty="0">
                <a:solidFill>
                  <a:schemeClr val="accent6"/>
                </a:solidFill>
                <a:latin typeface="Arial" panose="020B0604020202020204" pitchFamily="34" charset="0"/>
                <a:cs typeface="Arial" panose="020B0604020202020204" pitchFamily="34" charset="0"/>
              </a:rPr>
            </a:br>
            <a:r>
              <a:rPr lang="en-US" sz="2400" spc="45" dirty="0">
                <a:solidFill>
                  <a:schemeClr val="bg1">
                    <a:lumMod val="85000"/>
                  </a:schemeClr>
                </a:solidFill>
                <a:latin typeface="Arial" panose="020B0604020202020204" pitchFamily="34" charset="0"/>
                <a:cs typeface="Arial" panose="020B0604020202020204" pitchFamily="34" charset="0"/>
              </a:rPr>
              <a:t>Life cycle assessment and EPD </a:t>
            </a:r>
            <a:br>
              <a:rPr lang="en-US" sz="2400" spc="45" dirty="0">
                <a:solidFill>
                  <a:schemeClr val="bg1">
                    <a:lumMod val="85000"/>
                  </a:schemeClr>
                </a:solidFill>
                <a:latin typeface="Arial" panose="020B0604020202020204" pitchFamily="34" charset="0"/>
                <a:cs typeface="Arial" panose="020B0604020202020204" pitchFamily="34" charset="0"/>
              </a:rPr>
            </a:br>
            <a:r>
              <a:rPr lang="en-US" sz="2400" spc="45" dirty="0">
                <a:solidFill>
                  <a:schemeClr val="bg1">
                    <a:lumMod val="85000"/>
                  </a:schemeClr>
                </a:solidFill>
                <a:latin typeface="Arial" panose="020B0604020202020204" pitchFamily="34" charset="0"/>
                <a:cs typeface="Arial" panose="020B0604020202020204" pitchFamily="34" charset="0"/>
              </a:rPr>
              <a:t>Measurement of embodied carbon</a:t>
            </a:r>
            <a:br>
              <a:rPr lang="en-US" sz="2400" spc="45" dirty="0">
                <a:solidFill>
                  <a:schemeClr val="bg1">
                    <a:lumMod val="85000"/>
                  </a:schemeClr>
                </a:solidFill>
                <a:latin typeface="Arial" panose="020B0604020202020204" pitchFamily="34" charset="0"/>
                <a:cs typeface="Arial" panose="020B0604020202020204" pitchFamily="34" charset="0"/>
              </a:rPr>
            </a:br>
            <a:r>
              <a:rPr lang="en-US" sz="2400" spc="45" dirty="0">
                <a:solidFill>
                  <a:schemeClr val="accent6"/>
                </a:solidFill>
                <a:latin typeface="Arial" panose="020B0604020202020204" pitchFamily="34" charset="0"/>
                <a:cs typeface="Arial" panose="020B0604020202020204" pitchFamily="34" charset="0"/>
              </a:rPr>
              <a:t>Design of sustainable steel buildings using LCA tools</a:t>
            </a:r>
            <a:br>
              <a:rPr lang="en-US" sz="1600" kern="0" dirty="0">
                <a:solidFill>
                  <a:schemeClr val="bg1">
                    <a:lumMod val="85000"/>
                  </a:schemeClr>
                </a:solidFill>
                <a:latin typeface="Arial" panose="020B0604020202020204" pitchFamily="34" charset="0"/>
                <a:cs typeface="Arial" panose="020B0604020202020204" pitchFamily="34" charset="0"/>
              </a:rPr>
            </a:br>
            <a:endParaRPr lang="en-US" sz="2400" kern="0" dirty="0">
              <a:solidFill>
                <a:schemeClr val="bg1">
                  <a:lumMod val="85000"/>
                </a:schemeClr>
              </a:solidFill>
              <a:latin typeface="Arial" panose="020B0604020202020204" pitchFamily="34" charset="0"/>
              <a:cs typeface="Arial" panose="020B0604020202020204" pitchFamily="34" charset="0"/>
            </a:endParaRPr>
          </a:p>
        </p:txBody>
      </p:sp>
      <p:pic>
        <p:nvPicPr>
          <p:cNvPr id="2" name="Picture 1" descr="A black and white logo&#10;&#10;Description automatically generated">
            <a:extLst>
              <a:ext uri="{FF2B5EF4-FFF2-40B4-BE49-F238E27FC236}">
                <a16:creationId xmlns:a16="http://schemas.microsoft.com/office/drawing/2014/main" id="{412C6C20-90B3-DE09-ED6B-FFA318E957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6249936"/>
            <a:ext cx="448044" cy="448044"/>
          </a:xfrm>
          <a:prstGeom prst="rect">
            <a:avLst/>
          </a:prstGeom>
        </p:spPr>
      </p:pic>
    </p:spTree>
    <p:extLst>
      <p:ext uri="{BB962C8B-B14F-4D97-AF65-F5344CB8AC3E}">
        <p14:creationId xmlns:p14="http://schemas.microsoft.com/office/powerpoint/2010/main" val="12048271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77418" y="163195"/>
            <a:ext cx="8666582" cy="566822"/>
          </a:xfrm>
          <a:prstGeom prst="rect">
            <a:avLst/>
          </a:prstGeom>
        </p:spPr>
        <p:txBody>
          <a:bodyPr vert="horz" wrap="square" lIns="0" tIns="12700" rIns="0" bIns="0" rtlCol="0">
            <a:spAutoFit/>
          </a:bodyPr>
          <a:lstStyle/>
          <a:p>
            <a:pPr marL="12700">
              <a:lnSpc>
                <a:spcPct val="100000"/>
              </a:lnSpc>
              <a:spcBef>
                <a:spcPts val="100"/>
              </a:spcBef>
            </a:pPr>
            <a:r>
              <a:rPr lang="en-US" b="0" spc="-5" dirty="0">
                <a:solidFill>
                  <a:srgbClr val="7E7E7E"/>
                </a:solidFill>
                <a:latin typeface="Arial"/>
                <a:cs typeface="Arial"/>
              </a:rPr>
              <a:t>EMBODIED CARBON </a:t>
            </a:r>
            <a:r>
              <a:rPr sz="3600" b="0" dirty="0">
                <a:solidFill>
                  <a:srgbClr val="AFBB21"/>
                </a:solidFill>
                <a:latin typeface="Arial"/>
                <a:cs typeface="Arial"/>
              </a:rPr>
              <a:t>| </a:t>
            </a:r>
            <a:r>
              <a:rPr b="0" spc="-5" dirty="0">
                <a:solidFill>
                  <a:srgbClr val="AFBB21"/>
                </a:solidFill>
                <a:latin typeface="Arial"/>
                <a:cs typeface="Arial"/>
              </a:rPr>
              <a:t>DESIGN</a:t>
            </a:r>
            <a:r>
              <a:rPr b="0" spc="-175" dirty="0">
                <a:solidFill>
                  <a:srgbClr val="AFBB21"/>
                </a:solidFill>
                <a:latin typeface="Arial"/>
                <a:cs typeface="Arial"/>
              </a:rPr>
              <a:t> </a:t>
            </a:r>
            <a:r>
              <a:rPr b="0" spc="-10" dirty="0">
                <a:solidFill>
                  <a:srgbClr val="AFBB21"/>
                </a:solidFill>
                <a:latin typeface="Arial"/>
                <a:cs typeface="Arial"/>
              </a:rPr>
              <a:t>PROCESS</a:t>
            </a:r>
            <a:endParaRPr sz="3600" dirty="0">
              <a:latin typeface="Arial"/>
              <a:cs typeface="Arial"/>
            </a:endParaRPr>
          </a:p>
        </p:txBody>
      </p:sp>
      <p:sp>
        <p:nvSpPr>
          <p:cNvPr id="3" name="object 3"/>
          <p:cNvSpPr txBox="1"/>
          <p:nvPr/>
        </p:nvSpPr>
        <p:spPr>
          <a:xfrm>
            <a:off x="685800" y="1714748"/>
            <a:ext cx="10058400" cy="3336170"/>
          </a:xfrm>
          <a:prstGeom prst="rect">
            <a:avLst/>
          </a:prstGeom>
        </p:spPr>
        <p:txBody>
          <a:bodyPr vert="horz" wrap="square" lIns="0" tIns="12065" rIns="0" bIns="0" rtlCol="0">
            <a:spAutoFit/>
          </a:bodyPr>
          <a:lstStyle/>
          <a:p>
            <a:pPr marL="309245" indent="-297180">
              <a:lnSpc>
                <a:spcPct val="100000"/>
              </a:lnSpc>
              <a:spcBef>
                <a:spcPts val="95"/>
              </a:spcBef>
              <a:buSzPct val="96428"/>
              <a:buAutoNum type="arabicPeriod"/>
              <a:tabLst>
                <a:tab pos="309880" algn="l"/>
              </a:tabLst>
            </a:pPr>
            <a:r>
              <a:rPr sz="2400" b="1" spc="-45" dirty="0">
                <a:solidFill>
                  <a:srgbClr val="00A3E3"/>
                </a:solidFill>
                <a:latin typeface="Arial"/>
                <a:cs typeface="Arial"/>
              </a:rPr>
              <a:t>EARLY-PHASE </a:t>
            </a:r>
            <a:r>
              <a:rPr sz="2400" b="1" spc="-5" dirty="0">
                <a:solidFill>
                  <a:srgbClr val="00A3E3"/>
                </a:solidFill>
                <a:latin typeface="Arial"/>
                <a:cs typeface="Arial"/>
              </a:rPr>
              <a:t>WHOLE BUILDING</a:t>
            </a:r>
            <a:r>
              <a:rPr sz="2400" b="1" spc="90" dirty="0">
                <a:solidFill>
                  <a:srgbClr val="00A3E3"/>
                </a:solidFill>
                <a:latin typeface="Arial"/>
                <a:cs typeface="Arial"/>
              </a:rPr>
              <a:t> </a:t>
            </a:r>
            <a:r>
              <a:rPr sz="2400" b="1" spc="-5" dirty="0">
                <a:solidFill>
                  <a:srgbClr val="00A3E3"/>
                </a:solidFill>
                <a:latin typeface="Arial"/>
                <a:cs typeface="Arial"/>
              </a:rPr>
              <a:t>LCA</a:t>
            </a:r>
            <a:endParaRPr sz="2400" dirty="0">
              <a:latin typeface="Arial"/>
              <a:cs typeface="Arial"/>
            </a:endParaRPr>
          </a:p>
          <a:p>
            <a:pPr marL="12700" marR="572770">
              <a:lnSpc>
                <a:spcPct val="100000"/>
              </a:lnSpc>
              <a:spcBef>
                <a:spcPts val="20"/>
              </a:spcBef>
            </a:pPr>
            <a:r>
              <a:rPr sz="2400" dirty="0">
                <a:latin typeface="Arial"/>
                <a:cs typeface="Arial"/>
              </a:rPr>
              <a:t>Part</a:t>
            </a:r>
            <a:r>
              <a:rPr lang="en-US" sz="2400" dirty="0">
                <a:latin typeface="Arial"/>
                <a:cs typeface="Arial"/>
              </a:rPr>
              <a:t>-</a:t>
            </a:r>
            <a:r>
              <a:rPr sz="2400" dirty="0">
                <a:latin typeface="Arial"/>
                <a:cs typeface="Arial"/>
              </a:rPr>
              <a:t>to</a:t>
            </a:r>
            <a:r>
              <a:rPr lang="en-US" sz="2400" dirty="0">
                <a:latin typeface="Arial"/>
                <a:cs typeface="Arial"/>
              </a:rPr>
              <a:t>-</a:t>
            </a:r>
            <a:r>
              <a:rPr sz="2400" dirty="0">
                <a:latin typeface="Arial"/>
                <a:cs typeface="Arial"/>
              </a:rPr>
              <a:t>whole, </a:t>
            </a:r>
            <a:r>
              <a:rPr lang="en-US" sz="2400" dirty="0">
                <a:latin typeface="Arial"/>
                <a:cs typeface="Arial"/>
              </a:rPr>
              <a:t>r</a:t>
            </a:r>
            <a:r>
              <a:rPr sz="2400" dirty="0">
                <a:latin typeface="Arial"/>
                <a:cs typeface="Arial"/>
              </a:rPr>
              <a:t>ough</a:t>
            </a:r>
            <a:r>
              <a:rPr lang="en-US" sz="2400" dirty="0">
                <a:latin typeface="Arial"/>
                <a:cs typeface="Arial"/>
              </a:rPr>
              <a:t> estimate with a </a:t>
            </a:r>
            <a:r>
              <a:rPr sz="2400" dirty="0">
                <a:latin typeface="Arial"/>
                <a:cs typeface="Arial"/>
              </a:rPr>
              <a:t>focus on typologies, assemblies</a:t>
            </a:r>
            <a:r>
              <a:rPr lang="en-US" sz="2400" dirty="0">
                <a:latin typeface="Arial"/>
                <a:cs typeface="Arial"/>
              </a:rPr>
              <a:t>,</a:t>
            </a:r>
            <a:r>
              <a:rPr sz="2400" spc="-204" dirty="0">
                <a:latin typeface="Arial"/>
                <a:cs typeface="Arial"/>
              </a:rPr>
              <a:t> </a:t>
            </a:r>
            <a:r>
              <a:rPr sz="2400" dirty="0">
                <a:latin typeface="Arial"/>
                <a:cs typeface="Arial"/>
              </a:rPr>
              <a:t>and materials, not</a:t>
            </a:r>
            <a:r>
              <a:rPr sz="2400" spc="-55" dirty="0">
                <a:latin typeface="Arial"/>
                <a:cs typeface="Arial"/>
              </a:rPr>
              <a:t> </a:t>
            </a:r>
            <a:r>
              <a:rPr sz="2400" dirty="0">
                <a:latin typeface="Arial"/>
                <a:cs typeface="Arial"/>
              </a:rPr>
              <a:t>products</a:t>
            </a:r>
          </a:p>
          <a:p>
            <a:pPr>
              <a:lnSpc>
                <a:spcPct val="100000"/>
              </a:lnSpc>
              <a:spcBef>
                <a:spcPts val="5"/>
              </a:spcBef>
            </a:pPr>
            <a:endParaRPr sz="2400" dirty="0">
              <a:latin typeface="Arial"/>
              <a:cs typeface="Arial"/>
            </a:endParaRPr>
          </a:p>
          <a:p>
            <a:pPr marL="309245" indent="-297180">
              <a:lnSpc>
                <a:spcPct val="100000"/>
              </a:lnSpc>
              <a:buSzPct val="96428"/>
              <a:buAutoNum type="arabicPeriod" startAt="2"/>
              <a:tabLst>
                <a:tab pos="309880" algn="l"/>
              </a:tabLst>
            </a:pPr>
            <a:r>
              <a:rPr sz="2400" b="1" spc="-5" dirty="0">
                <a:solidFill>
                  <a:srgbClr val="00A3E3"/>
                </a:solidFill>
                <a:latin typeface="Arial"/>
                <a:cs typeface="Arial"/>
              </a:rPr>
              <a:t>DESIGN OPTION </a:t>
            </a:r>
            <a:r>
              <a:rPr sz="2400" b="1" spc="-10" dirty="0">
                <a:solidFill>
                  <a:srgbClr val="00A3E3"/>
                </a:solidFill>
                <a:latin typeface="Arial"/>
                <a:cs typeface="Arial"/>
              </a:rPr>
              <a:t>MODELS</a:t>
            </a:r>
            <a:r>
              <a:rPr lang="en-US" sz="2400" b="1" spc="-10" dirty="0">
                <a:solidFill>
                  <a:srgbClr val="00A3E3"/>
                </a:solidFill>
                <a:latin typeface="Arial"/>
                <a:cs typeface="Arial"/>
              </a:rPr>
              <a:t> </a:t>
            </a:r>
            <a:endParaRPr sz="2400" dirty="0">
              <a:latin typeface="Arial"/>
              <a:cs typeface="Arial"/>
            </a:endParaRPr>
          </a:p>
          <a:p>
            <a:pPr marL="12700">
              <a:lnSpc>
                <a:spcPct val="100000"/>
              </a:lnSpc>
              <a:spcBef>
                <a:spcPts val="20"/>
              </a:spcBef>
            </a:pPr>
            <a:r>
              <a:rPr sz="2400" spc="-30" dirty="0">
                <a:latin typeface="Arial"/>
                <a:cs typeface="Arial"/>
              </a:rPr>
              <a:t>Targeted </a:t>
            </a:r>
            <a:r>
              <a:rPr sz="2400" dirty="0">
                <a:latin typeface="Arial"/>
                <a:cs typeface="Arial"/>
              </a:rPr>
              <a:t>design questions</a:t>
            </a:r>
            <a:r>
              <a:rPr lang="en-US" sz="2400" dirty="0">
                <a:latin typeface="Arial"/>
                <a:cs typeface="Arial"/>
              </a:rPr>
              <a:t> and </a:t>
            </a:r>
            <a:r>
              <a:rPr sz="2400" dirty="0">
                <a:latin typeface="Arial"/>
                <a:cs typeface="Arial"/>
              </a:rPr>
              <a:t>detailed</a:t>
            </a:r>
            <a:r>
              <a:rPr sz="2400" spc="-80" dirty="0">
                <a:latin typeface="Arial"/>
                <a:cs typeface="Arial"/>
              </a:rPr>
              <a:t> </a:t>
            </a:r>
            <a:r>
              <a:rPr sz="2400" dirty="0">
                <a:latin typeface="Arial"/>
                <a:cs typeface="Arial"/>
              </a:rPr>
              <a:t>comparisons</a:t>
            </a:r>
          </a:p>
          <a:p>
            <a:pPr>
              <a:lnSpc>
                <a:spcPct val="100000"/>
              </a:lnSpc>
              <a:spcBef>
                <a:spcPts val="5"/>
              </a:spcBef>
            </a:pPr>
            <a:endParaRPr sz="2400" dirty="0">
              <a:latin typeface="Arial"/>
              <a:cs typeface="Arial"/>
            </a:endParaRPr>
          </a:p>
          <a:p>
            <a:pPr marL="309245" indent="-297180">
              <a:lnSpc>
                <a:spcPct val="100000"/>
              </a:lnSpc>
              <a:buSzPct val="96428"/>
              <a:buAutoNum type="arabicPeriod" startAt="3"/>
              <a:tabLst>
                <a:tab pos="309880" algn="l"/>
              </a:tabLst>
            </a:pPr>
            <a:r>
              <a:rPr sz="2400" b="1" spc="-5" dirty="0">
                <a:solidFill>
                  <a:srgbClr val="00A3E3"/>
                </a:solidFill>
                <a:latin typeface="Arial"/>
                <a:cs typeface="Arial"/>
              </a:rPr>
              <a:t>END-OF-PROJECT</a:t>
            </a:r>
            <a:r>
              <a:rPr sz="2400" b="1" spc="30" dirty="0">
                <a:solidFill>
                  <a:srgbClr val="00A3E3"/>
                </a:solidFill>
                <a:latin typeface="Arial"/>
                <a:cs typeface="Arial"/>
              </a:rPr>
              <a:t> </a:t>
            </a:r>
            <a:r>
              <a:rPr sz="2400" b="1" spc="-5" dirty="0">
                <a:solidFill>
                  <a:srgbClr val="00A3E3"/>
                </a:solidFill>
                <a:latin typeface="Arial"/>
                <a:cs typeface="Arial"/>
              </a:rPr>
              <a:t>BENCHMARKING</a:t>
            </a:r>
            <a:endParaRPr sz="2400" dirty="0">
              <a:latin typeface="Arial"/>
              <a:cs typeface="Arial"/>
            </a:endParaRPr>
          </a:p>
          <a:p>
            <a:pPr marL="12700">
              <a:lnSpc>
                <a:spcPct val="100000"/>
              </a:lnSpc>
              <a:spcBef>
                <a:spcPts val="25"/>
              </a:spcBef>
            </a:pPr>
            <a:r>
              <a:rPr sz="2400" dirty="0">
                <a:latin typeface="Arial"/>
                <a:cs typeface="Arial"/>
              </a:rPr>
              <a:t>Construction documentation, </a:t>
            </a:r>
            <a:r>
              <a:rPr lang="en-US" sz="2400" dirty="0">
                <a:latin typeface="Arial"/>
                <a:cs typeface="Arial"/>
              </a:rPr>
              <a:t>p</a:t>
            </a:r>
            <a:r>
              <a:rPr sz="2400" dirty="0">
                <a:latin typeface="Arial"/>
                <a:cs typeface="Arial"/>
              </a:rPr>
              <a:t>roject narratives</a:t>
            </a:r>
            <a:r>
              <a:rPr lang="en-US" sz="2400" dirty="0">
                <a:latin typeface="Arial"/>
                <a:cs typeface="Arial"/>
              </a:rPr>
              <a:t>, and assessment</a:t>
            </a:r>
            <a:endParaRPr sz="2400" dirty="0">
              <a:latin typeface="Arial"/>
              <a:cs typeface="Arial"/>
            </a:endParaRPr>
          </a:p>
        </p:txBody>
      </p:sp>
      <p:sp>
        <p:nvSpPr>
          <p:cNvPr id="5" name="Holder 6">
            <a:extLst>
              <a:ext uri="{FF2B5EF4-FFF2-40B4-BE49-F238E27FC236}">
                <a16:creationId xmlns:a16="http://schemas.microsoft.com/office/drawing/2014/main" id="{69EB5577-BD20-15C3-9782-4AC985EA18FF}"/>
              </a:ext>
            </a:extLst>
          </p:cNvPr>
          <p:cNvSpPr>
            <a:spLocks noGrp="1"/>
          </p:cNvSpPr>
          <p:nvPr>
            <p:ph type="sldNum" sz="quarter" idx="7"/>
          </p:nvPr>
        </p:nvSpPr>
        <p:spPr>
          <a:xfrm>
            <a:off x="10584351" y="6537960"/>
            <a:ext cx="1557654" cy="320040"/>
          </a:xfrm>
          <a:prstGeom prst="rect">
            <a:avLst/>
          </a:prstGeom>
        </p:spPr>
        <p:txBody>
          <a:bodyPr lIns="0" tIns="0" rIns="0" bIns="0"/>
          <a:lstStyle>
            <a:lvl1pPr algn="r">
              <a:defRPr>
                <a:solidFill>
                  <a:schemeClr val="tx1">
                    <a:tint val="75000"/>
                  </a:schemeClr>
                </a:solidFill>
              </a:defRPr>
            </a:lvl1pPr>
          </a:lstStyle>
          <a:p>
            <a:fld id="{B6F15528-21DE-4FAA-801E-634DDDAF4B2B}" type="slidenum">
              <a:rPr/>
              <a:t>35</a:t>
            </a:fld>
            <a:endParaRPr/>
          </a:p>
        </p:txBody>
      </p:sp>
      <p:pic>
        <p:nvPicPr>
          <p:cNvPr id="4" name="Picture 3">
            <a:extLst>
              <a:ext uri="{FF2B5EF4-FFF2-40B4-BE49-F238E27FC236}">
                <a16:creationId xmlns:a16="http://schemas.microsoft.com/office/drawing/2014/main" id="{41F1481D-FFFE-144C-D3AC-6D01270104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1923" y="6257556"/>
            <a:ext cx="448044" cy="448044"/>
          </a:xfrm>
          <a:prstGeom prst="rect">
            <a:avLst/>
          </a:prstGeom>
        </p:spPr>
      </p:pic>
    </p:spTree>
    <p:extLst>
      <p:ext uri="{BB962C8B-B14F-4D97-AF65-F5344CB8AC3E}">
        <p14:creationId xmlns:p14="http://schemas.microsoft.com/office/powerpoint/2010/main" val="26546222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29378" y="1112999"/>
            <a:ext cx="5226050" cy="4860925"/>
          </a:xfrm>
          <a:custGeom>
            <a:avLst/>
            <a:gdLst/>
            <a:ahLst/>
            <a:cxnLst/>
            <a:rect l="l" t="t" r="r" b="b"/>
            <a:pathLst>
              <a:path w="5226050" h="4860925">
                <a:moveTo>
                  <a:pt x="0" y="0"/>
                </a:moveTo>
                <a:lnTo>
                  <a:pt x="5225999" y="0"/>
                </a:lnTo>
                <a:lnTo>
                  <a:pt x="5225999" y="4860599"/>
                </a:lnTo>
                <a:lnTo>
                  <a:pt x="0" y="4860599"/>
                </a:lnTo>
                <a:lnTo>
                  <a:pt x="0" y="0"/>
                </a:lnTo>
                <a:close/>
              </a:path>
            </a:pathLst>
          </a:custGeom>
          <a:solidFill>
            <a:srgbClr val="8EC7E7"/>
          </a:solidFill>
        </p:spPr>
        <p:txBody>
          <a:bodyPr wrap="square" lIns="0" tIns="0" rIns="0" bIns="0" rtlCol="0"/>
          <a:lstStyle/>
          <a:p>
            <a:endParaRPr/>
          </a:p>
        </p:txBody>
      </p:sp>
      <p:sp>
        <p:nvSpPr>
          <p:cNvPr id="3" name="object 3"/>
          <p:cNvSpPr/>
          <p:nvPr/>
        </p:nvSpPr>
        <p:spPr>
          <a:xfrm>
            <a:off x="682041" y="1183988"/>
            <a:ext cx="5226050" cy="2137410"/>
          </a:xfrm>
          <a:custGeom>
            <a:avLst/>
            <a:gdLst/>
            <a:ahLst/>
            <a:cxnLst/>
            <a:rect l="l" t="t" r="r" b="b"/>
            <a:pathLst>
              <a:path w="5226050" h="2137410">
                <a:moveTo>
                  <a:pt x="0" y="0"/>
                </a:moveTo>
                <a:lnTo>
                  <a:pt x="5225999" y="0"/>
                </a:lnTo>
                <a:lnTo>
                  <a:pt x="5225999" y="2136900"/>
                </a:lnTo>
                <a:lnTo>
                  <a:pt x="0" y="2136900"/>
                </a:lnTo>
                <a:lnTo>
                  <a:pt x="0" y="0"/>
                </a:lnTo>
                <a:close/>
              </a:path>
            </a:pathLst>
          </a:custGeom>
          <a:solidFill>
            <a:srgbClr val="FFFFFF"/>
          </a:solidFill>
        </p:spPr>
        <p:txBody>
          <a:bodyPr wrap="square" lIns="0" tIns="0" rIns="0" bIns="0" rtlCol="0"/>
          <a:lstStyle/>
          <a:p>
            <a:endParaRPr/>
          </a:p>
        </p:txBody>
      </p:sp>
      <p:sp>
        <p:nvSpPr>
          <p:cNvPr id="4" name="object 4"/>
          <p:cNvSpPr/>
          <p:nvPr/>
        </p:nvSpPr>
        <p:spPr>
          <a:xfrm>
            <a:off x="682041" y="1183988"/>
            <a:ext cx="5226050" cy="2137410"/>
          </a:xfrm>
          <a:custGeom>
            <a:avLst/>
            <a:gdLst/>
            <a:ahLst/>
            <a:cxnLst/>
            <a:rect l="l" t="t" r="r" b="b"/>
            <a:pathLst>
              <a:path w="5226050" h="2137410">
                <a:moveTo>
                  <a:pt x="0" y="0"/>
                </a:moveTo>
                <a:lnTo>
                  <a:pt x="5225999" y="0"/>
                </a:lnTo>
                <a:lnTo>
                  <a:pt x="5225999" y="2136900"/>
                </a:lnTo>
                <a:lnTo>
                  <a:pt x="0" y="2136900"/>
                </a:lnTo>
                <a:lnTo>
                  <a:pt x="0" y="0"/>
                </a:lnTo>
                <a:close/>
              </a:path>
            </a:pathLst>
          </a:custGeom>
          <a:ln w="19049">
            <a:solidFill>
              <a:srgbClr val="8EC7E7"/>
            </a:solidFill>
          </a:ln>
        </p:spPr>
        <p:txBody>
          <a:bodyPr wrap="square" lIns="0" tIns="0" rIns="0" bIns="0" rtlCol="0"/>
          <a:lstStyle/>
          <a:p>
            <a:endParaRPr/>
          </a:p>
        </p:txBody>
      </p:sp>
      <p:sp>
        <p:nvSpPr>
          <p:cNvPr id="5" name="object 5"/>
          <p:cNvSpPr txBox="1"/>
          <p:nvPr/>
        </p:nvSpPr>
        <p:spPr>
          <a:xfrm>
            <a:off x="1065590" y="1505839"/>
            <a:ext cx="3801745" cy="1544320"/>
          </a:xfrm>
          <a:prstGeom prst="rect">
            <a:avLst/>
          </a:prstGeom>
        </p:spPr>
        <p:txBody>
          <a:bodyPr vert="horz" wrap="square" lIns="0" tIns="12700" rIns="0" bIns="0" rtlCol="0">
            <a:spAutoFit/>
          </a:bodyPr>
          <a:lstStyle/>
          <a:p>
            <a:pPr marL="12700">
              <a:lnSpc>
                <a:spcPct val="100000"/>
              </a:lnSpc>
              <a:spcBef>
                <a:spcPts val="100"/>
              </a:spcBef>
            </a:pPr>
            <a:r>
              <a:rPr sz="2800" b="1" spc="-114" dirty="0">
                <a:solidFill>
                  <a:srgbClr val="8EC7E7"/>
                </a:solidFill>
                <a:latin typeface="Arial"/>
                <a:cs typeface="Arial"/>
              </a:rPr>
              <a:t>Building</a:t>
            </a:r>
            <a:r>
              <a:rPr sz="2800" b="1" spc="-90" dirty="0">
                <a:solidFill>
                  <a:srgbClr val="8EC7E7"/>
                </a:solidFill>
                <a:latin typeface="Arial"/>
                <a:cs typeface="Arial"/>
              </a:rPr>
              <a:t> </a:t>
            </a:r>
            <a:r>
              <a:rPr sz="2800" b="1" spc="-210" dirty="0">
                <a:solidFill>
                  <a:srgbClr val="8EC7E7"/>
                </a:solidFill>
                <a:latin typeface="Arial"/>
                <a:cs typeface="Arial"/>
              </a:rPr>
              <a:t>LCA</a:t>
            </a:r>
            <a:endParaRPr sz="2800" dirty="0">
              <a:latin typeface="Arial"/>
              <a:cs typeface="Arial"/>
            </a:endParaRPr>
          </a:p>
          <a:p>
            <a:pPr marL="74295" marR="5080">
              <a:lnSpc>
                <a:spcPct val="100099"/>
              </a:lnSpc>
              <a:spcBef>
                <a:spcPts val="2110"/>
              </a:spcBef>
              <a:tabLst>
                <a:tab pos="441325" algn="l"/>
                <a:tab pos="441959" algn="l"/>
              </a:tabLst>
            </a:pPr>
            <a:r>
              <a:rPr sz="1800" spc="-135" dirty="0">
                <a:solidFill>
                  <a:srgbClr val="737377"/>
                </a:solidFill>
                <a:latin typeface="Arial Unicode MS"/>
                <a:cs typeface="Arial Unicode MS"/>
              </a:rPr>
              <a:t>Use </a:t>
            </a:r>
            <a:r>
              <a:rPr sz="1800" b="1" spc="-95" dirty="0">
                <a:solidFill>
                  <a:srgbClr val="737377"/>
                </a:solidFill>
                <a:latin typeface="Arial"/>
                <a:cs typeface="Arial"/>
              </a:rPr>
              <a:t>Whole </a:t>
            </a:r>
            <a:r>
              <a:rPr sz="1800" b="1" spc="-70" dirty="0">
                <a:solidFill>
                  <a:srgbClr val="737377"/>
                </a:solidFill>
                <a:latin typeface="Arial"/>
                <a:cs typeface="Arial"/>
              </a:rPr>
              <a:t>Building </a:t>
            </a:r>
            <a:r>
              <a:rPr sz="1800" b="1" spc="-254" dirty="0">
                <a:solidFill>
                  <a:srgbClr val="737377"/>
                </a:solidFill>
                <a:latin typeface="Arial"/>
                <a:cs typeface="Arial"/>
              </a:rPr>
              <a:t>LCA</a:t>
            </a:r>
            <a:r>
              <a:rPr lang="en-US" sz="1800" b="1" spc="-254" dirty="0">
                <a:solidFill>
                  <a:srgbClr val="737377"/>
                </a:solidFill>
                <a:latin typeface="Arial"/>
                <a:cs typeface="Arial"/>
              </a:rPr>
              <a:t> </a:t>
            </a:r>
            <a:r>
              <a:rPr sz="1800" b="1" spc="-254" dirty="0">
                <a:solidFill>
                  <a:srgbClr val="737377"/>
                </a:solidFill>
                <a:latin typeface="Arial"/>
                <a:cs typeface="Arial"/>
              </a:rPr>
              <a:t> </a:t>
            </a:r>
            <a:r>
              <a:rPr sz="1800" b="1" spc="-70" dirty="0">
                <a:solidFill>
                  <a:srgbClr val="737377"/>
                </a:solidFill>
                <a:latin typeface="Arial"/>
                <a:cs typeface="Arial"/>
              </a:rPr>
              <a:t>tools </a:t>
            </a:r>
            <a:r>
              <a:rPr sz="1800" spc="-5" dirty="0">
                <a:solidFill>
                  <a:srgbClr val="737377"/>
                </a:solidFill>
                <a:latin typeface="Arial Unicode MS"/>
                <a:cs typeface="Arial Unicode MS"/>
              </a:rPr>
              <a:t>or  </a:t>
            </a:r>
            <a:r>
              <a:rPr sz="1800" spc="-50" dirty="0">
                <a:solidFill>
                  <a:srgbClr val="737377"/>
                </a:solidFill>
                <a:latin typeface="Arial Unicode MS"/>
                <a:cs typeface="Arial Unicode MS"/>
              </a:rPr>
              <a:t>early-design </a:t>
            </a:r>
            <a:r>
              <a:rPr sz="1800" spc="-35" dirty="0">
                <a:solidFill>
                  <a:srgbClr val="737377"/>
                </a:solidFill>
                <a:latin typeface="Arial Unicode MS"/>
                <a:cs typeface="Arial Unicode MS"/>
              </a:rPr>
              <a:t>estimators </a:t>
            </a:r>
            <a:r>
              <a:rPr sz="1800" spc="25" dirty="0">
                <a:solidFill>
                  <a:srgbClr val="737377"/>
                </a:solidFill>
                <a:latin typeface="Arial Unicode MS"/>
                <a:cs typeface="Arial Unicode MS"/>
              </a:rPr>
              <a:t>to</a:t>
            </a:r>
            <a:r>
              <a:rPr sz="1800" spc="-375" dirty="0">
                <a:solidFill>
                  <a:srgbClr val="737377"/>
                </a:solidFill>
                <a:latin typeface="Arial Unicode MS"/>
                <a:cs typeface="Arial Unicode MS"/>
              </a:rPr>
              <a:t> </a:t>
            </a:r>
            <a:r>
              <a:rPr sz="1800" spc="-75" dirty="0">
                <a:solidFill>
                  <a:srgbClr val="737377"/>
                </a:solidFill>
                <a:latin typeface="Arial Unicode MS"/>
                <a:cs typeface="Arial Unicode MS"/>
              </a:rPr>
              <a:t>measure  </a:t>
            </a:r>
            <a:r>
              <a:rPr sz="1800" spc="-40" dirty="0">
                <a:solidFill>
                  <a:srgbClr val="737377"/>
                </a:solidFill>
                <a:latin typeface="Arial Unicode MS"/>
                <a:cs typeface="Arial Unicode MS"/>
              </a:rPr>
              <a:t>performance</a:t>
            </a:r>
            <a:endParaRPr sz="1800" dirty="0">
              <a:latin typeface="Arial Unicode MS"/>
              <a:cs typeface="Arial Unicode MS"/>
            </a:endParaRPr>
          </a:p>
        </p:txBody>
      </p:sp>
      <p:sp>
        <p:nvSpPr>
          <p:cNvPr id="6" name="object 6"/>
          <p:cNvSpPr/>
          <p:nvPr/>
        </p:nvSpPr>
        <p:spPr>
          <a:xfrm>
            <a:off x="2818366" y="3179316"/>
            <a:ext cx="678815" cy="476250"/>
          </a:xfrm>
          <a:custGeom>
            <a:avLst/>
            <a:gdLst/>
            <a:ahLst/>
            <a:cxnLst/>
            <a:rect l="l" t="t" r="r" b="b"/>
            <a:pathLst>
              <a:path w="678814" h="476250">
                <a:moveTo>
                  <a:pt x="455271" y="204556"/>
                </a:moveTo>
                <a:lnTo>
                  <a:pt x="223028" y="204556"/>
                </a:lnTo>
                <a:lnTo>
                  <a:pt x="223028" y="0"/>
                </a:lnTo>
                <a:lnTo>
                  <a:pt x="455271" y="0"/>
                </a:lnTo>
                <a:lnTo>
                  <a:pt x="455271" y="204556"/>
                </a:lnTo>
                <a:close/>
              </a:path>
              <a:path w="678814" h="476250">
                <a:moveTo>
                  <a:pt x="339149" y="476099"/>
                </a:moveTo>
                <a:lnTo>
                  <a:pt x="0" y="204556"/>
                </a:lnTo>
                <a:lnTo>
                  <a:pt x="678299" y="204556"/>
                </a:lnTo>
                <a:lnTo>
                  <a:pt x="339149" y="476099"/>
                </a:lnTo>
                <a:close/>
              </a:path>
            </a:pathLst>
          </a:custGeom>
          <a:solidFill>
            <a:srgbClr val="FFFFFF"/>
          </a:solidFill>
        </p:spPr>
        <p:txBody>
          <a:bodyPr wrap="square" lIns="0" tIns="0" rIns="0" bIns="0" rtlCol="0"/>
          <a:lstStyle/>
          <a:p>
            <a:endParaRPr/>
          </a:p>
        </p:txBody>
      </p:sp>
      <p:sp>
        <p:nvSpPr>
          <p:cNvPr id="7" name="object 7"/>
          <p:cNvSpPr txBox="1"/>
          <p:nvPr/>
        </p:nvSpPr>
        <p:spPr>
          <a:xfrm>
            <a:off x="1065283" y="3746486"/>
            <a:ext cx="4264660" cy="1986914"/>
          </a:xfrm>
          <a:prstGeom prst="rect">
            <a:avLst/>
          </a:prstGeom>
        </p:spPr>
        <p:txBody>
          <a:bodyPr vert="horz" wrap="square" lIns="0" tIns="12700" rIns="0" bIns="0" rtlCol="0">
            <a:spAutoFit/>
          </a:bodyPr>
          <a:lstStyle/>
          <a:p>
            <a:pPr marL="233679" marR="368300" indent="-221615">
              <a:lnSpc>
                <a:spcPct val="100000"/>
              </a:lnSpc>
              <a:spcBef>
                <a:spcPts val="100"/>
              </a:spcBef>
              <a:buSzPct val="61111"/>
              <a:buFont typeface="Arial"/>
              <a:buChar char="●"/>
              <a:tabLst>
                <a:tab pos="233679" algn="l"/>
                <a:tab pos="234315" algn="l"/>
              </a:tabLst>
            </a:pPr>
            <a:r>
              <a:rPr sz="1800" spc="-75" dirty="0">
                <a:solidFill>
                  <a:srgbClr val="FFFFFF"/>
                </a:solidFill>
                <a:latin typeface="Arial Unicode MS"/>
                <a:cs typeface="Arial Unicode MS"/>
              </a:rPr>
              <a:t>Analysis</a:t>
            </a:r>
            <a:r>
              <a:rPr sz="1800" spc="-145" dirty="0">
                <a:solidFill>
                  <a:srgbClr val="FFFFFF"/>
                </a:solidFill>
                <a:latin typeface="Arial Unicode MS"/>
                <a:cs typeface="Arial Unicode MS"/>
              </a:rPr>
              <a:t> </a:t>
            </a:r>
            <a:r>
              <a:rPr sz="1800" spc="-20" dirty="0">
                <a:solidFill>
                  <a:srgbClr val="FFFFFF"/>
                </a:solidFill>
                <a:latin typeface="Arial Unicode MS"/>
                <a:cs typeface="Arial Unicode MS"/>
              </a:rPr>
              <a:t>led</a:t>
            </a:r>
            <a:r>
              <a:rPr sz="1800" spc="-145" dirty="0">
                <a:solidFill>
                  <a:srgbClr val="FFFFFF"/>
                </a:solidFill>
                <a:latin typeface="Arial Unicode MS"/>
                <a:cs typeface="Arial Unicode MS"/>
              </a:rPr>
              <a:t> </a:t>
            </a:r>
            <a:r>
              <a:rPr sz="1800" spc="-40" dirty="0">
                <a:solidFill>
                  <a:srgbClr val="FFFFFF"/>
                </a:solidFill>
                <a:latin typeface="Arial Unicode MS"/>
                <a:cs typeface="Arial Unicode MS"/>
              </a:rPr>
              <a:t>by</a:t>
            </a:r>
            <a:r>
              <a:rPr sz="1800" spc="-145" dirty="0">
                <a:solidFill>
                  <a:srgbClr val="FFFFFF"/>
                </a:solidFill>
                <a:latin typeface="Arial Unicode MS"/>
                <a:cs typeface="Arial Unicode MS"/>
              </a:rPr>
              <a:t> </a:t>
            </a:r>
            <a:r>
              <a:rPr sz="2000" b="1" spc="-114" dirty="0">
                <a:solidFill>
                  <a:srgbClr val="FFFFFF"/>
                </a:solidFill>
                <a:uFill>
                  <a:solidFill>
                    <a:srgbClr val="FFFFFF"/>
                  </a:solidFill>
                </a:uFill>
                <a:latin typeface="Arial"/>
                <a:cs typeface="Arial"/>
              </a:rPr>
              <a:t>Designers</a:t>
            </a:r>
            <a:r>
              <a:rPr sz="2000" b="1" spc="-204" dirty="0">
                <a:solidFill>
                  <a:srgbClr val="FFFFFF"/>
                </a:solidFill>
                <a:latin typeface="Arial"/>
                <a:cs typeface="Arial"/>
              </a:rPr>
              <a:t> </a:t>
            </a:r>
            <a:r>
              <a:rPr sz="1800" spc="-40" dirty="0">
                <a:solidFill>
                  <a:srgbClr val="FFFFFF"/>
                </a:solidFill>
                <a:latin typeface="Arial Unicode MS"/>
                <a:cs typeface="Arial Unicode MS"/>
              </a:rPr>
              <a:t>(architects,  </a:t>
            </a:r>
            <a:r>
              <a:rPr sz="1800" spc="-60" dirty="0">
                <a:solidFill>
                  <a:srgbClr val="FFFFFF"/>
                </a:solidFill>
                <a:latin typeface="Arial Unicode MS"/>
                <a:cs typeface="Arial Unicode MS"/>
              </a:rPr>
              <a:t>engineers,</a:t>
            </a:r>
            <a:r>
              <a:rPr sz="1800" spc="-150" dirty="0">
                <a:solidFill>
                  <a:srgbClr val="FFFFFF"/>
                </a:solidFill>
                <a:latin typeface="Arial Unicode MS"/>
                <a:cs typeface="Arial Unicode MS"/>
              </a:rPr>
              <a:t> </a:t>
            </a:r>
            <a:r>
              <a:rPr sz="1800" spc="-40" dirty="0">
                <a:solidFill>
                  <a:srgbClr val="FFFFFF"/>
                </a:solidFill>
                <a:latin typeface="Arial Unicode MS"/>
                <a:cs typeface="Arial Unicode MS"/>
              </a:rPr>
              <a:t>consultants)</a:t>
            </a:r>
            <a:endParaRPr sz="1800" dirty="0">
              <a:latin typeface="Arial Unicode MS"/>
              <a:cs typeface="Arial Unicode MS"/>
            </a:endParaRPr>
          </a:p>
          <a:p>
            <a:pPr marL="233679" indent="-221615">
              <a:lnSpc>
                <a:spcPct val="100000"/>
              </a:lnSpc>
              <a:spcBef>
                <a:spcPts val="20"/>
              </a:spcBef>
              <a:buSzPct val="61111"/>
              <a:buFont typeface="Arial"/>
              <a:buChar char="●"/>
              <a:tabLst>
                <a:tab pos="233679" algn="l"/>
                <a:tab pos="234315" algn="l"/>
              </a:tabLst>
            </a:pPr>
            <a:r>
              <a:rPr sz="1800" spc="-110" dirty="0">
                <a:solidFill>
                  <a:srgbClr val="FFFFFF"/>
                </a:solidFill>
                <a:latin typeface="Arial Unicode MS"/>
                <a:cs typeface="Arial Unicode MS"/>
              </a:rPr>
              <a:t>Focuses </a:t>
            </a:r>
            <a:r>
              <a:rPr sz="1800" spc="-25" dirty="0">
                <a:solidFill>
                  <a:srgbClr val="FFFFFF"/>
                </a:solidFill>
                <a:latin typeface="Arial Unicode MS"/>
                <a:cs typeface="Arial Unicode MS"/>
              </a:rPr>
              <a:t>on </a:t>
            </a:r>
            <a:r>
              <a:rPr sz="1800" spc="-20" dirty="0">
                <a:solidFill>
                  <a:srgbClr val="FFFFFF"/>
                </a:solidFill>
                <a:latin typeface="Arial Unicode MS"/>
                <a:cs typeface="Arial Unicode MS"/>
              </a:rPr>
              <a:t>lower </a:t>
            </a:r>
            <a:r>
              <a:rPr sz="1800" spc="-40" dirty="0">
                <a:solidFill>
                  <a:srgbClr val="FFFFFF"/>
                </a:solidFill>
                <a:latin typeface="Arial Unicode MS"/>
                <a:cs typeface="Arial Unicode MS"/>
              </a:rPr>
              <a:t>carbon </a:t>
            </a:r>
            <a:r>
              <a:rPr sz="1800" dirty="0">
                <a:solidFill>
                  <a:srgbClr val="FFFFFF"/>
                </a:solidFill>
                <a:latin typeface="Arial Unicode MS"/>
                <a:cs typeface="Arial Unicode MS"/>
              </a:rPr>
              <a:t>building</a:t>
            </a:r>
            <a:r>
              <a:rPr sz="1800" spc="-180" dirty="0">
                <a:solidFill>
                  <a:srgbClr val="FFFFFF"/>
                </a:solidFill>
                <a:latin typeface="Arial Unicode MS"/>
                <a:cs typeface="Arial Unicode MS"/>
              </a:rPr>
              <a:t> </a:t>
            </a:r>
            <a:r>
              <a:rPr sz="1800" spc="-70" dirty="0">
                <a:solidFill>
                  <a:srgbClr val="FFFFFF"/>
                </a:solidFill>
                <a:latin typeface="Arial Unicode MS"/>
                <a:cs typeface="Arial Unicode MS"/>
              </a:rPr>
              <a:t>designs</a:t>
            </a:r>
            <a:endParaRPr sz="1800" dirty="0">
              <a:latin typeface="Arial Unicode MS"/>
              <a:cs typeface="Arial Unicode MS"/>
            </a:endParaRPr>
          </a:p>
          <a:p>
            <a:pPr marL="233679" indent="-221615">
              <a:lnSpc>
                <a:spcPct val="100000"/>
              </a:lnSpc>
              <a:spcBef>
                <a:spcPts val="15"/>
              </a:spcBef>
              <a:buSzPct val="61111"/>
              <a:buFont typeface="Arial"/>
              <a:buChar char="●"/>
              <a:tabLst>
                <a:tab pos="233679" algn="l"/>
                <a:tab pos="234315" algn="l"/>
              </a:tabLst>
            </a:pPr>
            <a:r>
              <a:rPr sz="1800" spc="-75" dirty="0">
                <a:solidFill>
                  <a:srgbClr val="FFFFFF"/>
                </a:solidFill>
                <a:latin typeface="Arial Unicode MS"/>
                <a:cs typeface="Arial Unicode MS"/>
              </a:rPr>
              <a:t>Captures </a:t>
            </a:r>
            <a:r>
              <a:rPr sz="1800" spc="-60" dirty="0">
                <a:solidFill>
                  <a:srgbClr val="FFFFFF"/>
                </a:solidFill>
                <a:latin typeface="Arial Unicode MS"/>
                <a:cs typeface="Arial Unicode MS"/>
              </a:rPr>
              <a:t>strategies</a:t>
            </a:r>
            <a:r>
              <a:rPr sz="1800" spc="-220" dirty="0">
                <a:solidFill>
                  <a:srgbClr val="FFFFFF"/>
                </a:solidFill>
                <a:latin typeface="Arial Unicode MS"/>
                <a:cs typeface="Arial Unicode MS"/>
              </a:rPr>
              <a:t> </a:t>
            </a:r>
            <a:r>
              <a:rPr sz="1800" spc="-25" dirty="0">
                <a:solidFill>
                  <a:srgbClr val="FFFFFF"/>
                </a:solidFill>
                <a:latin typeface="Arial Unicode MS"/>
                <a:cs typeface="Arial Unicode MS"/>
              </a:rPr>
              <a:t>like:</a:t>
            </a:r>
            <a:endParaRPr sz="1800" dirty="0">
              <a:latin typeface="Arial Unicode MS"/>
              <a:cs typeface="Arial Unicode MS"/>
            </a:endParaRPr>
          </a:p>
          <a:p>
            <a:pPr marL="599440" lvl="1" indent="-267335">
              <a:lnSpc>
                <a:spcPct val="100000"/>
              </a:lnSpc>
              <a:spcBef>
                <a:spcPts val="15"/>
              </a:spcBef>
              <a:buSzPct val="61111"/>
              <a:buFont typeface="Arial"/>
              <a:buChar char="○"/>
              <a:tabLst>
                <a:tab pos="599440" algn="l"/>
                <a:tab pos="600075" algn="l"/>
              </a:tabLst>
            </a:pPr>
            <a:r>
              <a:rPr sz="1800" spc="-5" dirty="0">
                <a:solidFill>
                  <a:srgbClr val="FFFFFF"/>
                </a:solidFill>
                <a:latin typeface="Arial Unicode MS"/>
                <a:cs typeface="Arial Unicode MS"/>
              </a:rPr>
              <a:t>Building/material</a:t>
            </a:r>
            <a:r>
              <a:rPr sz="1800" spc="-150" dirty="0">
                <a:solidFill>
                  <a:srgbClr val="FFFFFF"/>
                </a:solidFill>
                <a:latin typeface="Arial Unicode MS"/>
                <a:cs typeface="Arial Unicode MS"/>
              </a:rPr>
              <a:t> </a:t>
            </a:r>
            <a:r>
              <a:rPr sz="1800" spc="-80" dirty="0">
                <a:solidFill>
                  <a:srgbClr val="FFFFFF"/>
                </a:solidFill>
                <a:latin typeface="Arial Unicode MS"/>
                <a:cs typeface="Arial Unicode MS"/>
              </a:rPr>
              <a:t>reuse</a:t>
            </a:r>
            <a:endParaRPr sz="1800" dirty="0">
              <a:latin typeface="Arial Unicode MS"/>
              <a:cs typeface="Arial Unicode MS"/>
            </a:endParaRPr>
          </a:p>
          <a:p>
            <a:pPr marL="599440" lvl="1" indent="-267335">
              <a:lnSpc>
                <a:spcPct val="100000"/>
              </a:lnSpc>
              <a:spcBef>
                <a:spcPts val="15"/>
              </a:spcBef>
              <a:buSzPct val="61111"/>
              <a:buFont typeface="Arial"/>
              <a:buChar char="○"/>
              <a:tabLst>
                <a:tab pos="599440" algn="l"/>
                <a:tab pos="600075" algn="l"/>
              </a:tabLst>
            </a:pPr>
            <a:r>
              <a:rPr sz="1800" spc="-135" dirty="0">
                <a:solidFill>
                  <a:srgbClr val="FFFFFF"/>
                </a:solidFill>
                <a:latin typeface="Arial Unicode MS"/>
                <a:cs typeface="Arial Unicode MS"/>
              </a:rPr>
              <a:t>Use </a:t>
            </a:r>
            <a:r>
              <a:rPr sz="1800" dirty="0">
                <a:solidFill>
                  <a:srgbClr val="FFFFFF"/>
                </a:solidFill>
                <a:latin typeface="Arial Unicode MS"/>
                <a:cs typeface="Arial Unicode MS"/>
              </a:rPr>
              <a:t>of </a:t>
            </a:r>
            <a:r>
              <a:rPr sz="1800" spc="-45" dirty="0">
                <a:solidFill>
                  <a:srgbClr val="FFFFFF"/>
                </a:solidFill>
                <a:latin typeface="Arial Unicode MS"/>
                <a:cs typeface="Arial Unicode MS"/>
              </a:rPr>
              <a:t>bio-based</a:t>
            </a:r>
            <a:r>
              <a:rPr sz="1800" spc="-310" dirty="0">
                <a:solidFill>
                  <a:srgbClr val="FFFFFF"/>
                </a:solidFill>
                <a:latin typeface="Arial Unicode MS"/>
                <a:cs typeface="Arial Unicode MS"/>
              </a:rPr>
              <a:t> </a:t>
            </a:r>
            <a:r>
              <a:rPr sz="1800" spc="-30" dirty="0">
                <a:solidFill>
                  <a:srgbClr val="FFFFFF"/>
                </a:solidFill>
                <a:latin typeface="Arial Unicode MS"/>
                <a:cs typeface="Arial Unicode MS"/>
              </a:rPr>
              <a:t>materials</a:t>
            </a:r>
            <a:endParaRPr sz="1800" dirty="0">
              <a:latin typeface="Arial Unicode MS"/>
              <a:cs typeface="Arial Unicode MS"/>
            </a:endParaRPr>
          </a:p>
          <a:p>
            <a:pPr marL="599440" lvl="1" indent="-267335">
              <a:lnSpc>
                <a:spcPct val="100000"/>
              </a:lnSpc>
              <a:spcBef>
                <a:spcPts val="15"/>
              </a:spcBef>
              <a:buSzPct val="61111"/>
              <a:buFont typeface="Arial"/>
              <a:buChar char="○"/>
              <a:tabLst>
                <a:tab pos="599440" algn="l"/>
                <a:tab pos="600075" algn="l"/>
              </a:tabLst>
            </a:pPr>
            <a:r>
              <a:rPr sz="1800" spc="-25" dirty="0">
                <a:solidFill>
                  <a:srgbClr val="FFFFFF"/>
                </a:solidFill>
                <a:latin typeface="Arial Unicode MS"/>
                <a:cs typeface="Arial Unicode MS"/>
              </a:rPr>
              <a:t>Eﬀicient </a:t>
            </a:r>
            <a:r>
              <a:rPr sz="1800" spc="-15" dirty="0">
                <a:solidFill>
                  <a:srgbClr val="FFFFFF"/>
                </a:solidFill>
                <a:latin typeface="Arial Unicode MS"/>
                <a:cs typeface="Arial Unicode MS"/>
              </a:rPr>
              <a:t>structural</a:t>
            </a:r>
            <a:r>
              <a:rPr sz="1800" spc="-270" dirty="0">
                <a:solidFill>
                  <a:srgbClr val="FFFFFF"/>
                </a:solidFill>
                <a:latin typeface="Arial Unicode MS"/>
                <a:cs typeface="Arial Unicode MS"/>
              </a:rPr>
              <a:t> </a:t>
            </a:r>
            <a:r>
              <a:rPr sz="1800" spc="-55" dirty="0">
                <a:solidFill>
                  <a:srgbClr val="FFFFFF"/>
                </a:solidFill>
                <a:latin typeface="Arial Unicode MS"/>
                <a:cs typeface="Arial Unicode MS"/>
              </a:rPr>
              <a:t>design</a:t>
            </a:r>
            <a:endParaRPr sz="1800" dirty="0">
              <a:latin typeface="Arial Unicode MS"/>
              <a:cs typeface="Arial Unicode MS"/>
            </a:endParaRPr>
          </a:p>
        </p:txBody>
      </p:sp>
      <p:sp>
        <p:nvSpPr>
          <p:cNvPr id="8" name="object 8"/>
          <p:cNvSpPr/>
          <p:nvPr/>
        </p:nvSpPr>
        <p:spPr>
          <a:xfrm>
            <a:off x="6362874" y="1112999"/>
            <a:ext cx="5147310" cy="4860925"/>
          </a:xfrm>
          <a:custGeom>
            <a:avLst/>
            <a:gdLst/>
            <a:ahLst/>
            <a:cxnLst/>
            <a:rect l="l" t="t" r="r" b="b"/>
            <a:pathLst>
              <a:path w="5147309" h="4860925">
                <a:moveTo>
                  <a:pt x="0" y="0"/>
                </a:moveTo>
                <a:lnTo>
                  <a:pt x="5147099" y="0"/>
                </a:lnTo>
                <a:lnTo>
                  <a:pt x="5147099" y="4860599"/>
                </a:lnTo>
                <a:lnTo>
                  <a:pt x="0" y="4860599"/>
                </a:lnTo>
                <a:lnTo>
                  <a:pt x="0" y="0"/>
                </a:lnTo>
                <a:close/>
              </a:path>
            </a:pathLst>
          </a:custGeom>
          <a:solidFill>
            <a:srgbClr val="E47E3D"/>
          </a:solidFill>
        </p:spPr>
        <p:txBody>
          <a:bodyPr wrap="square" lIns="0" tIns="0" rIns="0" bIns="0" rtlCol="0"/>
          <a:lstStyle/>
          <a:p>
            <a:endParaRPr/>
          </a:p>
        </p:txBody>
      </p:sp>
      <p:sp>
        <p:nvSpPr>
          <p:cNvPr id="9" name="object 9"/>
          <p:cNvSpPr/>
          <p:nvPr/>
        </p:nvSpPr>
        <p:spPr>
          <a:xfrm>
            <a:off x="6215536" y="1183988"/>
            <a:ext cx="5147310" cy="2137410"/>
          </a:xfrm>
          <a:custGeom>
            <a:avLst/>
            <a:gdLst/>
            <a:ahLst/>
            <a:cxnLst/>
            <a:rect l="l" t="t" r="r" b="b"/>
            <a:pathLst>
              <a:path w="5147309" h="2137410">
                <a:moveTo>
                  <a:pt x="0" y="0"/>
                </a:moveTo>
                <a:lnTo>
                  <a:pt x="5147099" y="0"/>
                </a:lnTo>
                <a:lnTo>
                  <a:pt x="5147099" y="2136900"/>
                </a:lnTo>
                <a:lnTo>
                  <a:pt x="0" y="2136900"/>
                </a:lnTo>
                <a:lnTo>
                  <a:pt x="0" y="0"/>
                </a:lnTo>
                <a:close/>
              </a:path>
            </a:pathLst>
          </a:custGeom>
          <a:solidFill>
            <a:srgbClr val="FFFFFF"/>
          </a:solidFill>
        </p:spPr>
        <p:txBody>
          <a:bodyPr wrap="square" lIns="0" tIns="0" rIns="0" bIns="0" rtlCol="0"/>
          <a:lstStyle/>
          <a:p>
            <a:endParaRPr/>
          </a:p>
        </p:txBody>
      </p:sp>
      <p:sp>
        <p:nvSpPr>
          <p:cNvPr id="10" name="object 10"/>
          <p:cNvSpPr/>
          <p:nvPr/>
        </p:nvSpPr>
        <p:spPr>
          <a:xfrm>
            <a:off x="6215536" y="1183988"/>
            <a:ext cx="5147310" cy="2137410"/>
          </a:xfrm>
          <a:custGeom>
            <a:avLst/>
            <a:gdLst/>
            <a:ahLst/>
            <a:cxnLst/>
            <a:rect l="l" t="t" r="r" b="b"/>
            <a:pathLst>
              <a:path w="5147309" h="2137410">
                <a:moveTo>
                  <a:pt x="0" y="0"/>
                </a:moveTo>
                <a:lnTo>
                  <a:pt x="5147099" y="0"/>
                </a:lnTo>
                <a:lnTo>
                  <a:pt x="5147099" y="2136900"/>
                </a:lnTo>
                <a:lnTo>
                  <a:pt x="0" y="2136900"/>
                </a:lnTo>
                <a:lnTo>
                  <a:pt x="0" y="0"/>
                </a:lnTo>
                <a:close/>
              </a:path>
            </a:pathLst>
          </a:custGeom>
          <a:ln w="19049">
            <a:solidFill>
              <a:srgbClr val="E47E3D"/>
            </a:solidFill>
          </a:ln>
        </p:spPr>
        <p:txBody>
          <a:bodyPr wrap="square" lIns="0" tIns="0" rIns="0" bIns="0" rtlCol="0"/>
          <a:lstStyle/>
          <a:p>
            <a:endParaRPr/>
          </a:p>
        </p:txBody>
      </p:sp>
      <p:sp>
        <p:nvSpPr>
          <p:cNvPr id="11" name="object 11"/>
          <p:cNvSpPr/>
          <p:nvPr/>
        </p:nvSpPr>
        <p:spPr>
          <a:xfrm>
            <a:off x="8307274" y="2737697"/>
            <a:ext cx="45720" cy="20955"/>
          </a:xfrm>
          <a:custGeom>
            <a:avLst/>
            <a:gdLst/>
            <a:ahLst/>
            <a:cxnLst/>
            <a:rect l="l" t="t" r="r" b="b"/>
            <a:pathLst>
              <a:path w="45720" h="20955">
                <a:moveTo>
                  <a:pt x="0" y="0"/>
                </a:moveTo>
                <a:lnTo>
                  <a:pt x="45719" y="0"/>
                </a:lnTo>
                <a:lnTo>
                  <a:pt x="45719" y="20574"/>
                </a:lnTo>
                <a:lnTo>
                  <a:pt x="0" y="20574"/>
                </a:lnTo>
                <a:lnTo>
                  <a:pt x="0" y="0"/>
                </a:lnTo>
                <a:close/>
              </a:path>
            </a:pathLst>
          </a:custGeom>
          <a:solidFill>
            <a:srgbClr val="737377"/>
          </a:solidFill>
        </p:spPr>
        <p:txBody>
          <a:bodyPr wrap="square" lIns="0" tIns="0" rIns="0" bIns="0" rtlCol="0"/>
          <a:lstStyle/>
          <a:p>
            <a:endParaRPr/>
          </a:p>
        </p:txBody>
      </p:sp>
      <p:sp>
        <p:nvSpPr>
          <p:cNvPr id="12" name="object 12"/>
          <p:cNvSpPr/>
          <p:nvPr/>
        </p:nvSpPr>
        <p:spPr>
          <a:xfrm>
            <a:off x="8351873" y="3179316"/>
            <a:ext cx="678815" cy="476250"/>
          </a:xfrm>
          <a:custGeom>
            <a:avLst/>
            <a:gdLst/>
            <a:ahLst/>
            <a:cxnLst/>
            <a:rect l="l" t="t" r="r" b="b"/>
            <a:pathLst>
              <a:path w="678815" h="476250">
                <a:moveTo>
                  <a:pt x="455271" y="204556"/>
                </a:moveTo>
                <a:lnTo>
                  <a:pt x="223028" y="204556"/>
                </a:lnTo>
                <a:lnTo>
                  <a:pt x="223028" y="0"/>
                </a:lnTo>
                <a:lnTo>
                  <a:pt x="455271" y="0"/>
                </a:lnTo>
                <a:lnTo>
                  <a:pt x="455271" y="204556"/>
                </a:lnTo>
                <a:close/>
              </a:path>
              <a:path w="678815" h="476250">
                <a:moveTo>
                  <a:pt x="339149" y="476099"/>
                </a:moveTo>
                <a:lnTo>
                  <a:pt x="0" y="204556"/>
                </a:lnTo>
                <a:lnTo>
                  <a:pt x="678299" y="204556"/>
                </a:lnTo>
                <a:lnTo>
                  <a:pt x="339149" y="476099"/>
                </a:lnTo>
                <a:close/>
              </a:path>
            </a:pathLst>
          </a:custGeom>
          <a:solidFill>
            <a:srgbClr val="FFFFFF"/>
          </a:solidFill>
        </p:spPr>
        <p:txBody>
          <a:bodyPr wrap="square" lIns="0" tIns="0" rIns="0" bIns="0" rtlCol="0"/>
          <a:lstStyle/>
          <a:p>
            <a:endParaRPr/>
          </a:p>
        </p:txBody>
      </p:sp>
      <p:sp>
        <p:nvSpPr>
          <p:cNvPr id="13" name="object 13"/>
          <p:cNvSpPr txBox="1"/>
          <p:nvPr/>
        </p:nvSpPr>
        <p:spPr>
          <a:xfrm>
            <a:off x="6598784" y="3746695"/>
            <a:ext cx="3908425" cy="1739264"/>
          </a:xfrm>
          <a:prstGeom prst="rect">
            <a:avLst/>
          </a:prstGeom>
        </p:spPr>
        <p:txBody>
          <a:bodyPr vert="horz" wrap="square" lIns="0" tIns="12700" rIns="0" bIns="0" rtlCol="0">
            <a:spAutoFit/>
          </a:bodyPr>
          <a:lstStyle/>
          <a:p>
            <a:pPr marL="233679" indent="-221615">
              <a:lnSpc>
                <a:spcPct val="100000"/>
              </a:lnSpc>
              <a:spcBef>
                <a:spcPts val="100"/>
              </a:spcBef>
              <a:buSzPct val="61111"/>
              <a:buFont typeface="Arial"/>
              <a:buChar char="●"/>
              <a:tabLst>
                <a:tab pos="233679" algn="l"/>
                <a:tab pos="234315" algn="l"/>
              </a:tabLst>
            </a:pPr>
            <a:r>
              <a:rPr sz="1800" spc="-75" dirty="0">
                <a:solidFill>
                  <a:srgbClr val="FFFFFF"/>
                </a:solidFill>
                <a:latin typeface="Arial" panose="020B0604020202020204" pitchFamily="34" charset="0"/>
                <a:cs typeface="Arial" panose="020B0604020202020204" pitchFamily="34" charset="0"/>
              </a:rPr>
              <a:t>Analysis </a:t>
            </a:r>
            <a:r>
              <a:rPr sz="1800" spc="-20" dirty="0">
                <a:solidFill>
                  <a:srgbClr val="FFFFFF"/>
                </a:solidFill>
                <a:latin typeface="Arial" panose="020B0604020202020204" pitchFamily="34" charset="0"/>
                <a:cs typeface="Arial" panose="020B0604020202020204" pitchFamily="34" charset="0"/>
              </a:rPr>
              <a:t>led </a:t>
            </a:r>
            <a:r>
              <a:rPr sz="1800" spc="-40" dirty="0">
                <a:solidFill>
                  <a:srgbClr val="FFFFFF"/>
                </a:solidFill>
                <a:latin typeface="Arial" panose="020B0604020202020204" pitchFamily="34" charset="0"/>
                <a:cs typeface="Arial" panose="020B0604020202020204" pitchFamily="34" charset="0"/>
              </a:rPr>
              <a:t>by</a:t>
            </a:r>
            <a:r>
              <a:rPr sz="1800" spc="-345" dirty="0">
                <a:solidFill>
                  <a:srgbClr val="FFFFFF"/>
                </a:solidFill>
                <a:latin typeface="Arial" panose="020B0604020202020204" pitchFamily="34" charset="0"/>
                <a:cs typeface="Arial" panose="020B0604020202020204" pitchFamily="34" charset="0"/>
              </a:rPr>
              <a:t> </a:t>
            </a:r>
            <a:r>
              <a:rPr sz="2000" b="1" spc="-75" dirty="0">
                <a:solidFill>
                  <a:srgbClr val="FFFFFF"/>
                </a:solidFill>
                <a:uFill>
                  <a:solidFill>
                    <a:srgbClr val="FFFFFF"/>
                  </a:solidFill>
                </a:uFill>
                <a:latin typeface="Arial" panose="020B0604020202020204" pitchFamily="34" charset="0"/>
                <a:cs typeface="Arial" panose="020B0604020202020204" pitchFamily="34" charset="0"/>
              </a:rPr>
              <a:t>Manufacturers</a:t>
            </a:r>
            <a:endParaRPr sz="2000" dirty="0">
              <a:latin typeface="Arial" panose="020B0604020202020204" pitchFamily="34" charset="0"/>
              <a:cs typeface="Arial" panose="020B0604020202020204" pitchFamily="34" charset="0"/>
            </a:endParaRPr>
          </a:p>
          <a:p>
            <a:pPr marL="233679" indent="-221615">
              <a:lnSpc>
                <a:spcPct val="100000"/>
              </a:lnSpc>
              <a:buSzPct val="61111"/>
              <a:buFont typeface="Arial"/>
              <a:buChar char="●"/>
              <a:tabLst>
                <a:tab pos="233679" algn="l"/>
                <a:tab pos="234315" algn="l"/>
              </a:tabLst>
            </a:pPr>
            <a:r>
              <a:rPr sz="1800" spc="-35" dirty="0">
                <a:solidFill>
                  <a:srgbClr val="FFFFFF"/>
                </a:solidFill>
                <a:latin typeface="Arial" panose="020B0604020202020204" pitchFamily="34" charset="0"/>
                <a:cs typeface="Arial" panose="020B0604020202020204" pitchFamily="34" charset="0"/>
              </a:rPr>
              <a:t>Product</a:t>
            </a:r>
            <a:r>
              <a:rPr sz="1800" spc="-145" dirty="0">
                <a:solidFill>
                  <a:srgbClr val="FFFFFF"/>
                </a:solidFill>
                <a:latin typeface="Arial" panose="020B0604020202020204" pitchFamily="34" charset="0"/>
                <a:cs typeface="Arial" panose="020B0604020202020204" pitchFamily="34" charset="0"/>
              </a:rPr>
              <a:t> </a:t>
            </a:r>
            <a:r>
              <a:rPr sz="1800" spc="-35" dirty="0">
                <a:solidFill>
                  <a:srgbClr val="FFFFFF"/>
                </a:solidFill>
                <a:latin typeface="Arial" panose="020B0604020202020204" pitchFamily="34" charset="0"/>
                <a:cs typeface="Arial" panose="020B0604020202020204" pitchFamily="34" charset="0"/>
              </a:rPr>
              <a:t>selection</a:t>
            </a:r>
            <a:r>
              <a:rPr sz="1800" spc="-140" dirty="0">
                <a:solidFill>
                  <a:srgbClr val="FFFFFF"/>
                </a:solidFill>
                <a:latin typeface="Arial" panose="020B0604020202020204" pitchFamily="34" charset="0"/>
                <a:cs typeface="Arial" panose="020B0604020202020204" pitchFamily="34" charset="0"/>
              </a:rPr>
              <a:t> </a:t>
            </a:r>
            <a:r>
              <a:rPr sz="1800" spc="-20" dirty="0">
                <a:solidFill>
                  <a:srgbClr val="FFFFFF"/>
                </a:solidFill>
                <a:latin typeface="Arial" panose="020B0604020202020204" pitchFamily="34" charset="0"/>
                <a:cs typeface="Arial" panose="020B0604020202020204" pitchFamily="34" charset="0"/>
              </a:rPr>
              <a:t>led</a:t>
            </a:r>
            <a:r>
              <a:rPr sz="1800" spc="-145" dirty="0">
                <a:solidFill>
                  <a:srgbClr val="FFFFFF"/>
                </a:solidFill>
                <a:latin typeface="Arial" panose="020B0604020202020204" pitchFamily="34" charset="0"/>
                <a:cs typeface="Arial" panose="020B0604020202020204" pitchFamily="34" charset="0"/>
              </a:rPr>
              <a:t> </a:t>
            </a:r>
            <a:r>
              <a:rPr sz="1800" spc="-40" dirty="0">
                <a:solidFill>
                  <a:srgbClr val="FFFFFF"/>
                </a:solidFill>
                <a:latin typeface="Arial" panose="020B0604020202020204" pitchFamily="34" charset="0"/>
                <a:cs typeface="Arial" panose="020B0604020202020204" pitchFamily="34" charset="0"/>
              </a:rPr>
              <a:t>by</a:t>
            </a:r>
            <a:r>
              <a:rPr sz="1800" spc="-140" dirty="0">
                <a:solidFill>
                  <a:srgbClr val="FFFFFF"/>
                </a:solidFill>
                <a:latin typeface="Arial" panose="020B0604020202020204" pitchFamily="34" charset="0"/>
                <a:cs typeface="Arial" panose="020B0604020202020204" pitchFamily="34" charset="0"/>
              </a:rPr>
              <a:t> </a:t>
            </a:r>
            <a:r>
              <a:rPr sz="2000" b="1" spc="-90" dirty="0">
                <a:solidFill>
                  <a:srgbClr val="FFFFFF"/>
                </a:solidFill>
                <a:uFill>
                  <a:solidFill>
                    <a:srgbClr val="FFFFFF"/>
                  </a:solidFill>
                </a:uFill>
                <a:latin typeface="Arial" panose="020B0604020202020204" pitchFamily="34" charset="0"/>
                <a:cs typeface="Arial" panose="020B0604020202020204" pitchFamily="34" charset="0"/>
              </a:rPr>
              <a:t>Contractors</a:t>
            </a:r>
            <a:endParaRPr sz="2000" dirty="0">
              <a:latin typeface="Arial" panose="020B0604020202020204" pitchFamily="34" charset="0"/>
              <a:cs typeface="Arial" panose="020B0604020202020204" pitchFamily="34" charset="0"/>
            </a:endParaRPr>
          </a:p>
          <a:p>
            <a:pPr marL="233679" indent="-221615">
              <a:lnSpc>
                <a:spcPct val="100000"/>
              </a:lnSpc>
              <a:spcBef>
                <a:spcPts val="5"/>
              </a:spcBef>
              <a:buSzPct val="61111"/>
              <a:buFont typeface="Arial"/>
              <a:buChar char="●"/>
              <a:tabLst>
                <a:tab pos="233679" algn="l"/>
                <a:tab pos="234315" algn="l"/>
              </a:tabLst>
            </a:pPr>
            <a:r>
              <a:rPr sz="1800" spc="-75" dirty="0">
                <a:solidFill>
                  <a:srgbClr val="FFFFFF"/>
                </a:solidFill>
                <a:latin typeface="Arial" panose="020B0604020202020204" pitchFamily="34" charset="0"/>
                <a:cs typeface="Arial" panose="020B0604020202020204" pitchFamily="34" charset="0"/>
              </a:rPr>
              <a:t>Captures </a:t>
            </a:r>
            <a:r>
              <a:rPr sz="1800" spc="-60" dirty="0">
                <a:solidFill>
                  <a:srgbClr val="FFFFFF"/>
                </a:solidFill>
                <a:latin typeface="Arial" panose="020B0604020202020204" pitchFamily="34" charset="0"/>
                <a:cs typeface="Arial" panose="020B0604020202020204" pitchFamily="34" charset="0"/>
              </a:rPr>
              <a:t>strategies</a:t>
            </a:r>
            <a:r>
              <a:rPr sz="1800" spc="-220" dirty="0">
                <a:solidFill>
                  <a:srgbClr val="FFFFFF"/>
                </a:solidFill>
                <a:latin typeface="Arial" panose="020B0604020202020204" pitchFamily="34" charset="0"/>
                <a:cs typeface="Arial" panose="020B0604020202020204" pitchFamily="34" charset="0"/>
              </a:rPr>
              <a:t> </a:t>
            </a:r>
            <a:r>
              <a:rPr sz="1800" spc="-25" dirty="0">
                <a:solidFill>
                  <a:srgbClr val="FFFFFF"/>
                </a:solidFill>
                <a:latin typeface="Arial" panose="020B0604020202020204" pitchFamily="34" charset="0"/>
                <a:cs typeface="Arial" panose="020B0604020202020204" pitchFamily="34" charset="0"/>
              </a:rPr>
              <a:t>like:</a:t>
            </a:r>
            <a:endParaRPr sz="1800" dirty="0">
              <a:latin typeface="Arial" panose="020B0604020202020204" pitchFamily="34" charset="0"/>
              <a:cs typeface="Arial" panose="020B0604020202020204" pitchFamily="34" charset="0"/>
            </a:endParaRPr>
          </a:p>
          <a:p>
            <a:pPr marL="599440" lvl="1" indent="-267335">
              <a:lnSpc>
                <a:spcPct val="100000"/>
              </a:lnSpc>
              <a:spcBef>
                <a:spcPts val="15"/>
              </a:spcBef>
              <a:buSzPct val="61111"/>
              <a:buFont typeface="Arial"/>
              <a:buChar char="○"/>
              <a:tabLst>
                <a:tab pos="599440" algn="l"/>
                <a:tab pos="600075" algn="l"/>
              </a:tabLst>
            </a:pPr>
            <a:r>
              <a:rPr sz="1800" spc="-70" dirty="0">
                <a:solidFill>
                  <a:srgbClr val="FFFFFF"/>
                </a:solidFill>
                <a:latin typeface="Arial" panose="020B0604020202020204" pitchFamily="34" charset="0"/>
                <a:cs typeface="Arial" panose="020B0604020202020204" pitchFamily="34" charset="0"/>
              </a:rPr>
              <a:t>Concrete </a:t>
            </a:r>
            <a:r>
              <a:rPr sz="1800" spc="-25" dirty="0">
                <a:solidFill>
                  <a:srgbClr val="FFFFFF"/>
                </a:solidFill>
                <a:latin typeface="Arial" panose="020B0604020202020204" pitchFamily="34" charset="0"/>
                <a:cs typeface="Arial" panose="020B0604020202020204" pitchFamily="34" charset="0"/>
              </a:rPr>
              <a:t>mix</a:t>
            </a:r>
            <a:r>
              <a:rPr sz="1800" spc="-225" dirty="0">
                <a:solidFill>
                  <a:srgbClr val="FFFFFF"/>
                </a:solidFill>
                <a:latin typeface="Arial" panose="020B0604020202020204" pitchFamily="34" charset="0"/>
                <a:cs typeface="Arial" panose="020B0604020202020204" pitchFamily="34" charset="0"/>
              </a:rPr>
              <a:t> </a:t>
            </a:r>
            <a:r>
              <a:rPr sz="1800" spc="-70" dirty="0">
                <a:solidFill>
                  <a:srgbClr val="FFFFFF"/>
                </a:solidFill>
                <a:latin typeface="Arial" panose="020B0604020202020204" pitchFamily="34" charset="0"/>
                <a:cs typeface="Arial" panose="020B0604020202020204" pitchFamily="34" charset="0"/>
              </a:rPr>
              <a:t>designs</a:t>
            </a:r>
            <a:endParaRPr sz="1800" dirty="0">
              <a:latin typeface="Arial" panose="020B0604020202020204" pitchFamily="34" charset="0"/>
              <a:cs typeface="Arial" panose="020B0604020202020204" pitchFamily="34" charset="0"/>
            </a:endParaRPr>
          </a:p>
          <a:p>
            <a:pPr marL="599440" lvl="1" indent="-267335">
              <a:lnSpc>
                <a:spcPct val="100000"/>
              </a:lnSpc>
              <a:spcBef>
                <a:spcPts val="15"/>
              </a:spcBef>
              <a:buSzPct val="61111"/>
              <a:buFont typeface="Arial"/>
              <a:buChar char="○"/>
              <a:tabLst>
                <a:tab pos="599440" algn="l"/>
                <a:tab pos="600075" algn="l"/>
              </a:tabLst>
            </a:pPr>
            <a:r>
              <a:rPr sz="1800" spc="-95" dirty="0">
                <a:solidFill>
                  <a:srgbClr val="FFFFFF"/>
                </a:solidFill>
                <a:latin typeface="Arial" panose="020B0604020202020204" pitchFamily="34" charset="0"/>
                <a:cs typeface="Arial" panose="020B0604020202020204" pitchFamily="34" charset="0"/>
              </a:rPr>
              <a:t>Mfg </a:t>
            </a:r>
            <a:r>
              <a:rPr sz="1800" spc="10" dirty="0">
                <a:solidFill>
                  <a:srgbClr val="FFFFFF"/>
                </a:solidFill>
                <a:latin typeface="Arial" panose="020B0604020202020204" pitchFamily="34" charset="0"/>
                <a:cs typeface="Arial" panose="020B0604020202020204" pitchFamily="34" charset="0"/>
              </a:rPr>
              <a:t>plant </a:t>
            </a:r>
            <a:r>
              <a:rPr sz="1800" spc="-20" dirty="0">
                <a:solidFill>
                  <a:srgbClr val="FFFFFF"/>
                </a:solidFill>
                <a:latin typeface="Arial" panose="020B0604020202020204" pitchFamily="34" charset="0"/>
                <a:cs typeface="Arial" panose="020B0604020202020204" pitchFamily="34" charset="0"/>
              </a:rPr>
              <a:t>eﬀiciency/fuel</a:t>
            </a:r>
            <a:r>
              <a:rPr sz="1800" spc="-365" dirty="0">
                <a:solidFill>
                  <a:srgbClr val="FFFFFF"/>
                </a:solidFill>
                <a:latin typeface="Arial" panose="020B0604020202020204" pitchFamily="34" charset="0"/>
                <a:cs typeface="Arial" panose="020B0604020202020204" pitchFamily="34" charset="0"/>
              </a:rPr>
              <a:t> </a:t>
            </a:r>
            <a:r>
              <a:rPr sz="1800" spc="-70" dirty="0">
                <a:solidFill>
                  <a:srgbClr val="FFFFFF"/>
                </a:solidFill>
                <a:latin typeface="Arial" panose="020B0604020202020204" pitchFamily="34" charset="0"/>
                <a:cs typeface="Arial" panose="020B0604020202020204" pitchFamily="34" charset="0"/>
              </a:rPr>
              <a:t>source</a:t>
            </a:r>
            <a:endParaRPr sz="1800" dirty="0">
              <a:latin typeface="Arial" panose="020B0604020202020204" pitchFamily="34" charset="0"/>
              <a:cs typeface="Arial" panose="020B0604020202020204" pitchFamily="34" charset="0"/>
            </a:endParaRPr>
          </a:p>
          <a:p>
            <a:pPr marL="599440" lvl="1" indent="-321310">
              <a:lnSpc>
                <a:spcPct val="100000"/>
              </a:lnSpc>
              <a:spcBef>
                <a:spcPts val="15"/>
              </a:spcBef>
              <a:buFont typeface="Arial"/>
              <a:buChar char="○"/>
              <a:tabLst>
                <a:tab pos="599440" algn="l"/>
                <a:tab pos="600075" algn="l"/>
              </a:tabLst>
            </a:pPr>
            <a:r>
              <a:rPr sz="1800" spc="-65" dirty="0">
                <a:solidFill>
                  <a:srgbClr val="FFFFFF"/>
                </a:solidFill>
                <a:latin typeface="Arial" panose="020B0604020202020204" pitchFamily="34" charset="0"/>
                <a:cs typeface="Arial" panose="020B0604020202020204" pitchFamily="34" charset="0"/>
              </a:rPr>
              <a:t>Low </a:t>
            </a:r>
            <a:r>
              <a:rPr sz="1800" spc="-40" dirty="0">
                <a:solidFill>
                  <a:srgbClr val="FFFFFF"/>
                </a:solidFill>
                <a:latin typeface="Arial" panose="020B0604020202020204" pitchFamily="34" charset="0"/>
                <a:cs typeface="Arial" panose="020B0604020202020204" pitchFamily="34" charset="0"/>
              </a:rPr>
              <a:t>carbon</a:t>
            </a:r>
            <a:r>
              <a:rPr sz="1800" spc="-229" dirty="0">
                <a:solidFill>
                  <a:srgbClr val="FFFFFF"/>
                </a:solidFill>
                <a:latin typeface="Arial" panose="020B0604020202020204" pitchFamily="34" charset="0"/>
                <a:cs typeface="Arial" panose="020B0604020202020204" pitchFamily="34" charset="0"/>
              </a:rPr>
              <a:t> </a:t>
            </a:r>
            <a:r>
              <a:rPr sz="1800" spc="-25" dirty="0">
                <a:solidFill>
                  <a:srgbClr val="FFFFFF"/>
                </a:solidFill>
                <a:latin typeface="Arial" panose="020B0604020202020204" pitchFamily="34" charset="0"/>
                <a:cs typeface="Arial" panose="020B0604020202020204" pitchFamily="34" charset="0"/>
              </a:rPr>
              <a:t>procurement</a:t>
            </a:r>
            <a:endParaRPr sz="1800" dirty="0">
              <a:latin typeface="Arial" panose="020B0604020202020204" pitchFamily="34" charset="0"/>
              <a:cs typeface="Arial" panose="020B0604020202020204" pitchFamily="34" charset="0"/>
            </a:endParaRPr>
          </a:p>
        </p:txBody>
      </p:sp>
      <p:sp>
        <p:nvSpPr>
          <p:cNvPr id="14" name="object 14"/>
          <p:cNvSpPr txBox="1"/>
          <p:nvPr/>
        </p:nvSpPr>
        <p:spPr>
          <a:xfrm>
            <a:off x="6601294" y="1473030"/>
            <a:ext cx="4110354" cy="1308735"/>
          </a:xfrm>
          <a:prstGeom prst="rect">
            <a:avLst/>
          </a:prstGeom>
        </p:spPr>
        <p:txBody>
          <a:bodyPr vert="horz" wrap="square" lIns="0" tIns="12700" rIns="0" bIns="0" rtlCol="0">
            <a:spAutoFit/>
          </a:bodyPr>
          <a:lstStyle/>
          <a:p>
            <a:pPr marL="12700">
              <a:lnSpc>
                <a:spcPct val="100000"/>
              </a:lnSpc>
              <a:spcBef>
                <a:spcPts val="100"/>
              </a:spcBef>
            </a:pPr>
            <a:r>
              <a:rPr sz="2800" b="1" spc="-40" dirty="0">
                <a:solidFill>
                  <a:srgbClr val="E47E3D"/>
                </a:solidFill>
                <a:latin typeface="Arial"/>
                <a:cs typeface="Arial"/>
              </a:rPr>
              <a:t>Product/Material</a:t>
            </a:r>
            <a:r>
              <a:rPr sz="2800" b="1" spc="-95" dirty="0">
                <a:solidFill>
                  <a:srgbClr val="E47E3D"/>
                </a:solidFill>
                <a:latin typeface="Arial"/>
                <a:cs typeface="Arial"/>
              </a:rPr>
              <a:t> </a:t>
            </a:r>
            <a:r>
              <a:rPr sz="2800" b="1" spc="-210" dirty="0">
                <a:solidFill>
                  <a:srgbClr val="E47E3D"/>
                </a:solidFill>
                <a:latin typeface="Arial"/>
                <a:cs typeface="Arial"/>
              </a:rPr>
              <a:t>LCA</a:t>
            </a:r>
            <a:endParaRPr sz="2800" dirty="0">
              <a:latin typeface="Arial"/>
              <a:cs typeface="Arial"/>
            </a:endParaRPr>
          </a:p>
          <a:p>
            <a:pPr marL="71754" marR="5080">
              <a:lnSpc>
                <a:spcPts val="2150"/>
              </a:lnSpc>
              <a:spcBef>
                <a:spcPts val="2510"/>
              </a:spcBef>
              <a:tabLst>
                <a:tab pos="438784" algn="l"/>
                <a:tab pos="439420" algn="l"/>
              </a:tabLst>
            </a:pPr>
            <a:r>
              <a:rPr sz="1800" spc="-135" dirty="0">
                <a:solidFill>
                  <a:srgbClr val="737377"/>
                </a:solidFill>
                <a:latin typeface="Arial Unicode MS"/>
                <a:cs typeface="Arial Unicode MS"/>
              </a:rPr>
              <a:t>Use </a:t>
            </a:r>
            <a:r>
              <a:rPr sz="1800" b="1" spc="-55" dirty="0">
                <a:solidFill>
                  <a:srgbClr val="737377"/>
                </a:solidFill>
                <a:latin typeface="Arial"/>
                <a:cs typeface="Arial"/>
              </a:rPr>
              <a:t>Environmental </a:t>
            </a:r>
            <a:r>
              <a:rPr sz="1800" b="1" spc="-70" dirty="0">
                <a:solidFill>
                  <a:srgbClr val="737377"/>
                </a:solidFill>
                <a:latin typeface="Arial"/>
                <a:cs typeface="Arial"/>
              </a:rPr>
              <a:t>Product  Declarations</a:t>
            </a:r>
            <a:r>
              <a:rPr lang="en-US" sz="1800" spc="-70" dirty="0">
                <a:solidFill>
                  <a:srgbClr val="737377"/>
                </a:solidFill>
                <a:latin typeface="Arial"/>
                <a:cs typeface="Arial"/>
              </a:rPr>
              <a:t> </a:t>
            </a:r>
            <a:r>
              <a:rPr sz="1800" spc="25" dirty="0">
                <a:solidFill>
                  <a:srgbClr val="737377"/>
                </a:solidFill>
                <a:latin typeface="Arial Unicode MS"/>
                <a:cs typeface="Arial Unicode MS"/>
              </a:rPr>
              <a:t>to</a:t>
            </a:r>
            <a:r>
              <a:rPr sz="1800" spc="-340" dirty="0">
                <a:solidFill>
                  <a:srgbClr val="737377"/>
                </a:solidFill>
                <a:latin typeface="Arial Unicode MS"/>
                <a:cs typeface="Arial Unicode MS"/>
              </a:rPr>
              <a:t> </a:t>
            </a:r>
            <a:r>
              <a:rPr sz="1800" spc="-75" dirty="0">
                <a:solidFill>
                  <a:srgbClr val="737377"/>
                </a:solidFill>
                <a:latin typeface="Arial Unicode MS"/>
                <a:cs typeface="Arial Unicode MS"/>
              </a:rPr>
              <a:t>measure </a:t>
            </a:r>
            <a:r>
              <a:rPr sz="1800" spc="-40" dirty="0">
                <a:solidFill>
                  <a:srgbClr val="737377"/>
                </a:solidFill>
                <a:latin typeface="Arial Unicode MS"/>
                <a:cs typeface="Arial Unicode MS"/>
              </a:rPr>
              <a:t>performance</a:t>
            </a:r>
            <a:endParaRPr sz="1800" dirty="0">
              <a:latin typeface="Arial Unicode MS"/>
              <a:cs typeface="Arial Unicode MS"/>
            </a:endParaRPr>
          </a:p>
        </p:txBody>
      </p:sp>
      <p:sp>
        <p:nvSpPr>
          <p:cNvPr id="15" name="object 15"/>
          <p:cNvSpPr txBox="1">
            <a:spLocks noGrp="1"/>
          </p:cNvSpPr>
          <p:nvPr>
            <p:ph type="title"/>
          </p:nvPr>
        </p:nvSpPr>
        <p:spPr>
          <a:xfrm>
            <a:off x="444500" y="351685"/>
            <a:ext cx="4885443" cy="443711"/>
          </a:xfrm>
          <a:prstGeom prst="rect">
            <a:avLst/>
          </a:prstGeom>
        </p:spPr>
        <p:txBody>
          <a:bodyPr vert="horz" wrap="square" lIns="0" tIns="12700" rIns="0" bIns="0" rtlCol="0">
            <a:spAutoFit/>
          </a:bodyPr>
          <a:lstStyle/>
          <a:p>
            <a:pPr marL="12700">
              <a:lnSpc>
                <a:spcPct val="100000"/>
              </a:lnSpc>
              <a:spcBef>
                <a:spcPts val="100"/>
              </a:spcBef>
            </a:pPr>
            <a:r>
              <a:rPr lang="en-US" b="0" spc="-95" dirty="0"/>
              <a:t>BUILDING </a:t>
            </a:r>
            <a:r>
              <a:rPr lang="en-US" b="0" spc="-100" dirty="0"/>
              <a:t>VS. </a:t>
            </a:r>
            <a:r>
              <a:rPr lang="en-US" b="0" spc="-90" dirty="0"/>
              <a:t>PRODUCT</a:t>
            </a:r>
            <a:r>
              <a:rPr lang="en-US" b="0" spc="-430" dirty="0"/>
              <a:t> </a:t>
            </a:r>
            <a:r>
              <a:rPr lang="en-US" b="0" spc="-340" dirty="0"/>
              <a:t>LCA</a:t>
            </a:r>
            <a:endParaRPr lang="en-US" b="0" dirty="0"/>
          </a:p>
        </p:txBody>
      </p:sp>
      <p:sp>
        <p:nvSpPr>
          <p:cNvPr id="17" name="Holder 6">
            <a:extLst>
              <a:ext uri="{FF2B5EF4-FFF2-40B4-BE49-F238E27FC236}">
                <a16:creationId xmlns:a16="http://schemas.microsoft.com/office/drawing/2014/main" id="{61F4E7F6-CA2E-0741-9DE1-BF98FECE56C1}"/>
              </a:ext>
            </a:extLst>
          </p:cNvPr>
          <p:cNvSpPr>
            <a:spLocks noGrp="1"/>
          </p:cNvSpPr>
          <p:nvPr>
            <p:ph type="sldNum" sz="quarter" idx="7"/>
          </p:nvPr>
        </p:nvSpPr>
        <p:spPr>
          <a:xfrm>
            <a:off x="10584351" y="6537960"/>
            <a:ext cx="1557654" cy="320040"/>
          </a:xfrm>
          <a:prstGeom prst="rect">
            <a:avLst/>
          </a:prstGeom>
        </p:spPr>
        <p:txBody>
          <a:bodyPr lIns="0" tIns="0" rIns="0" bIns="0"/>
          <a:lstStyle>
            <a:lvl1pPr algn="r">
              <a:defRPr>
                <a:solidFill>
                  <a:schemeClr val="tx1">
                    <a:tint val="75000"/>
                  </a:schemeClr>
                </a:solidFill>
              </a:defRPr>
            </a:lvl1pPr>
          </a:lstStyle>
          <a:p>
            <a:fld id="{B6F15528-21DE-4FAA-801E-634DDDAF4B2B}" type="slidenum">
              <a:rPr/>
              <a:t>36</a:t>
            </a:fld>
            <a:endParaRPr/>
          </a:p>
        </p:txBody>
      </p:sp>
      <p:pic>
        <p:nvPicPr>
          <p:cNvPr id="16" name="Picture 15">
            <a:extLst>
              <a:ext uri="{FF2B5EF4-FFF2-40B4-BE49-F238E27FC236}">
                <a16:creationId xmlns:a16="http://schemas.microsoft.com/office/drawing/2014/main" id="{3C1062E4-BBB4-DCFD-71A5-E3754F544A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1923" y="6257556"/>
            <a:ext cx="448044" cy="448044"/>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1000" y="363145"/>
            <a:ext cx="7480300" cy="443711"/>
          </a:xfrm>
          <a:prstGeom prst="rect">
            <a:avLst/>
          </a:prstGeom>
        </p:spPr>
        <p:txBody>
          <a:bodyPr vert="horz" wrap="square" lIns="0" tIns="12700" rIns="0" bIns="0" rtlCol="0">
            <a:spAutoFit/>
          </a:bodyPr>
          <a:lstStyle/>
          <a:p>
            <a:pPr marL="12700">
              <a:lnSpc>
                <a:spcPct val="100000"/>
              </a:lnSpc>
              <a:spcBef>
                <a:spcPts val="100"/>
              </a:spcBef>
            </a:pPr>
            <a:r>
              <a:rPr lang="en-US" b="0" spc="-125" dirty="0"/>
              <a:t>WHOLE </a:t>
            </a:r>
            <a:r>
              <a:rPr lang="en-US" b="0" spc="-95" dirty="0"/>
              <a:t>BUILDING </a:t>
            </a:r>
            <a:r>
              <a:rPr lang="en-US" b="0" spc="-85" dirty="0"/>
              <a:t>LIFE </a:t>
            </a:r>
            <a:r>
              <a:rPr lang="en-US" b="0" spc="-155" dirty="0"/>
              <a:t>CYCLE</a:t>
            </a:r>
            <a:r>
              <a:rPr lang="en-US" b="0" spc="-505" dirty="0"/>
              <a:t> </a:t>
            </a:r>
            <a:r>
              <a:rPr lang="en-US" b="0" spc="-165" dirty="0"/>
              <a:t>ASSESSMENT</a:t>
            </a:r>
            <a:endParaRPr lang="en-US" b="0" dirty="0"/>
          </a:p>
        </p:txBody>
      </p:sp>
      <p:sp>
        <p:nvSpPr>
          <p:cNvPr id="3" name="object 3"/>
          <p:cNvSpPr/>
          <p:nvPr/>
        </p:nvSpPr>
        <p:spPr>
          <a:xfrm>
            <a:off x="1419612" y="920700"/>
            <a:ext cx="9352785" cy="5070773"/>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8534400" y="6137605"/>
            <a:ext cx="3247786" cy="166712"/>
          </a:xfrm>
          <a:prstGeom prst="rect">
            <a:avLst/>
          </a:prstGeom>
        </p:spPr>
        <p:txBody>
          <a:bodyPr vert="horz" wrap="square" lIns="0" tIns="12700" rIns="0" bIns="0" rtlCol="0">
            <a:spAutoFit/>
          </a:bodyPr>
          <a:lstStyle/>
          <a:p>
            <a:pPr marL="12700">
              <a:lnSpc>
                <a:spcPct val="100000"/>
              </a:lnSpc>
              <a:spcBef>
                <a:spcPts val="100"/>
              </a:spcBef>
            </a:pPr>
            <a:r>
              <a:rPr sz="1000" spc="-40" dirty="0">
                <a:latin typeface="Arial" panose="020B0604020202020204" pitchFamily="34" charset="0"/>
                <a:cs typeface="Arial" panose="020B0604020202020204" pitchFamily="34" charset="0"/>
              </a:rPr>
              <a:t>Image</a:t>
            </a:r>
            <a:r>
              <a:rPr sz="1000" spc="-75" dirty="0">
                <a:latin typeface="Arial" panose="020B0604020202020204" pitchFamily="34" charset="0"/>
                <a:cs typeface="Arial" panose="020B0604020202020204" pitchFamily="34" charset="0"/>
              </a:rPr>
              <a:t> </a:t>
            </a:r>
            <a:r>
              <a:rPr sz="1000" spc="-20" dirty="0">
                <a:latin typeface="Arial" panose="020B0604020202020204" pitchFamily="34" charset="0"/>
                <a:cs typeface="Arial" panose="020B0604020202020204" pitchFamily="34" charset="0"/>
              </a:rPr>
              <a:t>Credit:</a:t>
            </a:r>
            <a:r>
              <a:rPr sz="1000" spc="-70" dirty="0">
                <a:latin typeface="Arial" panose="020B0604020202020204" pitchFamily="34" charset="0"/>
                <a:cs typeface="Arial" panose="020B0604020202020204" pitchFamily="34" charset="0"/>
              </a:rPr>
              <a:t> </a:t>
            </a:r>
            <a:r>
              <a:rPr sz="1000" spc="-35" dirty="0">
                <a:latin typeface="Arial" panose="020B0604020202020204" pitchFamily="34" charset="0"/>
                <a:cs typeface="Arial" panose="020B0604020202020204" pitchFamily="34" charset="0"/>
              </a:rPr>
              <a:t>Brad</a:t>
            </a:r>
            <a:r>
              <a:rPr sz="1000" spc="-75" dirty="0">
                <a:latin typeface="Arial" panose="020B0604020202020204" pitchFamily="34" charset="0"/>
                <a:cs typeface="Arial" panose="020B0604020202020204" pitchFamily="34" charset="0"/>
              </a:rPr>
              <a:t> </a:t>
            </a:r>
            <a:r>
              <a:rPr sz="1000" spc="-40" dirty="0">
                <a:latin typeface="Arial" panose="020B0604020202020204" pitchFamily="34" charset="0"/>
                <a:cs typeface="Arial" panose="020B0604020202020204" pitchFamily="34" charset="0"/>
              </a:rPr>
              <a:t>Benke,</a:t>
            </a:r>
            <a:r>
              <a:rPr sz="1000" spc="-70" dirty="0">
                <a:latin typeface="Arial" panose="020B0604020202020204" pitchFamily="34" charset="0"/>
                <a:cs typeface="Arial" panose="020B0604020202020204" pitchFamily="34" charset="0"/>
              </a:rPr>
              <a:t> </a:t>
            </a:r>
            <a:r>
              <a:rPr sz="1000" spc="-35" dirty="0">
                <a:latin typeface="Arial" panose="020B0604020202020204" pitchFamily="34" charset="0"/>
                <a:cs typeface="Arial" panose="020B0604020202020204" pitchFamily="34" charset="0"/>
              </a:rPr>
              <a:t>Carbon</a:t>
            </a:r>
            <a:r>
              <a:rPr sz="1000" spc="-75" dirty="0">
                <a:latin typeface="Arial" panose="020B0604020202020204" pitchFamily="34" charset="0"/>
                <a:cs typeface="Arial" panose="020B0604020202020204" pitchFamily="34" charset="0"/>
              </a:rPr>
              <a:t> </a:t>
            </a:r>
            <a:r>
              <a:rPr sz="1000" spc="-30" dirty="0">
                <a:latin typeface="Arial" panose="020B0604020202020204" pitchFamily="34" charset="0"/>
                <a:cs typeface="Arial" panose="020B0604020202020204" pitchFamily="34" charset="0"/>
              </a:rPr>
              <a:t>Leadership</a:t>
            </a:r>
            <a:r>
              <a:rPr sz="1000" spc="-70" dirty="0">
                <a:latin typeface="Arial" panose="020B0604020202020204" pitchFamily="34" charset="0"/>
                <a:cs typeface="Arial" panose="020B0604020202020204" pitchFamily="34" charset="0"/>
              </a:rPr>
              <a:t> </a:t>
            </a:r>
            <a:r>
              <a:rPr sz="1000" spc="-30" dirty="0">
                <a:latin typeface="Arial" panose="020B0604020202020204" pitchFamily="34" charset="0"/>
                <a:cs typeface="Arial" panose="020B0604020202020204" pitchFamily="34" charset="0"/>
              </a:rPr>
              <a:t>Forum,</a:t>
            </a:r>
            <a:r>
              <a:rPr sz="1000" spc="-75" dirty="0">
                <a:latin typeface="Arial" panose="020B0604020202020204" pitchFamily="34" charset="0"/>
                <a:cs typeface="Arial" panose="020B0604020202020204" pitchFamily="34" charset="0"/>
              </a:rPr>
              <a:t> </a:t>
            </a:r>
            <a:r>
              <a:rPr sz="1000" spc="-55" dirty="0">
                <a:latin typeface="Arial" panose="020B0604020202020204" pitchFamily="34" charset="0"/>
                <a:cs typeface="Arial" panose="020B0604020202020204" pitchFamily="34" charset="0"/>
              </a:rPr>
              <a:t>2021</a:t>
            </a:r>
            <a:endParaRPr sz="1000" dirty="0">
              <a:latin typeface="Arial" panose="020B0604020202020204" pitchFamily="34" charset="0"/>
              <a:cs typeface="Arial" panose="020B0604020202020204" pitchFamily="34" charset="0"/>
            </a:endParaRPr>
          </a:p>
        </p:txBody>
      </p:sp>
      <p:sp>
        <p:nvSpPr>
          <p:cNvPr id="6" name="Holder 6">
            <a:extLst>
              <a:ext uri="{FF2B5EF4-FFF2-40B4-BE49-F238E27FC236}">
                <a16:creationId xmlns:a16="http://schemas.microsoft.com/office/drawing/2014/main" id="{498FE6ED-F4DA-AB4A-80A1-120C7D03DE5B}"/>
              </a:ext>
            </a:extLst>
          </p:cNvPr>
          <p:cNvSpPr>
            <a:spLocks noGrp="1"/>
          </p:cNvSpPr>
          <p:nvPr>
            <p:ph type="sldNum" sz="quarter" idx="7"/>
          </p:nvPr>
        </p:nvSpPr>
        <p:spPr>
          <a:xfrm>
            <a:off x="10584351" y="6537960"/>
            <a:ext cx="1557654" cy="320040"/>
          </a:xfrm>
          <a:prstGeom prst="rect">
            <a:avLst/>
          </a:prstGeom>
        </p:spPr>
        <p:txBody>
          <a:bodyPr lIns="0" tIns="0" rIns="0" bIns="0"/>
          <a:lstStyle>
            <a:lvl1pPr algn="r">
              <a:defRPr>
                <a:solidFill>
                  <a:schemeClr val="tx1">
                    <a:tint val="75000"/>
                  </a:schemeClr>
                </a:solidFill>
              </a:defRPr>
            </a:lvl1pPr>
          </a:lstStyle>
          <a:p>
            <a:fld id="{B6F15528-21DE-4FAA-801E-634DDDAF4B2B}" type="slidenum">
              <a:rPr/>
              <a:t>37</a:t>
            </a:fld>
            <a:endParaRPr/>
          </a:p>
        </p:txBody>
      </p:sp>
      <p:pic>
        <p:nvPicPr>
          <p:cNvPr id="5" name="Picture 4">
            <a:extLst>
              <a:ext uri="{FF2B5EF4-FFF2-40B4-BE49-F238E27FC236}">
                <a16:creationId xmlns:a16="http://schemas.microsoft.com/office/drawing/2014/main" id="{F9F608B0-E14A-BC83-1D99-A73BDF938A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1923" y="6257556"/>
            <a:ext cx="448044" cy="448044"/>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4000174" y="4965200"/>
            <a:ext cx="1276350" cy="391795"/>
          </a:xfrm>
          <a:prstGeom prst="rect">
            <a:avLst/>
          </a:prstGeom>
          <a:ln w="19049">
            <a:solidFill>
              <a:srgbClr val="F7B71A"/>
            </a:solidFill>
          </a:ln>
        </p:spPr>
        <p:txBody>
          <a:bodyPr vert="horz" wrap="square" lIns="0" tIns="12700" rIns="0" bIns="0" rtlCol="0">
            <a:spAutoFit/>
          </a:bodyPr>
          <a:lstStyle/>
          <a:p>
            <a:pPr marL="50165">
              <a:lnSpc>
                <a:spcPct val="100000"/>
              </a:lnSpc>
              <a:spcBef>
                <a:spcPts val="100"/>
              </a:spcBef>
            </a:pPr>
            <a:r>
              <a:rPr sz="1900" spc="-114" dirty="0">
                <a:latin typeface="Arial Unicode MS"/>
                <a:cs typeface="Arial Unicode MS"/>
              </a:rPr>
              <a:t>100 </a:t>
            </a:r>
            <a:r>
              <a:rPr sz="1900" spc="-65" dirty="0">
                <a:latin typeface="Arial Unicode MS"/>
                <a:cs typeface="Arial Unicode MS"/>
              </a:rPr>
              <a:t>kg</a:t>
            </a:r>
            <a:r>
              <a:rPr sz="1900" spc="-240" dirty="0">
                <a:latin typeface="Arial Unicode MS"/>
                <a:cs typeface="Arial Unicode MS"/>
              </a:rPr>
              <a:t> </a:t>
            </a:r>
            <a:r>
              <a:rPr sz="1900" spc="-55" dirty="0">
                <a:latin typeface="Arial Unicode MS"/>
                <a:cs typeface="Arial Unicode MS"/>
              </a:rPr>
              <a:t>steel</a:t>
            </a:r>
            <a:endParaRPr sz="1900">
              <a:latin typeface="Arial Unicode MS"/>
              <a:cs typeface="Arial Unicode MS"/>
            </a:endParaRPr>
          </a:p>
        </p:txBody>
      </p:sp>
      <p:sp>
        <p:nvSpPr>
          <p:cNvPr id="4" name="object 4"/>
          <p:cNvSpPr txBox="1"/>
          <p:nvPr/>
        </p:nvSpPr>
        <p:spPr>
          <a:xfrm>
            <a:off x="5849625" y="4965200"/>
            <a:ext cx="2754630" cy="391795"/>
          </a:xfrm>
          <a:prstGeom prst="rect">
            <a:avLst/>
          </a:prstGeom>
          <a:ln w="19049">
            <a:solidFill>
              <a:srgbClr val="0075A9"/>
            </a:solidFill>
          </a:ln>
        </p:spPr>
        <p:txBody>
          <a:bodyPr vert="horz" wrap="square" lIns="0" tIns="12700" rIns="0" bIns="0" rtlCol="0">
            <a:spAutoFit/>
          </a:bodyPr>
          <a:lstStyle/>
          <a:p>
            <a:pPr marL="76200">
              <a:lnSpc>
                <a:spcPct val="100000"/>
              </a:lnSpc>
              <a:spcBef>
                <a:spcPts val="100"/>
              </a:spcBef>
            </a:pPr>
            <a:r>
              <a:rPr sz="1900" spc="-100" dirty="0">
                <a:latin typeface="Arial Unicode MS"/>
                <a:cs typeface="Arial Unicode MS"/>
              </a:rPr>
              <a:t>0.43 </a:t>
            </a:r>
            <a:r>
              <a:rPr sz="1900" spc="-65" dirty="0">
                <a:latin typeface="Arial Unicode MS"/>
                <a:cs typeface="Arial Unicode MS"/>
              </a:rPr>
              <a:t>kg </a:t>
            </a:r>
            <a:r>
              <a:rPr sz="1900" spc="-190" dirty="0">
                <a:latin typeface="Arial Unicode MS"/>
                <a:cs typeface="Arial Unicode MS"/>
              </a:rPr>
              <a:t>CO</a:t>
            </a:r>
            <a:r>
              <a:rPr sz="1875" spc="-284" baseline="-31111" dirty="0">
                <a:latin typeface="Arial Unicode MS"/>
                <a:cs typeface="Arial Unicode MS"/>
              </a:rPr>
              <a:t>2</a:t>
            </a:r>
            <a:r>
              <a:rPr sz="1900" spc="-190" dirty="0">
                <a:latin typeface="Arial Unicode MS"/>
                <a:cs typeface="Arial Unicode MS"/>
              </a:rPr>
              <a:t>e </a:t>
            </a:r>
            <a:r>
              <a:rPr sz="1900" spc="-30" dirty="0">
                <a:latin typeface="Arial Unicode MS"/>
                <a:cs typeface="Arial Unicode MS"/>
              </a:rPr>
              <a:t>per </a:t>
            </a:r>
            <a:r>
              <a:rPr sz="1900" spc="-65" dirty="0">
                <a:latin typeface="Arial Unicode MS"/>
                <a:cs typeface="Arial Unicode MS"/>
              </a:rPr>
              <a:t>kg</a:t>
            </a:r>
            <a:r>
              <a:rPr sz="1900" spc="-405" dirty="0">
                <a:latin typeface="Arial Unicode MS"/>
                <a:cs typeface="Arial Unicode MS"/>
              </a:rPr>
              <a:t> </a:t>
            </a:r>
            <a:r>
              <a:rPr sz="1900" spc="-55" dirty="0">
                <a:latin typeface="Arial Unicode MS"/>
                <a:cs typeface="Arial Unicode MS"/>
              </a:rPr>
              <a:t>steel</a:t>
            </a:r>
            <a:endParaRPr sz="1900">
              <a:latin typeface="Arial Unicode MS"/>
              <a:cs typeface="Arial Unicode MS"/>
            </a:endParaRPr>
          </a:p>
        </p:txBody>
      </p:sp>
      <p:sp>
        <p:nvSpPr>
          <p:cNvPr id="5" name="object 5"/>
          <p:cNvSpPr txBox="1"/>
          <p:nvPr/>
        </p:nvSpPr>
        <p:spPr>
          <a:xfrm>
            <a:off x="8995550" y="4965200"/>
            <a:ext cx="1478915" cy="391795"/>
          </a:xfrm>
          <a:prstGeom prst="rect">
            <a:avLst/>
          </a:prstGeom>
          <a:ln w="19049">
            <a:solidFill>
              <a:srgbClr val="8EC7E7"/>
            </a:solidFill>
          </a:ln>
        </p:spPr>
        <p:txBody>
          <a:bodyPr vert="horz" wrap="square" lIns="0" tIns="12700" rIns="0" bIns="0" rtlCol="0">
            <a:spAutoFit/>
          </a:bodyPr>
          <a:lstStyle/>
          <a:p>
            <a:pPr marL="130810">
              <a:lnSpc>
                <a:spcPct val="100000"/>
              </a:lnSpc>
              <a:spcBef>
                <a:spcPts val="100"/>
              </a:spcBef>
            </a:pPr>
            <a:r>
              <a:rPr sz="1900" spc="-114" dirty="0">
                <a:latin typeface="Arial Unicode MS"/>
                <a:cs typeface="Arial Unicode MS"/>
              </a:rPr>
              <a:t>43 </a:t>
            </a:r>
            <a:r>
              <a:rPr sz="1900" spc="-65" dirty="0">
                <a:latin typeface="Arial Unicode MS"/>
                <a:cs typeface="Arial Unicode MS"/>
              </a:rPr>
              <a:t>kg</a:t>
            </a:r>
            <a:r>
              <a:rPr sz="1900" spc="-210" dirty="0">
                <a:latin typeface="Arial Unicode MS"/>
                <a:cs typeface="Arial Unicode MS"/>
              </a:rPr>
              <a:t> </a:t>
            </a:r>
            <a:r>
              <a:rPr sz="1900" spc="-190" dirty="0">
                <a:latin typeface="Arial Unicode MS"/>
                <a:cs typeface="Arial Unicode MS"/>
              </a:rPr>
              <a:t>CO</a:t>
            </a:r>
            <a:r>
              <a:rPr sz="1875" spc="-284" baseline="-31111" dirty="0">
                <a:latin typeface="Arial Unicode MS"/>
                <a:cs typeface="Arial Unicode MS"/>
              </a:rPr>
              <a:t>2</a:t>
            </a:r>
            <a:r>
              <a:rPr sz="1900" spc="-190" dirty="0">
                <a:latin typeface="Arial Unicode MS"/>
                <a:cs typeface="Arial Unicode MS"/>
              </a:rPr>
              <a:t>e</a:t>
            </a:r>
            <a:endParaRPr sz="1900">
              <a:latin typeface="Arial Unicode MS"/>
              <a:cs typeface="Arial Unicode MS"/>
            </a:endParaRPr>
          </a:p>
        </p:txBody>
      </p:sp>
      <p:sp>
        <p:nvSpPr>
          <p:cNvPr id="6" name="object 6"/>
          <p:cNvSpPr txBox="1"/>
          <p:nvPr/>
        </p:nvSpPr>
        <p:spPr>
          <a:xfrm>
            <a:off x="3627525" y="4965398"/>
            <a:ext cx="339725" cy="795020"/>
          </a:xfrm>
          <a:prstGeom prst="rect">
            <a:avLst/>
          </a:prstGeom>
        </p:spPr>
        <p:txBody>
          <a:bodyPr vert="horz" wrap="square" lIns="0" tIns="12700" rIns="0" bIns="0" rtlCol="0">
            <a:spAutoFit/>
          </a:bodyPr>
          <a:lstStyle/>
          <a:p>
            <a:pPr marL="12700">
              <a:lnSpc>
                <a:spcPct val="100000"/>
              </a:lnSpc>
              <a:spcBef>
                <a:spcPts val="100"/>
              </a:spcBef>
            </a:pPr>
            <a:r>
              <a:rPr sz="1900" b="1" spc="-315" dirty="0">
                <a:latin typeface="Arial"/>
                <a:cs typeface="Arial"/>
              </a:rPr>
              <a:t>E</a:t>
            </a:r>
            <a:r>
              <a:rPr sz="1900" b="1" spc="-120" dirty="0">
                <a:latin typeface="Arial"/>
                <a:cs typeface="Arial"/>
              </a:rPr>
              <a:t>x</a:t>
            </a:r>
            <a:r>
              <a:rPr sz="1900" b="1" spc="40" dirty="0">
                <a:latin typeface="Arial"/>
                <a:cs typeface="Arial"/>
              </a:rPr>
              <a:t>.</a:t>
            </a:r>
            <a:endParaRPr sz="1900">
              <a:latin typeface="Arial"/>
              <a:cs typeface="Arial"/>
            </a:endParaRPr>
          </a:p>
          <a:p>
            <a:pPr marL="12700">
              <a:lnSpc>
                <a:spcPct val="100000"/>
              </a:lnSpc>
              <a:spcBef>
                <a:spcPts val="1500"/>
              </a:spcBef>
            </a:pPr>
            <a:r>
              <a:rPr sz="1900" b="1" spc="-315" dirty="0">
                <a:latin typeface="Arial"/>
                <a:cs typeface="Arial"/>
              </a:rPr>
              <a:t>E</a:t>
            </a:r>
            <a:r>
              <a:rPr sz="1900" b="1" spc="-120" dirty="0">
                <a:latin typeface="Arial"/>
                <a:cs typeface="Arial"/>
              </a:rPr>
              <a:t>x</a:t>
            </a:r>
            <a:r>
              <a:rPr sz="1900" b="1" spc="40" dirty="0">
                <a:latin typeface="Arial"/>
                <a:cs typeface="Arial"/>
              </a:rPr>
              <a:t>.</a:t>
            </a:r>
            <a:endParaRPr sz="1900">
              <a:latin typeface="Arial"/>
              <a:cs typeface="Arial"/>
            </a:endParaRPr>
          </a:p>
        </p:txBody>
      </p:sp>
      <p:sp>
        <p:nvSpPr>
          <p:cNvPr id="7" name="object 7"/>
          <p:cNvSpPr txBox="1"/>
          <p:nvPr/>
        </p:nvSpPr>
        <p:spPr>
          <a:xfrm>
            <a:off x="4000174" y="5472324"/>
            <a:ext cx="1276350" cy="391795"/>
          </a:xfrm>
          <a:prstGeom prst="rect">
            <a:avLst/>
          </a:prstGeom>
          <a:ln w="19049">
            <a:solidFill>
              <a:srgbClr val="F7B71A"/>
            </a:solidFill>
          </a:ln>
        </p:spPr>
        <p:txBody>
          <a:bodyPr vert="horz" wrap="square" lIns="0" tIns="0" rIns="0" bIns="0" rtlCol="0">
            <a:spAutoFit/>
          </a:bodyPr>
          <a:lstStyle/>
          <a:p>
            <a:pPr marL="50165">
              <a:lnSpc>
                <a:spcPts val="2170"/>
              </a:lnSpc>
            </a:pPr>
            <a:r>
              <a:rPr sz="1900" spc="-114" dirty="0">
                <a:latin typeface="Arial Unicode MS"/>
                <a:cs typeface="Arial Unicode MS"/>
              </a:rPr>
              <a:t>50 </a:t>
            </a:r>
            <a:r>
              <a:rPr sz="1900" spc="-65" dirty="0">
                <a:latin typeface="Arial Unicode MS"/>
                <a:cs typeface="Arial Unicode MS"/>
              </a:rPr>
              <a:t>kg</a:t>
            </a:r>
            <a:r>
              <a:rPr sz="1900" spc="-220" dirty="0">
                <a:latin typeface="Arial Unicode MS"/>
                <a:cs typeface="Arial Unicode MS"/>
              </a:rPr>
              <a:t> </a:t>
            </a:r>
            <a:r>
              <a:rPr sz="1900" spc="-90" dirty="0">
                <a:latin typeface="Arial Unicode MS"/>
                <a:cs typeface="Arial Unicode MS"/>
              </a:rPr>
              <a:t>glass</a:t>
            </a:r>
            <a:endParaRPr sz="1900">
              <a:latin typeface="Arial Unicode MS"/>
              <a:cs typeface="Arial Unicode MS"/>
            </a:endParaRPr>
          </a:p>
        </p:txBody>
      </p:sp>
      <p:sp>
        <p:nvSpPr>
          <p:cNvPr id="8" name="object 8"/>
          <p:cNvSpPr txBox="1"/>
          <p:nvPr/>
        </p:nvSpPr>
        <p:spPr>
          <a:xfrm>
            <a:off x="5552825" y="4965398"/>
            <a:ext cx="162560" cy="795020"/>
          </a:xfrm>
          <a:prstGeom prst="rect">
            <a:avLst/>
          </a:prstGeom>
        </p:spPr>
        <p:txBody>
          <a:bodyPr vert="horz" wrap="square" lIns="0" tIns="12700" rIns="0" bIns="0" rtlCol="0">
            <a:spAutoFit/>
          </a:bodyPr>
          <a:lstStyle/>
          <a:p>
            <a:pPr marL="12700">
              <a:lnSpc>
                <a:spcPct val="100000"/>
              </a:lnSpc>
              <a:spcBef>
                <a:spcPts val="100"/>
              </a:spcBef>
            </a:pPr>
            <a:r>
              <a:rPr sz="1900" b="1" spc="-190" dirty="0">
                <a:latin typeface="Arial"/>
                <a:cs typeface="Arial"/>
              </a:rPr>
              <a:t>X</a:t>
            </a:r>
            <a:endParaRPr sz="1900">
              <a:latin typeface="Arial"/>
              <a:cs typeface="Arial"/>
            </a:endParaRPr>
          </a:p>
          <a:p>
            <a:pPr marL="12700">
              <a:lnSpc>
                <a:spcPct val="100000"/>
              </a:lnSpc>
              <a:spcBef>
                <a:spcPts val="1500"/>
              </a:spcBef>
            </a:pPr>
            <a:r>
              <a:rPr sz="1900" b="1" spc="-190" dirty="0">
                <a:latin typeface="Arial"/>
                <a:cs typeface="Arial"/>
              </a:rPr>
              <a:t>X</a:t>
            </a:r>
            <a:endParaRPr sz="1900">
              <a:latin typeface="Arial"/>
              <a:cs typeface="Arial"/>
            </a:endParaRPr>
          </a:p>
        </p:txBody>
      </p:sp>
      <p:sp>
        <p:nvSpPr>
          <p:cNvPr id="9" name="object 9"/>
          <p:cNvSpPr txBox="1"/>
          <p:nvPr/>
        </p:nvSpPr>
        <p:spPr>
          <a:xfrm>
            <a:off x="5849625" y="5472324"/>
            <a:ext cx="2754630" cy="391795"/>
          </a:xfrm>
          <a:prstGeom prst="rect">
            <a:avLst/>
          </a:prstGeom>
          <a:ln w="19049">
            <a:solidFill>
              <a:srgbClr val="0075A9"/>
            </a:solidFill>
          </a:ln>
        </p:spPr>
        <p:txBody>
          <a:bodyPr vert="horz" wrap="square" lIns="0" tIns="0" rIns="0" bIns="0" rtlCol="0">
            <a:spAutoFit/>
          </a:bodyPr>
          <a:lstStyle/>
          <a:p>
            <a:pPr marL="76200">
              <a:lnSpc>
                <a:spcPts val="2170"/>
              </a:lnSpc>
            </a:pPr>
            <a:r>
              <a:rPr sz="1900" spc="-105" dirty="0">
                <a:latin typeface="Arial Unicode MS"/>
                <a:cs typeface="Arial Unicode MS"/>
              </a:rPr>
              <a:t>1.063 </a:t>
            </a:r>
            <a:r>
              <a:rPr sz="1900" spc="-65" dirty="0">
                <a:latin typeface="Arial Unicode MS"/>
                <a:cs typeface="Arial Unicode MS"/>
              </a:rPr>
              <a:t>kg </a:t>
            </a:r>
            <a:r>
              <a:rPr sz="1900" spc="-190" dirty="0">
                <a:latin typeface="Arial Unicode MS"/>
                <a:cs typeface="Arial Unicode MS"/>
              </a:rPr>
              <a:t>CO</a:t>
            </a:r>
            <a:r>
              <a:rPr sz="1875" spc="-284" baseline="-31111" dirty="0">
                <a:latin typeface="Arial Unicode MS"/>
                <a:cs typeface="Arial Unicode MS"/>
              </a:rPr>
              <a:t>2</a:t>
            </a:r>
            <a:r>
              <a:rPr sz="1900" spc="-190" dirty="0">
                <a:latin typeface="Arial Unicode MS"/>
                <a:cs typeface="Arial Unicode MS"/>
              </a:rPr>
              <a:t>e </a:t>
            </a:r>
            <a:r>
              <a:rPr sz="1900" spc="-30" dirty="0">
                <a:latin typeface="Arial Unicode MS"/>
                <a:cs typeface="Arial Unicode MS"/>
              </a:rPr>
              <a:t>per </a:t>
            </a:r>
            <a:r>
              <a:rPr sz="1900" spc="-65" dirty="0">
                <a:latin typeface="Arial Unicode MS"/>
                <a:cs typeface="Arial Unicode MS"/>
              </a:rPr>
              <a:t>kg</a:t>
            </a:r>
            <a:r>
              <a:rPr sz="1900" spc="-409" dirty="0">
                <a:latin typeface="Arial Unicode MS"/>
                <a:cs typeface="Arial Unicode MS"/>
              </a:rPr>
              <a:t> </a:t>
            </a:r>
            <a:r>
              <a:rPr sz="1900" spc="-90" dirty="0">
                <a:latin typeface="Arial Unicode MS"/>
                <a:cs typeface="Arial Unicode MS"/>
              </a:rPr>
              <a:t>glass</a:t>
            </a:r>
            <a:endParaRPr sz="1900">
              <a:latin typeface="Arial Unicode MS"/>
              <a:cs typeface="Arial Unicode MS"/>
            </a:endParaRPr>
          </a:p>
        </p:txBody>
      </p:sp>
      <p:sp>
        <p:nvSpPr>
          <p:cNvPr id="10" name="object 10"/>
          <p:cNvSpPr txBox="1"/>
          <p:nvPr/>
        </p:nvSpPr>
        <p:spPr>
          <a:xfrm>
            <a:off x="8656725" y="4965398"/>
            <a:ext cx="145415" cy="795020"/>
          </a:xfrm>
          <a:prstGeom prst="rect">
            <a:avLst/>
          </a:prstGeom>
        </p:spPr>
        <p:txBody>
          <a:bodyPr vert="horz" wrap="square" lIns="0" tIns="12700" rIns="0" bIns="0" rtlCol="0">
            <a:spAutoFit/>
          </a:bodyPr>
          <a:lstStyle/>
          <a:p>
            <a:pPr marL="12700">
              <a:lnSpc>
                <a:spcPct val="100000"/>
              </a:lnSpc>
              <a:spcBef>
                <a:spcPts val="100"/>
              </a:spcBef>
            </a:pPr>
            <a:r>
              <a:rPr sz="1900" spc="-170" dirty="0">
                <a:latin typeface="Arial Unicode MS"/>
                <a:cs typeface="Arial Unicode MS"/>
              </a:rPr>
              <a:t>=</a:t>
            </a:r>
            <a:endParaRPr sz="1900">
              <a:latin typeface="Arial Unicode MS"/>
              <a:cs typeface="Arial Unicode MS"/>
            </a:endParaRPr>
          </a:p>
          <a:p>
            <a:pPr marL="12700">
              <a:lnSpc>
                <a:spcPct val="100000"/>
              </a:lnSpc>
              <a:spcBef>
                <a:spcPts val="1500"/>
              </a:spcBef>
            </a:pPr>
            <a:r>
              <a:rPr sz="1900" spc="-170" dirty="0">
                <a:latin typeface="Arial Unicode MS"/>
                <a:cs typeface="Arial Unicode MS"/>
              </a:rPr>
              <a:t>=</a:t>
            </a:r>
            <a:endParaRPr sz="1900">
              <a:latin typeface="Arial Unicode MS"/>
              <a:cs typeface="Arial Unicode MS"/>
            </a:endParaRPr>
          </a:p>
        </p:txBody>
      </p:sp>
      <p:sp>
        <p:nvSpPr>
          <p:cNvPr id="11" name="object 11"/>
          <p:cNvSpPr txBox="1"/>
          <p:nvPr/>
        </p:nvSpPr>
        <p:spPr>
          <a:xfrm>
            <a:off x="8995550" y="5472324"/>
            <a:ext cx="1478915" cy="391795"/>
          </a:xfrm>
          <a:prstGeom prst="rect">
            <a:avLst/>
          </a:prstGeom>
          <a:ln w="19049">
            <a:solidFill>
              <a:srgbClr val="8EC7E7"/>
            </a:solidFill>
          </a:ln>
        </p:spPr>
        <p:txBody>
          <a:bodyPr vert="horz" wrap="square" lIns="0" tIns="0" rIns="0" bIns="0" rtlCol="0">
            <a:spAutoFit/>
          </a:bodyPr>
          <a:lstStyle/>
          <a:p>
            <a:pPr marL="130810">
              <a:lnSpc>
                <a:spcPts val="2170"/>
              </a:lnSpc>
            </a:pPr>
            <a:r>
              <a:rPr sz="1900" spc="-100" dirty="0">
                <a:latin typeface="Arial Unicode MS"/>
                <a:cs typeface="Arial Unicode MS"/>
              </a:rPr>
              <a:t>53.2 </a:t>
            </a:r>
            <a:r>
              <a:rPr sz="1900" spc="-65" dirty="0">
                <a:latin typeface="Arial Unicode MS"/>
                <a:cs typeface="Arial Unicode MS"/>
              </a:rPr>
              <a:t>kg</a:t>
            </a:r>
            <a:r>
              <a:rPr sz="1900" spc="-245" dirty="0">
                <a:latin typeface="Arial Unicode MS"/>
                <a:cs typeface="Arial Unicode MS"/>
              </a:rPr>
              <a:t> </a:t>
            </a:r>
            <a:r>
              <a:rPr sz="1900" spc="-190" dirty="0">
                <a:latin typeface="Arial Unicode MS"/>
                <a:cs typeface="Arial Unicode MS"/>
              </a:rPr>
              <a:t>CO</a:t>
            </a:r>
            <a:r>
              <a:rPr sz="1875" spc="-284" baseline="-31111" dirty="0">
                <a:latin typeface="Arial Unicode MS"/>
                <a:cs typeface="Arial Unicode MS"/>
              </a:rPr>
              <a:t>2</a:t>
            </a:r>
            <a:r>
              <a:rPr sz="1900" spc="-190" dirty="0">
                <a:latin typeface="Arial Unicode MS"/>
                <a:cs typeface="Arial Unicode MS"/>
              </a:rPr>
              <a:t>e</a:t>
            </a:r>
            <a:endParaRPr sz="1900">
              <a:latin typeface="Arial Unicode MS"/>
              <a:cs typeface="Arial Unicode MS"/>
            </a:endParaRPr>
          </a:p>
        </p:txBody>
      </p:sp>
      <p:sp>
        <p:nvSpPr>
          <p:cNvPr id="12" name="object 12"/>
          <p:cNvSpPr/>
          <p:nvPr/>
        </p:nvSpPr>
        <p:spPr>
          <a:xfrm>
            <a:off x="1419599" y="920700"/>
            <a:ext cx="9352801" cy="3753949"/>
          </a:xfrm>
          <a:prstGeom prst="rect">
            <a:avLst/>
          </a:prstGeom>
          <a:blipFill>
            <a:blip r:embed="rId3" cstate="print"/>
            <a:stretch>
              <a:fillRect/>
            </a:stretch>
          </a:blipFill>
        </p:spPr>
        <p:txBody>
          <a:bodyPr wrap="square" lIns="0" tIns="0" rIns="0" bIns="0" rtlCol="0"/>
          <a:lstStyle/>
          <a:p>
            <a:endParaRPr/>
          </a:p>
        </p:txBody>
      </p:sp>
      <p:sp>
        <p:nvSpPr>
          <p:cNvPr id="14" name="Holder 6">
            <a:extLst>
              <a:ext uri="{FF2B5EF4-FFF2-40B4-BE49-F238E27FC236}">
                <a16:creationId xmlns:a16="http://schemas.microsoft.com/office/drawing/2014/main" id="{E8A8ECD4-40C7-4C68-0497-09886B52D644}"/>
              </a:ext>
            </a:extLst>
          </p:cNvPr>
          <p:cNvSpPr>
            <a:spLocks noGrp="1"/>
          </p:cNvSpPr>
          <p:nvPr>
            <p:ph type="sldNum" sz="quarter" idx="7"/>
          </p:nvPr>
        </p:nvSpPr>
        <p:spPr>
          <a:xfrm>
            <a:off x="10584351" y="6537960"/>
            <a:ext cx="1557654" cy="320040"/>
          </a:xfrm>
          <a:prstGeom prst="rect">
            <a:avLst/>
          </a:prstGeom>
        </p:spPr>
        <p:txBody>
          <a:bodyPr lIns="0" tIns="0" rIns="0" bIns="0"/>
          <a:lstStyle>
            <a:lvl1pPr algn="r">
              <a:defRPr>
                <a:solidFill>
                  <a:schemeClr val="tx1">
                    <a:tint val="75000"/>
                  </a:schemeClr>
                </a:solidFill>
              </a:defRPr>
            </a:lvl1pPr>
          </a:lstStyle>
          <a:p>
            <a:fld id="{B6F15528-21DE-4FAA-801E-634DDDAF4B2B}" type="slidenum">
              <a:rPr/>
              <a:t>38</a:t>
            </a:fld>
            <a:endParaRPr/>
          </a:p>
        </p:txBody>
      </p:sp>
      <p:sp>
        <p:nvSpPr>
          <p:cNvPr id="18" name="object 2">
            <a:extLst>
              <a:ext uri="{FF2B5EF4-FFF2-40B4-BE49-F238E27FC236}">
                <a16:creationId xmlns:a16="http://schemas.microsoft.com/office/drawing/2014/main" id="{26B4D080-79C2-6302-2DE3-81610BEE70EF}"/>
              </a:ext>
            </a:extLst>
          </p:cNvPr>
          <p:cNvSpPr txBox="1">
            <a:spLocks noGrp="1"/>
          </p:cNvSpPr>
          <p:nvPr>
            <p:ph type="title"/>
          </p:nvPr>
        </p:nvSpPr>
        <p:spPr>
          <a:xfrm>
            <a:off x="260024" y="331614"/>
            <a:ext cx="7480300" cy="443711"/>
          </a:xfrm>
          <a:prstGeom prst="rect">
            <a:avLst/>
          </a:prstGeom>
        </p:spPr>
        <p:txBody>
          <a:bodyPr vert="horz" wrap="square" lIns="0" tIns="12700" rIns="0" bIns="0" rtlCol="0">
            <a:spAutoFit/>
          </a:bodyPr>
          <a:lstStyle/>
          <a:p>
            <a:pPr marL="12700">
              <a:lnSpc>
                <a:spcPct val="100000"/>
              </a:lnSpc>
              <a:spcBef>
                <a:spcPts val="100"/>
              </a:spcBef>
            </a:pPr>
            <a:r>
              <a:rPr lang="en-US" b="0" spc="-125" dirty="0"/>
              <a:t>WHOLE </a:t>
            </a:r>
            <a:r>
              <a:rPr lang="en-US" b="0" spc="-95" dirty="0"/>
              <a:t>BUILDING </a:t>
            </a:r>
            <a:r>
              <a:rPr lang="en-US" b="0" spc="-85" dirty="0"/>
              <a:t>LIFE </a:t>
            </a:r>
            <a:r>
              <a:rPr lang="en-US" b="0" spc="-155" dirty="0"/>
              <a:t>CYCLE</a:t>
            </a:r>
            <a:r>
              <a:rPr lang="en-US" b="0" spc="-505" dirty="0"/>
              <a:t> </a:t>
            </a:r>
            <a:r>
              <a:rPr lang="en-US" b="0" spc="-165" dirty="0"/>
              <a:t>ASSESSMENT</a:t>
            </a:r>
            <a:endParaRPr lang="en-US" b="0" dirty="0"/>
          </a:p>
        </p:txBody>
      </p:sp>
      <p:sp>
        <p:nvSpPr>
          <p:cNvPr id="2" name="object 4">
            <a:extLst>
              <a:ext uri="{FF2B5EF4-FFF2-40B4-BE49-F238E27FC236}">
                <a16:creationId xmlns:a16="http://schemas.microsoft.com/office/drawing/2014/main" id="{0378F91D-BC25-2576-A15F-5853DAC8BEBA}"/>
              </a:ext>
            </a:extLst>
          </p:cNvPr>
          <p:cNvSpPr txBox="1"/>
          <p:nvPr/>
        </p:nvSpPr>
        <p:spPr>
          <a:xfrm>
            <a:off x="8534400" y="6137605"/>
            <a:ext cx="3247786" cy="166712"/>
          </a:xfrm>
          <a:prstGeom prst="rect">
            <a:avLst/>
          </a:prstGeom>
        </p:spPr>
        <p:txBody>
          <a:bodyPr vert="horz" wrap="square" lIns="0" tIns="12700" rIns="0" bIns="0" rtlCol="0">
            <a:spAutoFit/>
          </a:bodyPr>
          <a:lstStyle/>
          <a:p>
            <a:pPr marL="12700">
              <a:lnSpc>
                <a:spcPct val="100000"/>
              </a:lnSpc>
              <a:spcBef>
                <a:spcPts val="100"/>
              </a:spcBef>
            </a:pPr>
            <a:r>
              <a:rPr sz="1000" spc="-40" dirty="0">
                <a:latin typeface="Arial" panose="020B0604020202020204" pitchFamily="34" charset="0"/>
                <a:cs typeface="Arial" panose="020B0604020202020204" pitchFamily="34" charset="0"/>
              </a:rPr>
              <a:t>Image</a:t>
            </a:r>
            <a:r>
              <a:rPr sz="1000" spc="-75" dirty="0">
                <a:latin typeface="Arial" panose="020B0604020202020204" pitchFamily="34" charset="0"/>
                <a:cs typeface="Arial" panose="020B0604020202020204" pitchFamily="34" charset="0"/>
              </a:rPr>
              <a:t> </a:t>
            </a:r>
            <a:r>
              <a:rPr sz="1000" spc="-20" dirty="0">
                <a:latin typeface="Arial" panose="020B0604020202020204" pitchFamily="34" charset="0"/>
                <a:cs typeface="Arial" panose="020B0604020202020204" pitchFamily="34" charset="0"/>
              </a:rPr>
              <a:t>Credit:</a:t>
            </a:r>
            <a:r>
              <a:rPr sz="1000" spc="-70" dirty="0">
                <a:latin typeface="Arial" panose="020B0604020202020204" pitchFamily="34" charset="0"/>
                <a:cs typeface="Arial" panose="020B0604020202020204" pitchFamily="34" charset="0"/>
              </a:rPr>
              <a:t> </a:t>
            </a:r>
            <a:r>
              <a:rPr sz="1000" spc="-35" dirty="0">
                <a:latin typeface="Arial" panose="020B0604020202020204" pitchFamily="34" charset="0"/>
                <a:cs typeface="Arial" panose="020B0604020202020204" pitchFamily="34" charset="0"/>
              </a:rPr>
              <a:t>Brad</a:t>
            </a:r>
            <a:r>
              <a:rPr sz="1000" spc="-75" dirty="0">
                <a:latin typeface="Arial" panose="020B0604020202020204" pitchFamily="34" charset="0"/>
                <a:cs typeface="Arial" panose="020B0604020202020204" pitchFamily="34" charset="0"/>
              </a:rPr>
              <a:t> </a:t>
            </a:r>
            <a:r>
              <a:rPr sz="1000" spc="-40" dirty="0">
                <a:latin typeface="Arial" panose="020B0604020202020204" pitchFamily="34" charset="0"/>
                <a:cs typeface="Arial" panose="020B0604020202020204" pitchFamily="34" charset="0"/>
              </a:rPr>
              <a:t>Benke,</a:t>
            </a:r>
            <a:r>
              <a:rPr sz="1000" spc="-70" dirty="0">
                <a:latin typeface="Arial" panose="020B0604020202020204" pitchFamily="34" charset="0"/>
                <a:cs typeface="Arial" panose="020B0604020202020204" pitchFamily="34" charset="0"/>
              </a:rPr>
              <a:t> </a:t>
            </a:r>
            <a:r>
              <a:rPr sz="1000" spc="-35" dirty="0">
                <a:latin typeface="Arial" panose="020B0604020202020204" pitchFamily="34" charset="0"/>
                <a:cs typeface="Arial" panose="020B0604020202020204" pitchFamily="34" charset="0"/>
              </a:rPr>
              <a:t>Carbon</a:t>
            </a:r>
            <a:r>
              <a:rPr sz="1000" spc="-75" dirty="0">
                <a:latin typeface="Arial" panose="020B0604020202020204" pitchFamily="34" charset="0"/>
                <a:cs typeface="Arial" panose="020B0604020202020204" pitchFamily="34" charset="0"/>
              </a:rPr>
              <a:t> </a:t>
            </a:r>
            <a:r>
              <a:rPr sz="1000" spc="-30" dirty="0">
                <a:latin typeface="Arial" panose="020B0604020202020204" pitchFamily="34" charset="0"/>
                <a:cs typeface="Arial" panose="020B0604020202020204" pitchFamily="34" charset="0"/>
              </a:rPr>
              <a:t>Leadership</a:t>
            </a:r>
            <a:r>
              <a:rPr sz="1000" spc="-70" dirty="0">
                <a:latin typeface="Arial" panose="020B0604020202020204" pitchFamily="34" charset="0"/>
                <a:cs typeface="Arial" panose="020B0604020202020204" pitchFamily="34" charset="0"/>
              </a:rPr>
              <a:t> </a:t>
            </a:r>
            <a:r>
              <a:rPr sz="1000" spc="-30" dirty="0">
                <a:latin typeface="Arial" panose="020B0604020202020204" pitchFamily="34" charset="0"/>
                <a:cs typeface="Arial" panose="020B0604020202020204" pitchFamily="34" charset="0"/>
              </a:rPr>
              <a:t>Forum,</a:t>
            </a:r>
            <a:r>
              <a:rPr sz="1000" spc="-75" dirty="0">
                <a:latin typeface="Arial" panose="020B0604020202020204" pitchFamily="34" charset="0"/>
                <a:cs typeface="Arial" panose="020B0604020202020204" pitchFamily="34" charset="0"/>
              </a:rPr>
              <a:t> </a:t>
            </a:r>
            <a:r>
              <a:rPr sz="1000" spc="-55" dirty="0">
                <a:latin typeface="Arial" panose="020B0604020202020204" pitchFamily="34" charset="0"/>
                <a:cs typeface="Arial" panose="020B0604020202020204" pitchFamily="34" charset="0"/>
              </a:rPr>
              <a:t>2021</a:t>
            </a:r>
            <a:endParaRPr sz="1000">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975C38BE-015D-69F4-FC22-C7A3ED88F0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1923" y="6257556"/>
            <a:ext cx="448044" cy="448044"/>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59067" y="1156802"/>
            <a:ext cx="1808798" cy="2311759"/>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485338" y="2553261"/>
            <a:ext cx="1971039" cy="915669"/>
          </a:xfrm>
          <a:custGeom>
            <a:avLst/>
            <a:gdLst/>
            <a:ahLst/>
            <a:cxnLst/>
            <a:rect l="l" t="t" r="r" b="b"/>
            <a:pathLst>
              <a:path w="1971039" h="915669">
                <a:moveTo>
                  <a:pt x="0" y="0"/>
                </a:moveTo>
                <a:lnTo>
                  <a:pt x="1970999" y="0"/>
                </a:lnTo>
                <a:lnTo>
                  <a:pt x="1970999" y="915299"/>
                </a:lnTo>
                <a:lnTo>
                  <a:pt x="0" y="915299"/>
                </a:lnTo>
                <a:lnTo>
                  <a:pt x="0" y="0"/>
                </a:lnTo>
                <a:close/>
              </a:path>
            </a:pathLst>
          </a:custGeom>
          <a:solidFill>
            <a:srgbClr val="FFFFFF"/>
          </a:solidFill>
        </p:spPr>
        <p:txBody>
          <a:bodyPr wrap="square" lIns="0" tIns="0" rIns="0" bIns="0" rtlCol="0"/>
          <a:lstStyle/>
          <a:p>
            <a:endParaRPr/>
          </a:p>
        </p:txBody>
      </p:sp>
      <p:sp>
        <p:nvSpPr>
          <p:cNvPr id="4" name="object 4"/>
          <p:cNvSpPr txBox="1"/>
          <p:nvPr/>
        </p:nvSpPr>
        <p:spPr>
          <a:xfrm>
            <a:off x="726306" y="2616635"/>
            <a:ext cx="1490345" cy="604520"/>
          </a:xfrm>
          <a:prstGeom prst="rect">
            <a:avLst/>
          </a:prstGeom>
        </p:spPr>
        <p:txBody>
          <a:bodyPr vert="horz" wrap="square" lIns="0" tIns="12700" rIns="0" bIns="0" rtlCol="0">
            <a:spAutoFit/>
          </a:bodyPr>
          <a:lstStyle/>
          <a:p>
            <a:pPr marL="56515" marR="5080" indent="-44450">
              <a:lnSpc>
                <a:spcPct val="100000"/>
              </a:lnSpc>
              <a:spcBef>
                <a:spcPts val="100"/>
              </a:spcBef>
            </a:pPr>
            <a:r>
              <a:rPr sz="1900" b="1" spc="-90" dirty="0">
                <a:latin typeface="Arial"/>
                <a:cs typeface="Arial"/>
              </a:rPr>
              <a:t>Step </a:t>
            </a:r>
            <a:r>
              <a:rPr sz="1900" b="1" spc="-60" dirty="0">
                <a:latin typeface="Arial"/>
                <a:cs typeface="Arial"/>
              </a:rPr>
              <a:t>1:</a:t>
            </a:r>
            <a:r>
              <a:rPr sz="1900" b="1" spc="-290" dirty="0">
                <a:latin typeface="Arial"/>
                <a:cs typeface="Arial"/>
              </a:rPr>
              <a:t> </a:t>
            </a:r>
            <a:r>
              <a:rPr sz="1900" b="1" spc="-65" dirty="0">
                <a:latin typeface="Arial"/>
                <a:cs typeface="Arial"/>
              </a:rPr>
              <a:t>Define  </a:t>
            </a:r>
            <a:r>
              <a:rPr sz="1900" b="1" spc="-110" dirty="0">
                <a:latin typeface="Arial"/>
                <a:cs typeface="Arial"/>
              </a:rPr>
              <a:t>Goal </a:t>
            </a:r>
            <a:r>
              <a:rPr sz="1900" b="1" spc="-105" dirty="0">
                <a:latin typeface="Arial"/>
                <a:cs typeface="Arial"/>
              </a:rPr>
              <a:t>&amp;</a:t>
            </a:r>
            <a:r>
              <a:rPr sz="1900" b="1" spc="-245" dirty="0">
                <a:latin typeface="Arial"/>
                <a:cs typeface="Arial"/>
              </a:rPr>
              <a:t> </a:t>
            </a:r>
            <a:r>
              <a:rPr sz="1900" b="1" spc="-140" dirty="0">
                <a:latin typeface="Arial"/>
                <a:cs typeface="Arial"/>
              </a:rPr>
              <a:t>Scope</a:t>
            </a:r>
            <a:endParaRPr sz="1900">
              <a:latin typeface="Arial"/>
              <a:cs typeface="Arial"/>
            </a:endParaRPr>
          </a:p>
        </p:txBody>
      </p:sp>
      <p:sp>
        <p:nvSpPr>
          <p:cNvPr id="5" name="object 5"/>
          <p:cNvSpPr txBox="1"/>
          <p:nvPr/>
        </p:nvSpPr>
        <p:spPr>
          <a:xfrm>
            <a:off x="2836544" y="904475"/>
            <a:ext cx="8407400" cy="1939634"/>
          </a:xfrm>
          <a:prstGeom prst="rect">
            <a:avLst/>
          </a:prstGeom>
        </p:spPr>
        <p:txBody>
          <a:bodyPr vert="horz" wrap="square" lIns="0" tIns="28575" rIns="0" bIns="0" rtlCol="0">
            <a:spAutoFit/>
          </a:bodyPr>
          <a:lstStyle/>
          <a:p>
            <a:pPr marL="12700">
              <a:lnSpc>
                <a:spcPct val="100000"/>
              </a:lnSpc>
              <a:spcBef>
                <a:spcPts val="225"/>
              </a:spcBef>
            </a:pPr>
            <a:r>
              <a:rPr sz="2400" b="1" spc="-70" dirty="0">
                <a:solidFill>
                  <a:srgbClr val="00B0F0"/>
                </a:solidFill>
                <a:latin typeface="Arial" panose="020B0604020202020204" pitchFamily="34" charset="0"/>
                <a:cs typeface="Arial" panose="020B0604020202020204" pitchFamily="34" charset="0"/>
              </a:rPr>
              <a:t>What </a:t>
            </a:r>
            <a:r>
              <a:rPr sz="2400" b="1" spc="-95" dirty="0">
                <a:solidFill>
                  <a:srgbClr val="00B0F0"/>
                </a:solidFill>
                <a:latin typeface="Arial" panose="020B0604020202020204" pitchFamily="34" charset="0"/>
                <a:cs typeface="Arial" panose="020B0604020202020204" pitchFamily="34" charset="0"/>
              </a:rPr>
              <a:t>is </a:t>
            </a:r>
            <a:r>
              <a:rPr sz="2400" b="1" spc="-15" dirty="0">
                <a:solidFill>
                  <a:srgbClr val="00B0F0"/>
                </a:solidFill>
                <a:latin typeface="Arial" panose="020B0604020202020204" pitchFamily="34" charset="0"/>
                <a:cs typeface="Arial" panose="020B0604020202020204" pitchFamily="34" charset="0"/>
              </a:rPr>
              <a:t>the </a:t>
            </a:r>
            <a:r>
              <a:rPr sz="2400" b="1" spc="-75" dirty="0">
                <a:solidFill>
                  <a:srgbClr val="00B0F0"/>
                </a:solidFill>
                <a:uFill>
                  <a:solidFill>
                    <a:srgbClr val="222222"/>
                  </a:solidFill>
                </a:uFill>
                <a:latin typeface="Arial" panose="020B0604020202020204" pitchFamily="34" charset="0"/>
                <a:cs typeface="Arial" panose="020B0604020202020204" pitchFamily="34" charset="0"/>
              </a:rPr>
              <a:t>goal</a:t>
            </a:r>
            <a:r>
              <a:rPr sz="2400" b="1" spc="-75" dirty="0">
                <a:solidFill>
                  <a:srgbClr val="00B0F0"/>
                </a:solidFill>
                <a:latin typeface="Arial" panose="020B0604020202020204" pitchFamily="34" charset="0"/>
                <a:cs typeface="Arial" panose="020B0604020202020204" pitchFamily="34" charset="0"/>
              </a:rPr>
              <a:t> </a:t>
            </a:r>
            <a:r>
              <a:rPr sz="2400" b="1" spc="-45" dirty="0">
                <a:solidFill>
                  <a:srgbClr val="00B0F0"/>
                </a:solidFill>
                <a:latin typeface="Arial" panose="020B0604020202020204" pitchFamily="34" charset="0"/>
                <a:cs typeface="Arial" panose="020B0604020202020204" pitchFamily="34" charset="0"/>
              </a:rPr>
              <a:t>of performing </a:t>
            </a:r>
            <a:r>
              <a:rPr sz="2400" b="1" spc="-15" dirty="0">
                <a:solidFill>
                  <a:srgbClr val="00B0F0"/>
                </a:solidFill>
                <a:latin typeface="Arial" panose="020B0604020202020204" pitchFamily="34" charset="0"/>
                <a:cs typeface="Arial" panose="020B0604020202020204" pitchFamily="34" charset="0"/>
              </a:rPr>
              <a:t>the</a:t>
            </a:r>
            <a:r>
              <a:rPr sz="2400" b="1" spc="-290" dirty="0">
                <a:solidFill>
                  <a:srgbClr val="00B0F0"/>
                </a:solidFill>
                <a:latin typeface="Arial" panose="020B0604020202020204" pitchFamily="34" charset="0"/>
                <a:cs typeface="Arial" panose="020B0604020202020204" pitchFamily="34" charset="0"/>
              </a:rPr>
              <a:t> </a:t>
            </a:r>
            <a:r>
              <a:rPr sz="2400" b="1" spc="-114" dirty="0">
                <a:solidFill>
                  <a:srgbClr val="00B0F0"/>
                </a:solidFill>
                <a:latin typeface="Arial" panose="020B0604020202020204" pitchFamily="34" charset="0"/>
                <a:cs typeface="Arial" panose="020B0604020202020204" pitchFamily="34" charset="0"/>
              </a:rPr>
              <a:t>assessment? </a:t>
            </a:r>
            <a:endParaRPr lang="en-US" sz="2400" b="1" spc="-114" dirty="0">
              <a:solidFill>
                <a:srgbClr val="00B0F0"/>
              </a:solidFill>
              <a:latin typeface="Arial" panose="020B0604020202020204" pitchFamily="34" charset="0"/>
              <a:cs typeface="Arial" panose="020B0604020202020204" pitchFamily="34" charset="0"/>
            </a:endParaRPr>
          </a:p>
          <a:p>
            <a:pPr marL="12700">
              <a:lnSpc>
                <a:spcPct val="100000"/>
              </a:lnSpc>
              <a:spcBef>
                <a:spcPts val="225"/>
              </a:spcBef>
            </a:pPr>
            <a:r>
              <a:rPr sz="2400" spc="-70" dirty="0">
                <a:latin typeface="Arial" panose="020B0604020202020204" pitchFamily="34" charset="0"/>
                <a:cs typeface="Arial" panose="020B0604020202020204" pitchFamily="34" charset="0"/>
              </a:rPr>
              <a:t>For </a:t>
            </a:r>
            <a:r>
              <a:rPr sz="2400" spc="-50" dirty="0">
                <a:latin typeface="Arial" panose="020B0604020202020204" pitchFamily="34" charset="0"/>
                <a:cs typeface="Arial" panose="020B0604020202020204" pitchFamily="34" charset="0"/>
              </a:rPr>
              <a:t>example:</a:t>
            </a:r>
            <a:endParaRPr sz="2400" dirty="0">
              <a:latin typeface="Arial" panose="020B0604020202020204" pitchFamily="34" charset="0"/>
              <a:cs typeface="Arial" panose="020B0604020202020204" pitchFamily="34" charset="0"/>
            </a:endParaRPr>
          </a:p>
          <a:p>
            <a:pPr marL="469900" indent="-344170">
              <a:lnSpc>
                <a:spcPct val="100000"/>
              </a:lnSpc>
              <a:spcBef>
                <a:spcPts val="120"/>
              </a:spcBef>
              <a:buFont typeface="Arial" panose="020B0604020202020204" pitchFamily="34" charset="0"/>
              <a:buChar char="•"/>
              <a:tabLst>
                <a:tab pos="469265" algn="l"/>
                <a:tab pos="469900" algn="l"/>
              </a:tabLst>
            </a:pPr>
            <a:r>
              <a:rPr sz="2400" spc="-45" dirty="0">
                <a:latin typeface="Arial" panose="020B0604020202020204" pitchFamily="34" charset="0"/>
                <a:cs typeface="Arial" panose="020B0604020202020204" pitchFamily="34" charset="0"/>
              </a:rPr>
              <a:t>Comparing</a:t>
            </a:r>
            <a:r>
              <a:rPr sz="2400" spc="-120" dirty="0">
                <a:latin typeface="Arial" panose="020B0604020202020204" pitchFamily="34" charset="0"/>
                <a:cs typeface="Arial" panose="020B0604020202020204" pitchFamily="34" charset="0"/>
              </a:rPr>
              <a:t> </a:t>
            </a:r>
            <a:r>
              <a:rPr sz="2400" spc="-220" dirty="0">
                <a:latin typeface="Arial" panose="020B0604020202020204" pitchFamily="34" charset="0"/>
                <a:cs typeface="Arial" panose="020B0604020202020204" pitchFamily="34" charset="0"/>
              </a:rPr>
              <a:t>EC</a:t>
            </a:r>
            <a:r>
              <a:rPr sz="2400" spc="-120" dirty="0">
                <a:latin typeface="Arial" panose="020B0604020202020204" pitchFamily="34" charset="0"/>
                <a:cs typeface="Arial" panose="020B0604020202020204" pitchFamily="34" charset="0"/>
              </a:rPr>
              <a:t> </a:t>
            </a:r>
            <a:r>
              <a:rPr sz="2400" dirty="0">
                <a:latin typeface="Arial" panose="020B0604020202020204" pitchFamily="34" charset="0"/>
                <a:cs typeface="Arial" panose="020B0604020202020204" pitchFamily="34" charset="0"/>
              </a:rPr>
              <a:t>footprints</a:t>
            </a:r>
            <a:r>
              <a:rPr sz="2400" spc="-120" dirty="0">
                <a:latin typeface="Arial" panose="020B0604020202020204" pitchFamily="34" charset="0"/>
                <a:cs typeface="Arial" panose="020B0604020202020204" pitchFamily="34" charset="0"/>
              </a:rPr>
              <a:t> </a:t>
            </a:r>
            <a:r>
              <a:rPr sz="2400" dirty="0">
                <a:latin typeface="Arial" panose="020B0604020202020204" pitchFamily="34" charset="0"/>
                <a:cs typeface="Arial" panose="020B0604020202020204" pitchFamily="34" charset="0"/>
              </a:rPr>
              <a:t>of</a:t>
            </a:r>
            <a:r>
              <a:rPr sz="2400" spc="-120" dirty="0">
                <a:latin typeface="Arial" panose="020B0604020202020204" pitchFamily="34" charset="0"/>
                <a:cs typeface="Arial" panose="020B0604020202020204" pitchFamily="34" charset="0"/>
              </a:rPr>
              <a:t> </a:t>
            </a:r>
            <a:r>
              <a:rPr sz="2400" spc="10" dirty="0">
                <a:latin typeface="Arial" panose="020B0604020202020204" pitchFamily="34" charset="0"/>
                <a:cs typeface="Arial" panose="020B0604020202020204" pitchFamily="34" charset="0"/>
              </a:rPr>
              <a:t>multiple</a:t>
            </a:r>
            <a:r>
              <a:rPr sz="2400" spc="-120" dirty="0">
                <a:latin typeface="Arial" panose="020B0604020202020204" pitchFamily="34" charset="0"/>
                <a:cs typeface="Arial" panose="020B0604020202020204" pitchFamily="34" charset="0"/>
              </a:rPr>
              <a:t> </a:t>
            </a:r>
            <a:endParaRPr lang="en-US" sz="2400" spc="-120" dirty="0">
              <a:latin typeface="Arial" panose="020B0604020202020204" pitchFamily="34" charset="0"/>
              <a:cs typeface="Arial" panose="020B0604020202020204" pitchFamily="34" charset="0"/>
            </a:endParaRPr>
          </a:p>
          <a:p>
            <a:pPr marL="469900" indent="-344170">
              <a:lnSpc>
                <a:spcPct val="100000"/>
              </a:lnSpc>
              <a:spcBef>
                <a:spcPts val="120"/>
              </a:spcBef>
              <a:buFont typeface="Arial" panose="020B0604020202020204" pitchFamily="34" charset="0"/>
              <a:buChar char="•"/>
              <a:tabLst>
                <a:tab pos="469265" algn="l"/>
                <a:tab pos="469900" algn="l"/>
              </a:tabLst>
            </a:pPr>
            <a:r>
              <a:rPr sz="2400" spc="-70" dirty="0">
                <a:latin typeface="Arial" panose="020B0604020202020204" pitchFamily="34" charset="0"/>
                <a:cs typeface="Arial" panose="020B0604020202020204" pitchFamily="34" charset="0"/>
              </a:rPr>
              <a:t>Meet</a:t>
            </a:r>
            <a:r>
              <a:rPr sz="2400" spc="-110" dirty="0">
                <a:latin typeface="Arial" panose="020B0604020202020204" pitchFamily="34" charset="0"/>
                <a:cs typeface="Arial" panose="020B0604020202020204" pitchFamily="34" charset="0"/>
              </a:rPr>
              <a:t> </a:t>
            </a:r>
            <a:r>
              <a:rPr sz="2400" spc="-10" dirty="0">
                <a:latin typeface="Arial" panose="020B0604020202020204" pitchFamily="34" charset="0"/>
                <a:cs typeface="Arial" panose="020B0604020202020204" pitchFamily="34" charset="0"/>
              </a:rPr>
              <a:t>regulatory/certification</a:t>
            </a:r>
            <a:r>
              <a:rPr sz="2400" spc="-105" dirty="0">
                <a:latin typeface="Arial" panose="020B0604020202020204" pitchFamily="34" charset="0"/>
                <a:cs typeface="Arial" panose="020B0604020202020204" pitchFamily="34" charset="0"/>
              </a:rPr>
              <a:t> </a:t>
            </a:r>
            <a:r>
              <a:rPr sz="2400" spc="-30" dirty="0">
                <a:latin typeface="Arial" panose="020B0604020202020204" pitchFamily="34" charset="0"/>
                <a:cs typeface="Arial" panose="020B0604020202020204" pitchFamily="34" charset="0"/>
              </a:rPr>
              <a:t>requirements</a:t>
            </a:r>
            <a:endParaRPr sz="2400" dirty="0">
              <a:latin typeface="Arial" panose="020B0604020202020204" pitchFamily="34" charset="0"/>
              <a:cs typeface="Arial" panose="020B0604020202020204" pitchFamily="34" charset="0"/>
            </a:endParaRPr>
          </a:p>
          <a:p>
            <a:pPr marL="469900" indent="-344170">
              <a:lnSpc>
                <a:spcPct val="100000"/>
              </a:lnSpc>
              <a:spcBef>
                <a:spcPts val="120"/>
              </a:spcBef>
              <a:buFont typeface="Arial" panose="020B0604020202020204" pitchFamily="34" charset="0"/>
              <a:buChar char="•"/>
              <a:tabLst>
                <a:tab pos="469265" algn="l"/>
                <a:tab pos="469900" algn="l"/>
              </a:tabLst>
            </a:pPr>
            <a:r>
              <a:rPr sz="2400" spc="-45" dirty="0">
                <a:latin typeface="Arial" panose="020B0604020202020204" pitchFamily="34" charset="0"/>
                <a:cs typeface="Arial" panose="020B0604020202020204" pitchFamily="34" charset="0"/>
              </a:rPr>
              <a:t>Benchmark</a:t>
            </a:r>
            <a:r>
              <a:rPr sz="2400" spc="-120" dirty="0">
                <a:latin typeface="Arial" panose="020B0604020202020204" pitchFamily="34" charset="0"/>
                <a:cs typeface="Arial" panose="020B0604020202020204" pitchFamily="34" charset="0"/>
              </a:rPr>
              <a:t> </a:t>
            </a:r>
            <a:r>
              <a:rPr sz="2400" spc="-80" dirty="0">
                <a:latin typeface="Arial" panose="020B0604020202020204" pitchFamily="34" charset="0"/>
                <a:cs typeface="Arial" panose="020B0604020202020204" pitchFamily="34" charset="0"/>
              </a:rPr>
              <a:t>a</a:t>
            </a:r>
            <a:r>
              <a:rPr sz="2400" spc="-120" dirty="0">
                <a:latin typeface="Arial" panose="020B0604020202020204" pitchFamily="34" charset="0"/>
                <a:cs typeface="Arial" panose="020B0604020202020204" pitchFamily="34" charset="0"/>
              </a:rPr>
              <a:t> </a:t>
            </a:r>
            <a:r>
              <a:rPr sz="2400" spc="-20" dirty="0">
                <a:latin typeface="Arial" panose="020B0604020202020204" pitchFamily="34" charset="0"/>
                <a:cs typeface="Arial" panose="020B0604020202020204" pitchFamily="34" charset="0"/>
              </a:rPr>
              <a:t>buildingʼs</a:t>
            </a:r>
            <a:r>
              <a:rPr sz="2400" spc="-120" dirty="0">
                <a:latin typeface="Arial" panose="020B0604020202020204" pitchFamily="34" charset="0"/>
                <a:cs typeface="Arial" panose="020B0604020202020204" pitchFamily="34" charset="0"/>
              </a:rPr>
              <a:t> </a:t>
            </a:r>
            <a:r>
              <a:rPr sz="2400" spc="-25" dirty="0">
                <a:latin typeface="Arial" panose="020B0604020202020204" pitchFamily="34" charset="0"/>
                <a:cs typeface="Arial" panose="020B0604020202020204" pitchFamily="34" charset="0"/>
              </a:rPr>
              <a:t>embodied</a:t>
            </a:r>
            <a:r>
              <a:rPr sz="2400" spc="-120" dirty="0">
                <a:latin typeface="Arial" panose="020B0604020202020204" pitchFamily="34" charset="0"/>
                <a:cs typeface="Arial" panose="020B0604020202020204" pitchFamily="34" charset="0"/>
              </a:rPr>
              <a:t> </a:t>
            </a:r>
            <a:r>
              <a:rPr sz="2400" spc="-30" dirty="0">
                <a:latin typeface="Arial" panose="020B0604020202020204" pitchFamily="34" charset="0"/>
                <a:cs typeface="Arial" panose="020B0604020202020204" pitchFamily="34" charset="0"/>
              </a:rPr>
              <a:t>carbon</a:t>
            </a:r>
            <a:r>
              <a:rPr sz="2400" spc="-120" dirty="0">
                <a:latin typeface="Arial" panose="020B0604020202020204" pitchFamily="34" charset="0"/>
                <a:cs typeface="Arial" panose="020B0604020202020204" pitchFamily="34" charset="0"/>
              </a:rPr>
              <a:t> </a:t>
            </a:r>
            <a:r>
              <a:rPr sz="2400" spc="-35" dirty="0">
                <a:latin typeface="Arial" panose="020B0604020202020204" pitchFamily="34" charset="0"/>
                <a:cs typeface="Arial" panose="020B0604020202020204" pitchFamily="34" charset="0"/>
              </a:rPr>
              <a:t>performance</a:t>
            </a:r>
            <a:endParaRPr sz="2400" dirty="0">
              <a:latin typeface="Arial" panose="020B0604020202020204" pitchFamily="34" charset="0"/>
              <a:cs typeface="Arial" panose="020B0604020202020204" pitchFamily="34" charset="0"/>
            </a:endParaRPr>
          </a:p>
        </p:txBody>
      </p:sp>
      <p:sp>
        <p:nvSpPr>
          <p:cNvPr id="6" name="object 6"/>
          <p:cNvSpPr txBox="1"/>
          <p:nvPr/>
        </p:nvSpPr>
        <p:spPr>
          <a:xfrm>
            <a:off x="2838125" y="3146628"/>
            <a:ext cx="7084383" cy="2675091"/>
          </a:xfrm>
          <a:prstGeom prst="rect">
            <a:avLst/>
          </a:prstGeom>
        </p:spPr>
        <p:txBody>
          <a:bodyPr vert="horz" wrap="square" lIns="0" tIns="12700" rIns="0" bIns="0" rtlCol="0">
            <a:spAutoFit/>
          </a:bodyPr>
          <a:lstStyle/>
          <a:p>
            <a:pPr marL="12700">
              <a:lnSpc>
                <a:spcPct val="100000"/>
              </a:lnSpc>
              <a:spcBef>
                <a:spcPts val="100"/>
              </a:spcBef>
            </a:pPr>
            <a:endParaRPr lang="en-US" sz="2400" b="1" spc="-70" dirty="0">
              <a:solidFill>
                <a:srgbClr val="00B0F0"/>
              </a:solidFill>
              <a:latin typeface="Arial"/>
              <a:cs typeface="Arial"/>
            </a:endParaRPr>
          </a:p>
          <a:p>
            <a:pPr marL="12700">
              <a:lnSpc>
                <a:spcPct val="100000"/>
              </a:lnSpc>
              <a:spcBef>
                <a:spcPts val="100"/>
              </a:spcBef>
            </a:pPr>
            <a:r>
              <a:rPr lang="en-US" sz="2400" b="1" spc="-70" dirty="0">
                <a:solidFill>
                  <a:srgbClr val="00B0F0"/>
                </a:solidFill>
                <a:latin typeface="Arial"/>
                <a:cs typeface="Arial"/>
              </a:rPr>
              <a:t>What</a:t>
            </a:r>
            <a:r>
              <a:rPr lang="en-US" sz="2400" b="1" spc="-130" dirty="0">
                <a:solidFill>
                  <a:srgbClr val="00B0F0"/>
                </a:solidFill>
                <a:latin typeface="Arial"/>
                <a:cs typeface="Arial"/>
              </a:rPr>
              <a:t> </a:t>
            </a:r>
            <a:r>
              <a:rPr lang="en-US" sz="2400" b="1" spc="-95" dirty="0">
                <a:solidFill>
                  <a:srgbClr val="00B0F0"/>
                </a:solidFill>
                <a:latin typeface="Arial"/>
                <a:cs typeface="Arial"/>
              </a:rPr>
              <a:t>is</a:t>
            </a:r>
            <a:r>
              <a:rPr lang="en-US" sz="2400" b="1" spc="-130" dirty="0">
                <a:solidFill>
                  <a:srgbClr val="00B0F0"/>
                </a:solidFill>
                <a:latin typeface="Arial"/>
                <a:cs typeface="Arial"/>
              </a:rPr>
              <a:t> </a:t>
            </a:r>
            <a:r>
              <a:rPr lang="en-US" sz="2400" b="1" spc="-15" dirty="0">
                <a:solidFill>
                  <a:srgbClr val="00B0F0"/>
                </a:solidFill>
                <a:latin typeface="Arial"/>
                <a:cs typeface="Arial"/>
              </a:rPr>
              <a:t>the</a:t>
            </a:r>
            <a:r>
              <a:rPr lang="en-US" sz="2400" b="1" spc="-130" dirty="0">
                <a:solidFill>
                  <a:srgbClr val="00B0F0"/>
                </a:solidFill>
                <a:latin typeface="Arial"/>
                <a:cs typeface="Arial"/>
              </a:rPr>
              <a:t> </a:t>
            </a:r>
            <a:r>
              <a:rPr lang="en-US" sz="2400" b="1" spc="-120" dirty="0">
                <a:solidFill>
                  <a:srgbClr val="00B0F0"/>
                </a:solidFill>
                <a:uFill>
                  <a:solidFill>
                    <a:srgbClr val="222222"/>
                  </a:solidFill>
                </a:uFill>
                <a:latin typeface="Arial"/>
                <a:cs typeface="Arial"/>
              </a:rPr>
              <a:t>scope</a:t>
            </a:r>
            <a:r>
              <a:rPr lang="en-US" sz="2400" b="1" spc="-135" dirty="0">
                <a:solidFill>
                  <a:srgbClr val="00B0F0"/>
                </a:solidFill>
                <a:latin typeface="Arial"/>
                <a:cs typeface="Arial"/>
              </a:rPr>
              <a:t> </a:t>
            </a:r>
            <a:r>
              <a:rPr lang="en-US" sz="2400" b="1" spc="-45" dirty="0">
                <a:solidFill>
                  <a:srgbClr val="00B0F0"/>
                </a:solidFill>
                <a:latin typeface="Arial"/>
                <a:cs typeface="Arial"/>
              </a:rPr>
              <a:t>of</a:t>
            </a:r>
            <a:r>
              <a:rPr lang="en-US" sz="2400" b="1" spc="-125" dirty="0">
                <a:solidFill>
                  <a:srgbClr val="00B0F0"/>
                </a:solidFill>
                <a:latin typeface="Arial"/>
                <a:cs typeface="Arial"/>
              </a:rPr>
              <a:t> </a:t>
            </a:r>
            <a:r>
              <a:rPr lang="en-US" sz="2400" b="1" spc="-15" dirty="0">
                <a:solidFill>
                  <a:srgbClr val="00B0F0"/>
                </a:solidFill>
                <a:latin typeface="Arial"/>
                <a:cs typeface="Arial"/>
              </a:rPr>
              <a:t>the</a:t>
            </a:r>
            <a:r>
              <a:rPr lang="en-US" sz="2400" b="1" spc="-130" dirty="0">
                <a:solidFill>
                  <a:srgbClr val="00B0F0"/>
                </a:solidFill>
                <a:latin typeface="Arial"/>
                <a:cs typeface="Arial"/>
              </a:rPr>
              <a:t> </a:t>
            </a:r>
            <a:r>
              <a:rPr lang="en-US" sz="2400" b="1" spc="-114" dirty="0">
                <a:solidFill>
                  <a:srgbClr val="00B0F0"/>
                </a:solidFill>
                <a:latin typeface="Arial"/>
                <a:cs typeface="Arial"/>
              </a:rPr>
              <a:t>assessment?</a:t>
            </a:r>
          </a:p>
          <a:p>
            <a:pPr marL="469900" indent="-344170">
              <a:spcBef>
                <a:spcPts val="120"/>
              </a:spcBef>
              <a:buFont typeface="Arial" panose="020B0604020202020204" pitchFamily="34" charset="0"/>
              <a:buChar char="•"/>
              <a:tabLst>
                <a:tab pos="469265" algn="l"/>
                <a:tab pos="469900" algn="l"/>
              </a:tabLst>
              <a:defRPr/>
            </a:pPr>
            <a:r>
              <a:rPr lang="en-US" sz="2400" spc="-55" dirty="0">
                <a:latin typeface="Arial" panose="020B0604020202020204" pitchFamily="34" charset="0"/>
                <a:cs typeface="Arial" panose="020B0604020202020204" pitchFamily="34" charset="0"/>
              </a:rPr>
              <a:t>Functional</a:t>
            </a:r>
            <a:r>
              <a:rPr lang="en-US" sz="2400" spc="-160" dirty="0">
                <a:latin typeface="Arial" panose="020B0604020202020204" pitchFamily="34" charset="0"/>
                <a:cs typeface="Arial" panose="020B0604020202020204" pitchFamily="34" charset="0"/>
              </a:rPr>
              <a:t> </a:t>
            </a:r>
            <a:r>
              <a:rPr lang="en-US" sz="2400" spc="-55" dirty="0">
                <a:latin typeface="Arial" panose="020B0604020202020204" pitchFamily="34" charset="0"/>
                <a:cs typeface="Arial" panose="020B0604020202020204" pitchFamily="34" charset="0"/>
              </a:rPr>
              <a:t>description</a:t>
            </a:r>
          </a:p>
          <a:p>
            <a:pPr marL="469900" indent="-344170">
              <a:spcBef>
                <a:spcPts val="120"/>
              </a:spcBef>
              <a:buFont typeface="Arial" panose="020B0604020202020204" pitchFamily="34" charset="0"/>
              <a:buChar char="•"/>
              <a:tabLst>
                <a:tab pos="469265" algn="l"/>
                <a:tab pos="469900" algn="l"/>
              </a:tabLst>
              <a:defRPr/>
            </a:pPr>
            <a:r>
              <a:rPr lang="en-US" sz="2400" spc="-55" dirty="0">
                <a:latin typeface="Arial" panose="020B0604020202020204" pitchFamily="34" charset="0"/>
                <a:cs typeface="Arial" panose="020B0604020202020204" pitchFamily="34" charset="0"/>
              </a:rPr>
              <a:t>Reference unit</a:t>
            </a:r>
          </a:p>
          <a:p>
            <a:pPr marL="469900" indent="-344170">
              <a:spcBef>
                <a:spcPts val="120"/>
              </a:spcBef>
              <a:buFont typeface="Arial" panose="020B0604020202020204" pitchFamily="34" charset="0"/>
              <a:buChar char="•"/>
              <a:tabLst>
                <a:tab pos="469265" algn="l"/>
                <a:tab pos="469900" algn="l"/>
              </a:tabLst>
              <a:defRPr/>
            </a:pPr>
            <a:r>
              <a:rPr lang="en-US" sz="2400" spc="-55" dirty="0">
                <a:latin typeface="Arial" panose="020B0604020202020204" pitchFamily="34" charset="0"/>
                <a:cs typeface="Arial" panose="020B0604020202020204" pitchFamily="34" charset="0"/>
              </a:rPr>
              <a:t>Physical scope</a:t>
            </a:r>
          </a:p>
          <a:p>
            <a:pPr marL="469900" indent="-344170">
              <a:spcBef>
                <a:spcPts val="120"/>
              </a:spcBef>
              <a:buFont typeface="Arial" panose="020B0604020202020204" pitchFamily="34" charset="0"/>
              <a:buChar char="•"/>
              <a:tabLst>
                <a:tab pos="469265" algn="l"/>
                <a:tab pos="469900" algn="l"/>
              </a:tabLst>
              <a:defRPr/>
            </a:pPr>
            <a:r>
              <a:rPr lang="en-US" sz="2400" spc="-55" dirty="0">
                <a:latin typeface="Arial" panose="020B0604020202020204" pitchFamily="34" charset="0"/>
                <a:cs typeface="Arial" panose="020B0604020202020204" pitchFamily="34" charset="0"/>
              </a:rPr>
              <a:t>Study period</a:t>
            </a:r>
          </a:p>
          <a:p>
            <a:pPr marL="469900" indent="-344170">
              <a:spcBef>
                <a:spcPts val="120"/>
              </a:spcBef>
              <a:buFont typeface="Arial" panose="020B0604020202020204" pitchFamily="34" charset="0"/>
              <a:buChar char="•"/>
              <a:tabLst>
                <a:tab pos="469265" algn="l"/>
                <a:tab pos="469900" algn="l"/>
              </a:tabLst>
              <a:defRPr/>
            </a:pPr>
            <a:r>
              <a:rPr lang="en-US" sz="2400" spc="-55" dirty="0">
                <a:latin typeface="Arial" panose="020B0604020202020204" pitchFamily="34" charset="0"/>
                <a:cs typeface="Arial" panose="020B0604020202020204" pitchFamily="34" charset="0"/>
              </a:rPr>
              <a:t>Life cycle scope</a:t>
            </a:r>
            <a:endParaRPr lang="en-US" sz="2400" dirty="0">
              <a:latin typeface="Arial" panose="020B0604020202020204" pitchFamily="34" charset="0"/>
              <a:cs typeface="Arial" panose="020B0604020202020204" pitchFamily="34" charset="0"/>
            </a:endParaRPr>
          </a:p>
        </p:txBody>
      </p:sp>
      <p:sp>
        <p:nvSpPr>
          <p:cNvPr id="18" name="object 18"/>
          <p:cNvSpPr/>
          <p:nvPr/>
        </p:nvSpPr>
        <p:spPr>
          <a:xfrm>
            <a:off x="477964" y="957962"/>
            <a:ext cx="1976755" cy="2435225"/>
          </a:xfrm>
          <a:custGeom>
            <a:avLst/>
            <a:gdLst/>
            <a:ahLst/>
            <a:cxnLst/>
            <a:rect l="l" t="t" r="r" b="b"/>
            <a:pathLst>
              <a:path w="1976755" h="2435225">
                <a:moveTo>
                  <a:pt x="0" y="329456"/>
                </a:moveTo>
                <a:lnTo>
                  <a:pt x="3572" y="280771"/>
                </a:lnTo>
                <a:lnTo>
                  <a:pt x="13948" y="234305"/>
                </a:lnTo>
                <a:lnTo>
                  <a:pt x="30620" y="190566"/>
                </a:lnTo>
                <a:lnTo>
                  <a:pt x="53077" y="150064"/>
                </a:lnTo>
                <a:lnTo>
                  <a:pt x="80810" y="113308"/>
                </a:lnTo>
                <a:lnTo>
                  <a:pt x="113308" y="80810"/>
                </a:lnTo>
                <a:lnTo>
                  <a:pt x="150064" y="53077"/>
                </a:lnTo>
                <a:lnTo>
                  <a:pt x="190566" y="30620"/>
                </a:lnTo>
                <a:lnTo>
                  <a:pt x="234305" y="13948"/>
                </a:lnTo>
                <a:lnTo>
                  <a:pt x="280771" y="3572"/>
                </a:lnTo>
                <a:lnTo>
                  <a:pt x="329456" y="0"/>
                </a:lnTo>
                <a:lnTo>
                  <a:pt x="1647243" y="0"/>
                </a:lnTo>
                <a:lnTo>
                  <a:pt x="1699092" y="4104"/>
                </a:lnTo>
                <a:lnTo>
                  <a:pt x="1749198" y="16172"/>
                </a:lnTo>
                <a:lnTo>
                  <a:pt x="1796675" y="35837"/>
                </a:lnTo>
                <a:lnTo>
                  <a:pt x="1840639" y="62734"/>
                </a:lnTo>
                <a:lnTo>
                  <a:pt x="1880204" y="96495"/>
                </a:lnTo>
                <a:lnTo>
                  <a:pt x="1913965" y="136060"/>
                </a:lnTo>
                <a:lnTo>
                  <a:pt x="1940862" y="180024"/>
                </a:lnTo>
                <a:lnTo>
                  <a:pt x="1960527" y="227501"/>
                </a:lnTo>
                <a:lnTo>
                  <a:pt x="1972595" y="277607"/>
                </a:lnTo>
                <a:lnTo>
                  <a:pt x="1976699" y="329456"/>
                </a:lnTo>
                <a:lnTo>
                  <a:pt x="1976699" y="2105343"/>
                </a:lnTo>
                <a:lnTo>
                  <a:pt x="1973127" y="2154028"/>
                </a:lnTo>
                <a:lnTo>
                  <a:pt x="1962751" y="2200494"/>
                </a:lnTo>
                <a:lnTo>
                  <a:pt x="1946079" y="2244233"/>
                </a:lnTo>
                <a:lnTo>
                  <a:pt x="1923622" y="2284735"/>
                </a:lnTo>
                <a:lnTo>
                  <a:pt x="1895889" y="2321491"/>
                </a:lnTo>
                <a:lnTo>
                  <a:pt x="1863391" y="2353989"/>
                </a:lnTo>
                <a:lnTo>
                  <a:pt x="1826635" y="2381722"/>
                </a:lnTo>
                <a:lnTo>
                  <a:pt x="1786133" y="2404179"/>
                </a:lnTo>
                <a:lnTo>
                  <a:pt x="1742394" y="2420851"/>
                </a:lnTo>
                <a:lnTo>
                  <a:pt x="1695928" y="2431227"/>
                </a:lnTo>
                <a:lnTo>
                  <a:pt x="1647243" y="2434799"/>
                </a:lnTo>
                <a:lnTo>
                  <a:pt x="329456" y="2434799"/>
                </a:lnTo>
                <a:lnTo>
                  <a:pt x="280771" y="2431227"/>
                </a:lnTo>
                <a:lnTo>
                  <a:pt x="234305" y="2420851"/>
                </a:lnTo>
                <a:lnTo>
                  <a:pt x="190566" y="2404179"/>
                </a:lnTo>
                <a:lnTo>
                  <a:pt x="150064" y="2381722"/>
                </a:lnTo>
                <a:lnTo>
                  <a:pt x="113308" y="2353989"/>
                </a:lnTo>
                <a:lnTo>
                  <a:pt x="80810" y="2321491"/>
                </a:lnTo>
                <a:lnTo>
                  <a:pt x="53077" y="2284735"/>
                </a:lnTo>
                <a:lnTo>
                  <a:pt x="30620" y="2244233"/>
                </a:lnTo>
                <a:lnTo>
                  <a:pt x="13948" y="2200494"/>
                </a:lnTo>
                <a:lnTo>
                  <a:pt x="3572" y="2154028"/>
                </a:lnTo>
                <a:lnTo>
                  <a:pt x="0" y="2105343"/>
                </a:lnTo>
                <a:lnTo>
                  <a:pt x="0" y="329456"/>
                </a:lnTo>
                <a:close/>
              </a:path>
            </a:pathLst>
          </a:custGeom>
          <a:ln w="19049">
            <a:solidFill>
              <a:srgbClr val="737377"/>
            </a:solidFill>
          </a:ln>
        </p:spPr>
        <p:txBody>
          <a:bodyPr wrap="square" lIns="0" tIns="0" rIns="0" bIns="0" rtlCol="0"/>
          <a:lstStyle/>
          <a:p>
            <a:endParaRPr/>
          </a:p>
        </p:txBody>
      </p:sp>
      <p:sp>
        <p:nvSpPr>
          <p:cNvPr id="29" name="Holder 6">
            <a:extLst>
              <a:ext uri="{FF2B5EF4-FFF2-40B4-BE49-F238E27FC236}">
                <a16:creationId xmlns:a16="http://schemas.microsoft.com/office/drawing/2014/main" id="{434D6E88-74DC-9FB0-5FAC-5F5E96F6B9E0}"/>
              </a:ext>
            </a:extLst>
          </p:cNvPr>
          <p:cNvSpPr>
            <a:spLocks noGrp="1"/>
          </p:cNvSpPr>
          <p:nvPr>
            <p:ph type="sldNum" sz="quarter" idx="7"/>
          </p:nvPr>
        </p:nvSpPr>
        <p:spPr>
          <a:xfrm>
            <a:off x="10584351" y="6537960"/>
            <a:ext cx="1557654" cy="320040"/>
          </a:xfrm>
          <a:prstGeom prst="rect">
            <a:avLst/>
          </a:prstGeom>
        </p:spPr>
        <p:txBody>
          <a:bodyPr lIns="0" tIns="0" rIns="0" bIns="0"/>
          <a:lstStyle>
            <a:lvl1pPr algn="r">
              <a:defRPr>
                <a:solidFill>
                  <a:schemeClr val="tx1">
                    <a:tint val="75000"/>
                  </a:schemeClr>
                </a:solidFill>
              </a:defRPr>
            </a:lvl1pPr>
          </a:lstStyle>
          <a:p>
            <a:fld id="{B6F15528-21DE-4FAA-801E-634DDDAF4B2B}" type="slidenum">
              <a:rPr/>
              <a:t>39</a:t>
            </a:fld>
            <a:endParaRPr/>
          </a:p>
        </p:txBody>
      </p:sp>
      <p:sp>
        <p:nvSpPr>
          <p:cNvPr id="34" name="object 2">
            <a:extLst>
              <a:ext uri="{FF2B5EF4-FFF2-40B4-BE49-F238E27FC236}">
                <a16:creationId xmlns:a16="http://schemas.microsoft.com/office/drawing/2014/main" id="{26B4D080-79C2-6302-2DE3-81610BEE70EF}"/>
              </a:ext>
            </a:extLst>
          </p:cNvPr>
          <p:cNvSpPr txBox="1">
            <a:spLocks noGrp="1"/>
          </p:cNvSpPr>
          <p:nvPr/>
        </p:nvSpPr>
        <p:spPr>
          <a:xfrm>
            <a:off x="477964" y="269828"/>
            <a:ext cx="7480300" cy="443711"/>
          </a:xfrm>
          <a:prstGeom prst="rect">
            <a:avLst/>
          </a:prstGeom>
        </p:spPr>
        <p:txBody>
          <a:bodyPr vert="horz" wrap="square" lIns="0" tIns="12700" rIns="0" bIns="0" rtlCol="0">
            <a:spAutoFit/>
          </a:bodyPr>
          <a:lstStyle>
            <a:lvl1pPr>
              <a:defRPr sz="2800" b="1" i="0">
                <a:solidFill>
                  <a:srgbClr val="AEBC21"/>
                </a:solidFill>
                <a:latin typeface="Arial"/>
                <a:ea typeface="+mj-ea"/>
                <a:cs typeface="Arial"/>
              </a:defRPr>
            </a:lvl1pPr>
          </a:lstStyle>
          <a:p>
            <a:pPr marL="12700">
              <a:lnSpc>
                <a:spcPct val="100000"/>
              </a:lnSpc>
              <a:spcBef>
                <a:spcPts val="100"/>
              </a:spcBef>
            </a:pPr>
            <a:r>
              <a:rPr lang="en-US" b="0" spc="-125" dirty="0"/>
              <a:t>WHOLE </a:t>
            </a:r>
            <a:r>
              <a:rPr lang="en-US" b="0" spc="-95" dirty="0"/>
              <a:t>BUILDING </a:t>
            </a:r>
            <a:r>
              <a:rPr lang="en-US" b="0" spc="-85" dirty="0"/>
              <a:t>LIFE </a:t>
            </a:r>
            <a:r>
              <a:rPr lang="en-US" b="0" spc="-155" dirty="0"/>
              <a:t>CYCLE</a:t>
            </a:r>
            <a:r>
              <a:rPr lang="en-US" b="0" spc="-505" dirty="0"/>
              <a:t> </a:t>
            </a:r>
            <a:r>
              <a:rPr lang="en-US" b="0" spc="-165" dirty="0"/>
              <a:t>ASSESSMENT</a:t>
            </a:r>
            <a:endParaRPr lang="en-US" b="0" dirty="0"/>
          </a:p>
        </p:txBody>
      </p:sp>
      <p:sp>
        <p:nvSpPr>
          <p:cNvPr id="7" name="object 4">
            <a:extLst>
              <a:ext uri="{FF2B5EF4-FFF2-40B4-BE49-F238E27FC236}">
                <a16:creationId xmlns:a16="http://schemas.microsoft.com/office/drawing/2014/main" id="{67A1C1B9-6F7F-4102-3F0A-FC783AF2462E}"/>
              </a:ext>
            </a:extLst>
          </p:cNvPr>
          <p:cNvSpPr txBox="1"/>
          <p:nvPr/>
        </p:nvSpPr>
        <p:spPr>
          <a:xfrm>
            <a:off x="8534400" y="6137605"/>
            <a:ext cx="3247786" cy="166712"/>
          </a:xfrm>
          <a:prstGeom prst="rect">
            <a:avLst/>
          </a:prstGeom>
        </p:spPr>
        <p:txBody>
          <a:bodyPr vert="horz" wrap="square" lIns="0" tIns="12700" rIns="0" bIns="0" rtlCol="0">
            <a:spAutoFit/>
          </a:bodyPr>
          <a:lstStyle/>
          <a:p>
            <a:pPr marL="12700">
              <a:lnSpc>
                <a:spcPct val="100000"/>
              </a:lnSpc>
              <a:spcBef>
                <a:spcPts val="100"/>
              </a:spcBef>
            </a:pPr>
            <a:r>
              <a:rPr sz="1000" spc="-40" dirty="0">
                <a:latin typeface="Arial" panose="020B0604020202020204" pitchFamily="34" charset="0"/>
                <a:cs typeface="Arial" panose="020B0604020202020204" pitchFamily="34" charset="0"/>
              </a:rPr>
              <a:t>Image</a:t>
            </a:r>
            <a:r>
              <a:rPr sz="1000" spc="-75" dirty="0">
                <a:latin typeface="Arial" panose="020B0604020202020204" pitchFamily="34" charset="0"/>
                <a:cs typeface="Arial" panose="020B0604020202020204" pitchFamily="34" charset="0"/>
              </a:rPr>
              <a:t> </a:t>
            </a:r>
            <a:r>
              <a:rPr sz="1000" spc="-20" dirty="0">
                <a:latin typeface="Arial" panose="020B0604020202020204" pitchFamily="34" charset="0"/>
                <a:cs typeface="Arial" panose="020B0604020202020204" pitchFamily="34" charset="0"/>
              </a:rPr>
              <a:t>Credit:</a:t>
            </a:r>
            <a:r>
              <a:rPr sz="1000" spc="-70" dirty="0">
                <a:latin typeface="Arial" panose="020B0604020202020204" pitchFamily="34" charset="0"/>
                <a:cs typeface="Arial" panose="020B0604020202020204" pitchFamily="34" charset="0"/>
              </a:rPr>
              <a:t> </a:t>
            </a:r>
            <a:r>
              <a:rPr sz="1000" spc="-35" dirty="0">
                <a:latin typeface="Arial" panose="020B0604020202020204" pitchFamily="34" charset="0"/>
                <a:cs typeface="Arial" panose="020B0604020202020204" pitchFamily="34" charset="0"/>
              </a:rPr>
              <a:t>Brad</a:t>
            </a:r>
            <a:r>
              <a:rPr sz="1000" spc="-75" dirty="0">
                <a:latin typeface="Arial" panose="020B0604020202020204" pitchFamily="34" charset="0"/>
                <a:cs typeface="Arial" panose="020B0604020202020204" pitchFamily="34" charset="0"/>
              </a:rPr>
              <a:t> </a:t>
            </a:r>
            <a:r>
              <a:rPr sz="1000" spc="-40" dirty="0">
                <a:latin typeface="Arial" panose="020B0604020202020204" pitchFamily="34" charset="0"/>
                <a:cs typeface="Arial" panose="020B0604020202020204" pitchFamily="34" charset="0"/>
              </a:rPr>
              <a:t>Benke,</a:t>
            </a:r>
            <a:r>
              <a:rPr sz="1000" spc="-70" dirty="0">
                <a:latin typeface="Arial" panose="020B0604020202020204" pitchFamily="34" charset="0"/>
                <a:cs typeface="Arial" panose="020B0604020202020204" pitchFamily="34" charset="0"/>
              </a:rPr>
              <a:t> </a:t>
            </a:r>
            <a:r>
              <a:rPr sz="1000" spc="-35" dirty="0">
                <a:latin typeface="Arial" panose="020B0604020202020204" pitchFamily="34" charset="0"/>
                <a:cs typeface="Arial" panose="020B0604020202020204" pitchFamily="34" charset="0"/>
              </a:rPr>
              <a:t>Carbon</a:t>
            </a:r>
            <a:r>
              <a:rPr sz="1000" spc="-75" dirty="0">
                <a:latin typeface="Arial" panose="020B0604020202020204" pitchFamily="34" charset="0"/>
                <a:cs typeface="Arial" panose="020B0604020202020204" pitchFamily="34" charset="0"/>
              </a:rPr>
              <a:t> </a:t>
            </a:r>
            <a:r>
              <a:rPr sz="1000" spc="-30" dirty="0">
                <a:latin typeface="Arial" panose="020B0604020202020204" pitchFamily="34" charset="0"/>
                <a:cs typeface="Arial" panose="020B0604020202020204" pitchFamily="34" charset="0"/>
              </a:rPr>
              <a:t>Leadership</a:t>
            </a:r>
            <a:r>
              <a:rPr sz="1000" spc="-70" dirty="0">
                <a:latin typeface="Arial" panose="020B0604020202020204" pitchFamily="34" charset="0"/>
                <a:cs typeface="Arial" panose="020B0604020202020204" pitchFamily="34" charset="0"/>
              </a:rPr>
              <a:t> </a:t>
            </a:r>
            <a:r>
              <a:rPr sz="1000" spc="-30" dirty="0">
                <a:latin typeface="Arial" panose="020B0604020202020204" pitchFamily="34" charset="0"/>
                <a:cs typeface="Arial" panose="020B0604020202020204" pitchFamily="34" charset="0"/>
              </a:rPr>
              <a:t>Forum,</a:t>
            </a:r>
            <a:r>
              <a:rPr sz="1000" spc="-75" dirty="0">
                <a:latin typeface="Arial" panose="020B0604020202020204" pitchFamily="34" charset="0"/>
                <a:cs typeface="Arial" panose="020B0604020202020204" pitchFamily="34" charset="0"/>
              </a:rPr>
              <a:t> </a:t>
            </a:r>
            <a:r>
              <a:rPr sz="1000" spc="-55" dirty="0">
                <a:latin typeface="Arial" panose="020B0604020202020204" pitchFamily="34" charset="0"/>
                <a:cs typeface="Arial" panose="020B0604020202020204" pitchFamily="34" charset="0"/>
              </a:rPr>
              <a:t>2021</a:t>
            </a:r>
            <a:endParaRPr sz="100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E34CF323-BC9B-76E0-AEDB-299DDC7C80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1923" y="6257556"/>
            <a:ext cx="448044" cy="448044"/>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p:nvPr/>
        </p:nvSpPr>
        <p:spPr>
          <a:xfrm>
            <a:off x="9144" y="0"/>
            <a:ext cx="12182856" cy="6858000"/>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11716165" y="1596795"/>
            <a:ext cx="79375" cy="59690"/>
          </a:xfrm>
          <a:custGeom>
            <a:avLst/>
            <a:gdLst/>
            <a:ahLst/>
            <a:cxnLst/>
            <a:rect l="l" t="t" r="r" b="b"/>
            <a:pathLst>
              <a:path w="79375" h="59689">
                <a:moveTo>
                  <a:pt x="39547" y="0"/>
                </a:moveTo>
                <a:lnTo>
                  <a:pt x="24019" y="2297"/>
                </a:lnTo>
                <a:lnTo>
                  <a:pt x="11463" y="8597"/>
                </a:lnTo>
                <a:lnTo>
                  <a:pt x="3062" y="18012"/>
                </a:lnTo>
                <a:lnTo>
                  <a:pt x="0" y="29654"/>
                </a:lnTo>
                <a:lnTo>
                  <a:pt x="3073" y="41301"/>
                </a:lnTo>
                <a:lnTo>
                  <a:pt x="11549" y="50715"/>
                </a:lnTo>
                <a:lnTo>
                  <a:pt x="24308" y="57013"/>
                </a:lnTo>
                <a:lnTo>
                  <a:pt x="40233" y="59309"/>
                </a:lnTo>
                <a:lnTo>
                  <a:pt x="55365" y="56975"/>
                </a:lnTo>
                <a:lnTo>
                  <a:pt x="56285" y="56502"/>
                </a:lnTo>
                <a:lnTo>
                  <a:pt x="39547" y="56502"/>
                </a:lnTo>
                <a:lnTo>
                  <a:pt x="25415" y="54393"/>
                </a:lnTo>
                <a:lnTo>
                  <a:pt x="13938" y="48641"/>
                </a:lnTo>
                <a:lnTo>
                  <a:pt x="6232" y="40107"/>
                </a:lnTo>
                <a:lnTo>
                  <a:pt x="3416" y="29654"/>
                </a:lnTo>
                <a:lnTo>
                  <a:pt x="6232" y="19062"/>
                </a:lnTo>
                <a:lnTo>
                  <a:pt x="13938" y="10456"/>
                </a:lnTo>
                <a:lnTo>
                  <a:pt x="25415" y="4678"/>
                </a:lnTo>
                <a:lnTo>
                  <a:pt x="39547" y="2565"/>
                </a:lnTo>
                <a:lnTo>
                  <a:pt x="55754" y="2565"/>
                </a:lnTo>
                <a:lnTo>
                  <a:pt x="55221" y="2297"/>
                </a:lnTo>
                <a:lnTo>
                  <a:pt x="39547" y="0"/>
                </a:lnTo>
                <a:close/>
              </a:path>
              <a:path w="79375" h="59689">
                <a:moveTo>
                  <a:pt x="55754" y="2565"/>
                </a:moveTo>
                <a:lnTo>
                  <a:pt x="39547" y="2565"/>
                </a:lnTo>
                <a:lnTo>
                  <a:pt x="53680" y="4678"/>
                </a:lnTo>
                <a:lnTo>
                  <a:pt x="65157" y="10456"/>
                </a:lnTo>
                <a:lnTo>
                  <a:pt x="72862" y="19062"/>
                </a:lnTo>
                <a:lnTo>
                  <a:pt x="75679" y="29654"/>
                </a:lnTo>
                <a:lnTo>
                  <a:pt x="72862" y="40321"/>
                </a:lnTo>
                <a:lnTo>
                  <a:pt x="65157" y="48831"/>
                </a:lnTo>
                <a:lnTo>
                  <a:pt x="53680" y="54464"/>
                </a:lnTo>
                <a:lnTo>
                  <a:pt x="39547" y="56502"/>
                </a:lnTo>
                <a:lnTo>
                  <a:pt x="56285" y="56502"/>
                </a:lnTo>
                <a:lnTo>
                  <a:pt x="67717" y="50615"/>
                </a:lnTo>
                <a:lnTo>
                  <a:pt x="76043" y="41188"/>
                </a:lnTo>
                <a:lnTo>
                  <a:pt x="79095" y="29654"/>
                </a:lnTo>
                <a:lnTo>
                  <a:pt x="76080" y="18012"/>
                </a:lnTo>
                <a:lnTo>
                  <a:pt x="67760" y="8597"/>
                </a:lnTo>
                <a:lnTo>
                  <a:pt x="55754" y="2565"/>
                </a:lnTo>
                <a:close/>
              </a:path>
              <a:path w="79375" h="59689">
                <a:moveTo>
                  <a:pt x="41935" y="23266"/>
                </a:moveTo>
                <a:lnTo>
                  <a:pt x="36474" y="23266"/>
                </a:lnTo>
                <a:lnTo>
                  <a:pt x="36474" y="29400"/>
                </a:lnTo>
                <a:lnTo>
                  <a:pt x="14668" y="37071"/>
                </a:lnTo>
                <a:lnTo>
                  <a:pt x="14668" y="41922"/>
                </a:lnTo>
                <a:lnTo>
                  <a:pt x="37160" y="33997"/>
                </a:lnTo>
                <a:lnTo>
                  <a:pt x="41935" y="33997"/>
                </a:lnTo>
                <a:lnTo>
                  <a:pt x="41935" y="23266"/>
                </a:lnTo>
                <a:close/>
              </a:path>
              <a:path w="79375" h="59689">
                <a:moveTo>
                  <a:pt x="41935" y="33997"/>
                </a:moveTo>
                <a:lnTo>
                  <a:pt x="37160" y="33997"/>
                </a:lnTo>
                <a:lnTo>
                  <a:pt x="38531" y="38862"/>
                </a:lnTo>
                <a:lnTo>
                  <a:pt x="43294" y="41414"/>
                </a:lnTo>
                <a:lnTo>
                  <a:pt x="59664" y="41414"/>
                </a:lnTo>
                <a:lnTo>
                  <a:pt x="64439" y="38087"/>
                </a:lnTo>
                <a:lnTo>
                  <a:pt x="64439" y="36817"/>
                </a:lnTo>
                <a:lnTo>
                  <a:pt x="44322" y="36817"/>
                </a:lnTo>
                <a:lnTo>
                  <a:pt x="41935" y="35026"/>
                </a:lnTo>
                <a:lnTo>
                  <a:pt x="41935" y="33997"/>
                </a:lnTo>
                <a:close/>
              </a:path>
              <a:path w="79375" h="59689">
                <a:moveTo>
                  <a:pt x="64439" y="18669"/>
                </a:moveTo>
                <a:lnTo>
                  <a:pt x="14668" y="18669"/>
                </a:lnTo>
                <a:lnTo>
                  <a:pt x="14668" y="23266"/>
                </a:lnTo>
                <a:lnTo>
                  <a:pt x="58978" y="23266"/>
                </a:lnTo>
                <a:lnTo>
                  <a:pt x="58978" y="35026"/>
                </a:lnTo>
                <a:lnTo>
                  <a:pt x="56934" y="36817"/>
                </a:lnTo>
                <a:lnTo>
                  <a:pt x="64439" y="36817"/>
                </a:lnTo>
                <a:lnTo>
                  <a:pt x="64439" y="18669"/>
                </a:lnTo>
                <a:close/>
              </a:path>
            </a:pathLst>
          </a:custGeom>
          <a:solidFill>
            <a:srgbClr val="000000"/>
          </a:solidFill>
        </p:spPr>
        <p:txBody>
          <a:bodyPr wrap="square" lIns="0" tIns="0" rIns="0" bIns="0" rtlCol="0"/>
          <a:lstStyle/>
          <a:p>
            <a:endParaRPr/>
          </a:p>
        </p:txBody>
      </p:sp>
      <p:sp>
        <p:nvSpPr>
          <p:cNvPr id="6" name="object 6"/>
          <p:cNvSpPr/>
          <p:nvPr/>
        </p:nvSpPr>
        <p:spPr>
          <a:xfrm>
            <a:off x="47244" y="0"/>
            <a:ext cx="12182856" cy="6857999"/>
          </a:xfrm>
          <a:prstGeom prst="rect">
            <a:avLst/>
          </a:prstGeom>
          <a:blipFill>
            <a:blip r:embed="rId4" cstate="print"/>
            <a:stretch>
              <a:fillRect/>
            </a:stretch>
          </a:blipFill>
        </p:spPr>
        <p:txBody>
          <a:bodyPr wrap="square" lIns="0" tIns="0" rIns="0" bIns="0" rtlCol="0"/>
          <a:lstStyle/>
          <a:p>
            <a:endParaRPr/>
          </a:p>
        </p:txBody>
      </p:sp>
      <p:sp>
        <p:nvSpPr>
          <p:cNvPr id="7" name="Holder 6">
            <a:extLst>
              <a:ext uri="{FF2B5EF4-FFF2-40B4-BE49-F238E27FC236}">
                <a16:creationId xmlns:a16="http://schemas.microsoft.com/office/drawing/2014/main" id="{C08E97FF-FD20-5B73-52BB-CEC16AF29901}"/>
              </a:ext>
            </a:extLst>
          </p:cNvPr>
          <p:cNvSpPr>
            <a:spLocks noGrp="1"/>
          </p:cNvSpPr>
          <p:nvPr>
            <p:ph type="sldNum" sz="quarter" idx="7"/>
          </p:nvPr>
        </p:nvSpPr>
        <p:spPr>
          <a:xfrm>
            <a:off x="10584351" y="6537960"/>
            <a:ext cx="1557654" cy="320040"/>
          </a:xfrm>
          <a:prstGeom prst="rect">
            <a:avLst/>
          </a:prstGeom>
        </p:spPr>
        <p:txBody>
          <a:bodyPr lIns="0" tIns="0" rIns="0" bIns="0"/>
          <a:lstStyle>
            <a:lvl1pPr algn="r">
              <a:defRPr>
                <a:solidFill>
                  <a:schemeClr val="tx1">
                    <a:tint val="75000"/>
                  </a:schemeClr>
                </a:solidFill>
              </a:defRPr>
            </a:lvl1pPr>
          </a:lstStyle>
          <a:p>
            <a:fld id="{B6F15528-21DE-4FAA-801E-634DDDAF4B2B}" type="slidenum">
              <a:rPr/>
              <a:t>4</a:t>
            </a:fld>
            <a:endParaRPr/>
          </a:p>
        </p:txBody>
      </p:sp>
      <p:sp>
        <p:nvSpPr>
          <p:cNvPr id="10" name="object 7">
            <a:extLst>
              <a:ext uri="{FF2B5EF4-FFF2-40B4-BE49-F238E27FC236}">
                <a16:creationId xmlns:a16="http://schemas.microsoft.com/office/drawing/2014/main" id="{80DB31C5-83DE-F555-A41D-1E4813DDE61C}"/>
              </a:ext>
            </a:extLst>
          </p:cNvPr>
          <p:cNvSpPr txBox="1">
            <a:spLocks/>
          </p:cNvSpPr>
          <p:nvPr/>
        </p:nvSpPr>
        <p:spPr>
          <a:xfrm>
            <a:off x="974256" y="903591"/>
            <a:ext cx="10243487" cy="5274264"/>
          </a:xfrm>
          <a:prstGeom prst="rect">
            <a:avLst/>
          </a:prstGeom>
        </p:spPr>
        <p:txBody>
          <a:bodyPr vert="horz" wrap="square" lIns="0" tIns="3810" rIns="0" bIns="0" rtlCol="0">
            <a:spAutoFit/>
          </a:bodyPr>
          <a:lstStyle>
            <a:lvl1pPr>
              <a:defRPr sz="2800" b="1" i="0">
                <a:solidFill>
                  <a:srgbClr val="AEBC21"/>
                </a:solidFill>
                <a:latin typeface="Arial"/>
                <a:ea typeface="+mj-ea"/>
                <a:cs typeface="Arial"/>
              </a:defRPr>
            </a:lvl1pPr>
          </a:lstStyle>
          <a:p>
            <a:pPr marL="12065" marR="5080" indent="-635" algn="l">
              <a:lnSpc>
                <a:spcPct val="102200"/>
              </a:lnSpc>
              <a:spcBef>
                <a:spcPts val="30"/>
              </a:spcBef>
            </a:pPr>
            <a:r>
              <a:rPr lang="en-US" sz="3600" kern="0" spc="65" dirty="0">
                <a:latin typeface="Arial" panose="020B0604020202020204" pitchFamily="34" charset="0"/>
                <a:cs typeface="Arial" panose="020B0604020202020204" pitchFamily="34" charset="0"/>
              </a:rPr>
              <a:t>Agenda</a:t>
            </a:r>
            <a:br>
              <a:rPr lang="en-US" sz="3600" kern="0" spc="65" dirty="0">
                <a:latin typeface="Arial" panose="020B0604020202020204" pitchFamily="34" charset="0"/>
                <a:cs typeface="Arial" panose="020B0604020202020204" pitchFamily="34" charset="0"/>
              </a:rPr>
            </a:br>
            <a:br>
              <a:rPr lang="en-US" sz="3600" kern="0" spc="65" dirty="0">
                <a:latin typeface="Arial" panose="020B0604020202020204" pitchFamily="34" charset="0"/>
                <a:cs typeface="Arial" panose="020B0604020202020204" pitchFamily="34" charset="0"/>
              </a:rPr>
            </a:br>
            <a:r>
              <a:rPr lang="en-US" sz="2400" u="sng" spc="45" dirty="0">
                <a:solidFill>
                  <a:schemeClr val="accent6"/>
                </a:solidFill>
                <a:latin typeface="Arial" panose="020B0604020202020204" pitchFamily="34" charset="0"/>
                <a:cs typeface="Arial" panose="020B0604020202020204" pitchFamily="34" charset="0"/>
              </a:rPr>
              <a:t>Part</a:t>
            </a:r>
            <a:r>
              <a:rPr lang="en-US" sz="2400" u="sng" kern="0" spc="45" dirty="0">
                <a:solidFill>
                  <a:schemeClr val="accent6"/>
                </a:solidFill>
                <a:latin typeface="Arial" panose="020B0604020202020204" pitchFamily="34" charset="0"/>
                <a:cs typeface="Arial" panose="020B0604020202020204" pitchFamily="34" charset="0"/>
              </a:rPr>
              <a:t> one (25 mins) </a:t>
            </a:r>
            <a:br>
              <a:rPr lang="en-US" sz="3600" kern="0" spc="65" dirty="0">
                <a:latin typeface="Arial" panose="020B0604020202020204" pitchFamily="34" charset="0"/>
                <a:cs typeface="Arial" panose="020B0604020202020204" pitchFamily="34" charset="0"/>
              </a:rPr>
            </a:br>
            <a:r>
              <a:rPr lang="en-US" sz="2400" kern="0" spc="45" dirty="0">
                <a:solidFill>
                  <a:schemeClr val="accent6"/>
                </a:solidFill>
                <a:latin typeface="Arial" panose="020B0604020202020204" pitchFamily="34" charset="0"/>
                <a:cs typeface="Arial" panose="020B0604020202020204" pitchFamily="34" charset="0"/>
              </a:rPr>
              <a:t>Introduction of domestic steel with a focus on sustainability </a:t>
            </a:r>
            <a:br>
              <a:rPr lang="en-US" sz="2400" kern="0" spc="45" dirty="0">
                <a:solidFill>
                  <a:schemeClr val="accent6"/>
                </a:solidFill>
                <a:latin typeface="Arial" panose="020B0604020202020204" pitchFamily="34" charset="0"/>
                <a:cs typeface="Arial" panose="020B0604020202020204" pitchFamily="34" charset="0"/>
              </a:rPr>
            </a:br>
            <a:r>
              <a:rPr lang="en-US" sz="2400" kern="0" spc="45" dirty="0">
                <a:solidFill>
                  <a:schemeClr val="bg1">
                    <a:lumMod val="85000"/>
                  </a:schemeClr>
                </a:solidFill>
                <a:latin typeface="Arial" panose="020B0604020202020204" pitchFamily="34" charset="0"/>
                <a:cs typeface="Arial" panose="020B0604020202020204" pitchFamily="34" charset="0"/>
              </a:rPr>
              <a:t>Embodied carbon of steel buildings </a:t>
            </a:r>
          </a:p>
          <a:p>
            <a:pPr marL="12065" marR="5080" indent="-635" algn="l">
              <a:lnSpc>
                <a:spcPct val="102200"/>
              </a:lnSpc>
              <a:spcBef>
                <a:spcPts val="30"/>
              </a:spcBef>
            </a:pPr>
            <a:r>
              <a:rPr lang="en-US" sz="2400" kern="0" spc="45" dirty="0">
                <a:solidFill>
                  <a:schemeClr val="bg1">
                    <a:lumMod val="85000"/>
                  </a:schemeClr>
                </a:solidFill>
                <a:latin typeface="Arial" panose="020B0604020202020204" pitchFamily="34" charset="0"/>
                <a:cs typeface="Arial" panose="020B0604020202020204" pitchFamily="34" charset="0"/>
              </a:rPr>
              <a:t>Sustainable steel building design practice</a:t>
            </a:r>
            <a:br>
              <a:rPr lang="en-US" sz="2400" kern="0" spc="45" dirty="0">
                <a:solidFill>
                  <a:schemeClr val="bg1">
                    <a:lumMod val="85000"/>
                  </a:schemeClr>
                </a:solidFill>
                <a:latin typeface="Arial" panose="020B0604020202020204" pitchFamily="34" charset="0"/>
                <a:cs typeface="Arial" panose="020B0604020202020204" pitchFamily="34" charset="0"/>
              </a:rPr>
            </a:br>
            <a:br>
              <a:rPr lang="en-US" sz="2400" kern="0" spc="45" dirty="0">
                <a:solidFill>
                  <a:schemeClr val="bg1">
                    <a:lumMod val="85000"/>
                  </a:schemeClr>
                </a:solidFill>
                <a:latin typeface="Arial" panose="020B0604020202020204" pitchFamily="34" charset="0"/>
                <a:cs typeface="Arial" panose="020B0604020202020204" pitchFamily="34" charset="0"/>
              </a:rPr>
            </a:br>
            <a:br>
              <a:rPr lang="en-US" sz="2400" kern="0" spc="45" dirty="0">
                <a:solidFill>
                  <a:schemeClr val="bg1">
                    <a:lumMod val="85000"/>
                  </a:schemeClr>
                </a:solidFill>
                <a:latin typeface="Arial" panose="020B0604020202020204" pitchFamily="34" charset="0"/>
                <a:cs typeface="Arial" panose="020B0604020202020204" pitchFamily="34" charset="0"/>
              </a:rPr>
            </a:br>
            <a:r>
              <a:rPr lang="en-US" sz="2400" u="sng" kern="0" spc="45" dirty="0">
                <a:solidFill>
                  <a:schemeClr val="bg1">
                    <a:lumMod val="85000"/>
                  </a:schemeClr>
                </a:solidFill>
                <a:latin typeface="Arial" panose="020B0604020202020204" pitchFamily="34" charset="0"/>
                <a:cs typeface="Arial" panose="020B0604020202020204" pitchFamily="34" charset="0"/>
              </a:rPr>
              <a:t>Part Two (25 mins) </a:t>
            </a:r>
            <a:br>
              <a:rPr lang="en-US" sz="3600" kern="0" spc="65" dirty="0">
                <a:solidFill>
                  <a:schemeClr val="bg1">
                    <a:lumMod val="85000"/>
                  </a:schemeClr>
                </a:solidFill>
                <a:latin typeface="Arial" panose="020B0604020202020204" pitchFamily="34" charset="0"/>
                <a:cs typeface="Arial" panose="020B0604020202020204" pitchFamily="34" charset="0"/>
              </a:rPr>
            </a:br>
            <a:r>
              <a:rPr lang="en-US" sz="2400" spc="45" dirty="0">
                <a:solidFill>
                  <a:schemeClr val="bg1">
                    <a:lumMod val="85000"/>
                  </a:schemeClr>
                </a:solidFill>
                <a:latin typeface="Arial" panose="020B0604020202020204" pitchFamily="34" charset="0"/>
                <a:cs typeface="Arial" panose="020B0604020202020204" pitchFamily="34" charset="0"/>
              </a:rPr>
              <a:t>Life cycle assessment and EPD </a:t>
            </a:r>
            <a:br>
              <a:rPr lang="en-US" sz="2400" spc="45" dirty="0">
                <a:solidFill>
                  <a:schemeClr val="bg1">
                    <a:lumMod val="85000"/>
                  </a:schemeClr>
                </a:solidFill>
                <a:latin typeface="Arial" panose="020B0604020202020204" pitchFamily="34" charset="0"/>
                <a:cs typeface="Arial" panose="020B0604020202020204" pitchFamily="34" charset="0"/>
              </a:rPr>
            </a:br>
            <a:r>
              <a:rPr lang="en-US" sz="2400" spc="45" dirty="0">
                <a:solidFill>
                  <a:schemeClr val="bg1">
                    <a:lumMod val="85000"/>
                  </a:schemeClr>
                </a:solidFill>
                <a:latin typeface="Arial" panose="020B0604020202020204" pitchFamily="34" charset="0"/>
                <a:cs typeface="Arial" panose="020B0604020202020204" pitchFamily="34" charset="0"/>
              </a:rPr>
              <a:t>Measurement of embodied carbon</a:t>
            </a:r>
            <a:br>
              <a:rPr lang="en-US" sz="2400" spc="45" dirty="0">
                <a:solidFill>
                  <a:schemeClr val="bg1">
                    <a:lumMod val="85000"/>
                  </a:schemeClr>
                </a:solidFill>
                <a:latin typeface="Arial" panose="020B0604020202020204" pitchFamily="34" charset="0"/>
                <a:cs typeface="Arial" panose="020B0604020202020204" pitchFamily="34" charset="0"/>
              </a:rPr>
            </a:br>
            <a:r>
              <a:rPr lang="en-US" sz="2400" spc="45" dirty="0">
                <a:solidFill>
                  <a:schemeClr val="bg1">
                    <a:lumMod val="85000"/>
                  </a:schemeClr>
                </a:solidFill>
                <a:latin typeface="Arial" panose="020B0604020202020204" pitchFamily="34" charset="0"/>
                <a:cs typeface="Arial" panose="020B0604020202020204" pitchFamily="34" charset="0"/>
              </a:rPr>
              <a:t>Design of sustainable steel buildings using LCA tools</a:t>
            </a:r>
            <a:br>
              <a:rPr lang="en-US" sz="1600" kern="0" dirty="0">
                <a:solidFill>
                  <a:schemeClr val="bg1">
                    <a:lumMod val="85000"/>
                  </a:schemeClr>
                </a:solidFill>
                <a:latin typeface="Arial" panose="020B0604020202020204" pitchFamily="34" charset="0"/>
                <a:cs typeface="Arial" panose="020B0604020202020204" pitchFamily="34" charset="0"/>
              </a:rPr>
            </a:br>
            <a:endParaRPr lang="en-US" sz="2400" kern="0" dirty="0">
              <a:solidFill>
                <a:schemeClr val="bg1">
                  <a:lumMod val="85000"/>
                </a:schemeClr>
              </a:solidFill>
              <a:latin typeface="Arial" panose="020B0604020202020204" pitchFamily="34" charset="0"/>
              <a:cs typeface="Arial" panose="020B0604020202020204" pitchFamily="34" charset="0"/>
            </a:endParaRPr>
          </a:p>
        </p:txBody>
      </p:sp>
      <p:pic>
        <p:nvPicPr>
          <p:cNvPr id="9" name="Picture 8" descr="A black and white logo&#10;&#10;Description automatically generated">
            <a:extLst>
              <a:ext uri="{FF2B5EF4-FFF2-40B4-BE49-F238E27FC236}">
                <a16:creationId xmlns:a16="http://schemas.microsoft.com/office/drawing/2014/main" id="{01D1AF7B-06AE-D71C-B678-C606864C4F7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6249936"/>
            <a:ext cx="448044" cy="448044"/>
          </a:xfrm>
          <a:prstGeom prst="rect">
            <a:avLst/>
          </a:prstGeom>
        </p:spPr>
      </p:pic>
    </p:spTree>
    <p:extLst>
      <p:ext uri="{BB962C8B-B14F-4D97-AF65-F5344CB8AC3E}">
        <p14:creationId xmlns:p14="http://schemas.microsoft.com/office/powerpoint/2010/main" val="33849107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44273" y="1207613"/>
            <a:ext cx="1887441" cy="2036315"/>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395120" y="2328628"/>
            <a:ext cx="1971039" cy="915669"/>
          </a:xfrm>
          <a:custGeom>
            <a:avLst/>
            <a:gdLst/>
            <a:ahLst/>
            <a:cxnLst/>
            <a:rect l="l" t="t" r="r" b="b"/>
            <a:pathLst>
              <a:path w="1971039" h="915669">
                <a:moveTo>
                  <a:pt x="0" y="0"/>
                </a:moveTo>
                <a:lnTo>
                  <a:pt x="1970999" y="0"/>
                </a:lnTo>
                <a:lnTo>
                  <a:pt x="1970999" y="915299"/>
                </a:lnTo>
                <a:lnTo>
                  <a:pt x="0" y="915299"/>
                </a:lnTo>
                <a:lnTo>
                  <a:pt x="0" y="0"/>
                </a:lnTo>
                <a:close/>
              </a:path>
            </a:pathLst>
          </a:custGeom>
          <a:solidFill>
            <a:srgbClr val="FFFFFF"/>
          </a:solidFill>
        </p:spPr>
        <p:txBody>
          <a:bodyPr wrap="square" lIns="0" tIns="0" rIns="0" bIns="0" rtlCol="0"/>
          <a:lstStyle/>
          <a:p>
            <a:endParaRPr/>
          </a:p>
        </p:txBody>
      </p:sp>
      <p:sp>
        <p:nvSpPr>
          <p:cNvPr id="4" name="object 4"/>
          <p:cNvSpPr txBox="1"/>
          <p:nvPr/>
        </p:nvSpPr>
        <p:spPr>
          <a:xfrm>
            <a:off x="610515" y="2392002"/>
            <a:ext cx="1541145" cy="604520"/>
          </a:xfrm>
          <a:prstGeom prst="rect">
            <a:avLst/>
          </a:prstGeom>
        </p:spPr>
        <p:txBody>
          <a:bodyPr vert="horz" wrap="square" lIns="0" tIns="12700" rIns="0" bIns="0" rtlCol="0">
            <a:spAutoFit/>
          </a:bodyPr>
          <a:lstStyle/>
          <a:p>
            <a:pPr marL="248285" marR="5080" indent="-236220">
              <a:lnSpc>
                <a:spcPct val="100000"/>
              </a:lnSpc>
              <a:spcBef>
                <a:spcPts val="100"/>
              </a:spcBef>
            </a:pPr>
            <a:r>
              <a:rPr sz="1900" b="1" spc="-90" dirty="0">
                <a:latin typeface="Arial"/>
                <a:cs typeface="Arial"/>
              </a:rPr>
              <a:t>Step </a:t>
            </a:r>
            <a:r>
              <a:rPr sz="1900" b="1" spc="-60" dirty="0">
                <a:latin typeface="Arial"/>
                <a:cs typeface="Arial"/>
              </a:rPr>
              <a:t>2:</a:t>
            </a:r>
            <a:r>
              <a:rPr sz="1900" b="1" spc="-280" dirty="0">
                <a:latin typeface="Arial"/>
                <a:cs typeface="Arial"/>
              </a:rPr>
              <a:t> </a:t>
            </a:r>
            <a:r>
              <a:rPr sz="1900" b="1" spc="-75" dirty="0">
                <a:latin typeface="Arial"/>
                <a:cs typeface="Arial"/>
              </a:rPr>
              <a:t>Collect  </a:t>
            </a:r>
            <a:r>
              <a:rPr sz="1900" b="1" spc="-40" dirty="0">
                <a:latin typeface="Arial"/>
                <a:cs typeface="Arial"/>
              </a:rPr>
              <a:t>Inventory</a:t>
            </a:r>
            <a:endParaRPr sz="1900">
              <a:latin typeface="Arial"/>
              <a:cs typeface="Arial"/>
            </a:endParaRPr>
          </a:p>
        </p:txBody>
      </p:sp>
      <p:sp>
        <p:nvSpPr>
          <p:cNvPr id="5" name="object 5"/>
          <p:cNvSpPr/>
          <p:nvPr/>
        </p:nvSpPr>
        <p:spPr>
          <a:xfrm>
            <a:off x="387746" y="733329"/>
            <a:ext cx="1976755" cy="2435225"/>
          </a:xfrm>
          <a:custGeom>
            <a:avLst/>
            <a:gdLst/>
            <a:ahLst/>
            <a:cxnLst/>
            <a:rect l="l" t="t" r="r" b="b"/>
            <a:pathLst>
              <a:path w="1976755" h="2435225">
                <a:moveTo>
                  <a:pt x="0" y="329456"/>
                </a:moveTo>
                <a:lnTo>
                  <a:pt x="3572" y="280771"/>
                </a:lnTo>
                <a:lnTo>
                  <a:pt x="13948" y="234305"/>
                </a:lnTo>
                <a:lnTo>
                  <a:pt x="30620" y="190566"/>
                </a:lnTo>
                <a:lnTo>
                  <a:pt x="53077" y="150064"/>
                </a:lnTo>
                <a:lnTo>
                  <a:pt x="80810" y="113308"/>
                </a:lnTo>
                <a:lnTo>
                  <a:pt x="113308" y="80810"/>
                </a:lnTo>
                <a:lnTo>
                  <a:pt x="150064" y="53077"/>
                </a:lnTo>
                <a:lnTo>
                  <a:pt x="190566" y="30620"/>
                </a:lnTo>
                <a:lnTo>
                  <a:pt x="234305" y="13948"/>
                </a:lnTo>
                <a:lnTo>
                  <a:pt x="280771" y="3572"/>
                </a:lnTo>
                <a:lnTo>
                  <a:pt x="329456" y="0"/>
                </a:lnTo>
                <a:lnTo>
                  <a:pt x="1647243" y="0"/>
                </a:lnTo>
                <a:lnTo>
                  <a:pt x="1699092" y="4104"/>
                </a:lnTo>
                <a:lnTo>
                  <a:pt x="1749198" y="16172"/>
                </a:lnTo>
                <a:lnTo>
                  <a:pt x="1796675" y="35837"/>
                </a:lnTo>
                <a:lnTo>
                  <a:pt x="1840639" y="62734"/>
                </a:lnTo>
                <a:lnTo>
                  <a:pt x="1880204" y="96495"/>
                </a:lnTo>
                <a:lnTo>
                  <a:pt x="1913965" y="136060"/>
                </a:lnTo>
                <a:lnTo>
                  <a:pt x="1940862" y="180024"/>
                </a:lnTo>
                <a:lnTo>
                  <a:pt x="1960527" y="227501"/>
                </a:lnTo>
                <a:lnTo>
                  <a:pt x="1972595" y="277607"/>
                </a:lnTo>
                <a:lnTo>
                  <a:pt x="1976699" y="329456"/>
                </a:lnTo>
                <a:lnTo>
                  <a:pt x="1976699" y="2105343"/>
                </a:lnTo>
                <a:lnTo>
                  <a:pt x="1973127" y="2154028"/>
                </a:lnTo>
                <a:lnTo>
                  <a:pt x="1962751" y="2200494"/>
                </a:lnTo>
                <a:lnTo>
                  <a:pt x="1946079" y="2244233"/>
                </a:lnTo>
                <a:lnTo>
                  <a:pt x="1923622" y="2284735"/>
                </a:lnTo>
                <a:lnTo>
                  <a:pt x="1895889" y="2321491"/>
                </a:lnTo>
                <a:lnTo>
                  <a:pt x="1863391" y="2353989"/>
                </a:lnTo>
                <a:lnTo>
                  <a:pt x="1826635" y="2381722"/>
                </a:lnTo>
                <a:lnTo>
                  <a:pt x="1786133" y="2404179"/>
                </a:lnTo>
                <a:lnTo>
                  <a:pt x="1742394" y="2420851"/>
                </a:lnTo>
                <a:lnTo>
                  <a:pt x="1695928" y="2431227"/>
                </a:lnTo>
                <a:lnTo>
                  <a:pt x="1647243" y="2434799"/>
                </a:lnTo>
                <a:lnTo>
                  <a:pt x="329456" y="2434799"/>
                </a:lnTo>
                <a:lnTo>
                  <a:pt x="280771" y="2431227"/>
                </a:lnTo>
                <a:lnTo>
                  <a:pt x="234305" y="2420851"/>
                </a:lnTo>
                <a:lnTo>
                  <a:pt x="190566" y="2404179"/>
                </a:lnTo>
                <a:lnTo>
                  <a:pt x="150064" y="2381722"/>
                </a:lnTo>
                <a:lnTo>
                  <a:pt x="113308" y="2353989"/>
                </a:lnTo>
                <a:lnTo>
                  <a:pt x="80810" y="2321491"/>
                </a:lnTo>
                <a:lnTo>
                  <a:pt x="53077" y="2284735"/>
                </a:lnTo>
                <a:lnTo>
                  <a:pt x="30620" y="2244233"/>
                </a:lnTo>
                <a:lnTo>
                  <a:pt x="13948" y="2200494"/>
                </a:lnTo>
                <a:lnTo>
                  <a:pt x="3572" y="2154028"/>
                </a:lnTo>
                <a:lnTo>
                  <a:pt x="0" y="2105343"/>
                </a:lnTo>
                <a:lnTo>
                  <a:pt x="0" y="329456"/>
                </a:lnTo>
                <a:close/>
              </a:path>
            </a:pathLst>
          </a:custGeom>
          <a:ln w="19049">
            <a:solidFill>
              <a:srgbClr val="F7B71A"/>
            </a:solidFill>
          </a:ln>
        </p:spPr>
        <p:txBody>
          <a:bodyPr wrap="square" lIns="0" tIns="0" rIns="0" bIns="0" rtlCol="0"/>
          <a:lstStyle/>
          <a:p>
            <a:endParaRPr/>
          </a:p>
        </p:txBody>
      </p:sp>
      <p:sp>
        <p:nvSpPr>
          <p:cNvPr id="6" name="object 6"/>
          <p:cNvSpPr/>
          <p:nvPr/>
        </p:nvSpPr>
        <p:spPr>
          <a:xfrm>
            <a:off x="2765100" y="3168554"/>
            <a:ext cx="7170077" cy="2445955"/>
          </a:xfrm>
          <a:prstGeom prst="rect">
            <a:avLst/>
          </a:prstGeom>
          <a:blipFill>
            <a:blip r:embed="rId4" cstate="print"/>
            <a:stretch>
              <a:fillRect/>
            </a:stretch>
          </a:blipFill>
        </p:spPr>
        <p:txBody>
          <a:bodyPr wrap="square" lIns="0" tIns="0" rIns="0" bIns="0" rtlCol="0"/>
          <a:lstStyle/>
          <a:p>
            <a:endParaRPr/>
          </a:p>
        </p:txBody>
      </p:sp>
      <p:sp>
        <p:nvSpPr>
          <p:cNvPr id="8" name="object 8"/>
          <p:cNvSpPr txBox="1"/>
          <p:nvPr/>
        </p:nvSpPr>
        <p:spPr>
          <a:xfrm>
            <a:off x="2765100" y="2798020"/>
            <a:ext cx="8050776" cy="289823"/>
          </a:xfrm>
          <a:prstGeom prst="rect">
            <a:avLst/>
          </a:prstGeom>
        </p:spPr>
        <p:txBody>
          <a:bodyPr vert="horz" wrap="square" lIns="0" tIns="12700" rIns="0" bIns="0" rtlCol="0">
            <a:spAutoFit/>
          </a:bodyPr>
          <a:lstStyle/>
          <a:p>
            <a:pPr marL="12700">
              <a:lnSpc>
                <a:spcPct val="100000"/>
              </a:lnSpc>
              <a:spcBef>
                <a:spcPts val="100"/>
              </a:spcBef>
            </a:pPr>
            <a:r>
              <a:rPr spc="-55" dirty="0">
                <a:solidFill>
                  <a:srgbClr val="434343"/>
                </a:solidFill>
                <a:latin typeface="Arial" panose="020B0604020202020204" pitchFamily="34" charset="0"/>
                <a:cs typeface="Arial" panose="020B0604020202020204" pitchFamily="34" charset="0"/>
              </a:rPr>
              <a:t>Example </a:t>
            </a:r>
            <a:r>
              <a:rPr spc="-10" dirty="0">
                <a:solidFill>
                  <a:srgbClr val="434343"/>
                </a:solidFill>
                <a:latin typeface="Arial" panose="020B0604020202020204" pitchFamily="34" charset="0"/>
                <a:cs typeface="Arial" panose="020B0604020202020204" pitchFamily="34" charset="0"/>
              </a:rPr>
              <a:t>(</a:t>
            </a:r>
            <a:r>
              <a:rPr spc="-10" dirty="0">
                <a:latin typeface="Arial" panose="020B0604020202020204" pitchFamily="34" charset="0"/>
                <a:cs typeface="Arial" panose="020B0604020202020204" pitchFamily="34" charset="0"/>
              </a:rPr>
              <a:t>from </a:t>
            </a:r>
            <a:r>
              <a:rPr spc="-35" dirty="0">
                <a:latin typeface="Arial" panose="020B0604020202020204" pitchFamily="34" charset="0"/>
                <a:cs typeface="Arial" panose="020B0604020202020204" pitchFamily="34" charset="0"/>
              </a:rPr>
              <a:t>ʻ</a:t>
            </a:r>
            <a:r>
              <a:rPr u="sng" spc="-35" dirty="0">
                <a:uFill>
                  <a:solidFill>
                    <a:srgbClr val="2C63C1"/>
                  </a:solidFill>
                </a:u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Gingerbread </a:t>
            </a:r>
            <a:r>
              <a:rPr u="sng" spc="-55" dirty="0">
                <a:uFill>
                  <a:solidFill>
                    <a:srgbClr val="2C63C1"/>
                  </a:solidFill>
                </a:u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House </a:t>
            </a:r>
            <a:r>
              <a:rPr u="sng" spc="-140" dirty="0">
                <a:uFill>
                  <a:solidFill>
                    <a:srgbClr val="2C63C1"/>
                  </a:solidFill>
                </a:u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LCA </a:t>
            </a:r>
            <a:r>
              <a:rPr u="sng" spc="-55" dirty="0">
                <a:uFill>
                  <a:solidFill>
                    <a:srgbClr val="2C63C1"/>
                  </a:solidFill>
                </a:u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Example</a:t>
            </a:r>
            <a:r>
              <a:rPr spc="-55" dirty="0">
                <a:latin typeface="Arial" panose="020B0604020202020204" pitchFamily="34" charset="0"/>
                <a:cs typeface="Arial" panose="020B0604020202020204" pitchFamily="34" charset="0"/>
              </a:rPr>
              <a:t>, </a:t>
            </a:r>
            <a:r>
              <a:rPr spc="-140" dirty="0">
                <a:solidFill>
                  <a:srgbClr val="434343"/>
                </a:solidFill>
                <a:latin typeface="Arial" panose="020B0604020202020204" pitchFamily="34" charset="0"/>
                <a:cs typeface="Arial" panose="020B0604020202020204" pitchFamily="34" charset="0"/>
              </a:rPr>
              <a:t>LCA </a:t>
            </a:r>
            <a:r>
              <a:rPr spc="-40" dirty="0">
                <a:solidFill>
                  <a:srgbClr val="434343"/>
                </a:solidFill>
                <a:latin typeface="Arial" panose="020B0604020202020204" pitchFamily="34" charset="0"/>
                <a:cs typeface="Arial" panose="020B0604020202020204" pitchFamily="34" charset="0"/>
              </a:rPr>
              <a:t>Practice </a:t>
            </a:r>
            <a:r>
              <a:rPr spc="-50" dirty="0">
                <a:solidFill>
                  <a:srgbClr val="434343"/>
                </a:solidFill>
                <a:latin typeface="Arial" panose="020B0604020202020204" pitchFamily="34" charset="0"/>
                <a:cs typeface="Arial" panose="020B0604020202020204" pitchFamily="34" charset="0"/>
              </a:rPr>
              <a:t>Guide</a:t>
            </a:r>
            <a:r>
              <a:rPr spc="-220" dirty="0">
                <a:solidFill>
                  <a:srgbClr val="434343"/>
                </a:solidFill>
                <a:latin typeface="Arial" panose="020B0604020202020204" pitchFamily="34" charset="0"/>
                <a:cs typeface="Arial" panose="020B0604020202020204" pitchFamily="34" charset="0"/>
              </a:rPr>
              <a:t> </a:t>
            </a:r>
            <a:r>
              <a:rPr spc="-60" dirty="0">
                <a:solidFill>
                  <a:srgbClr val="434343"/>
                </a:solidFill>
                <a:latin typeface="Arial" panose="020B0604020202020204" pitchFamily="34" charset="0"/>
                <a:cs typeface="Arial" panose="020B0604020202020204" pitchFamily="34" charset="0"/>
              </a:rPr>
              <a:t>2018)</a:t>
            </a:r>
            <a:endParaRPr dirty="0">
              <a:latin typeface="Arial" panose="020B0604020202020204" pitchFamily="34" charset="0"/>
              <a:cs typeface="Arial" panose="020B0604020202020204" pitchFamily="34" charset="0"/>
            </a:endParaRPr>
          </a:p>
        </p:txBody>
      </p:sp>
      <p:sp>
        <p:nvSpPr>
          <p:cNvPr id="7" name="object 7"/>
          <p:cNvSpPr txBox="1"/>
          <p:nvPr/>
        </p:nvSpPr>
        <p:spPr>
          <a:xfrm>
            <a:off x="2765100" y="951062"/>
            <a:ext cx="8207700" cy="1274708"/>
          </a:xfrm>
          <a:prstGeom prst="rect">
            <a:avLst/>
          </a:prstGeom>
        </p:spPr>
        <p:txBody>
          <a:bodyPr vert="horz" wrap="square" lIns="0" tIns="139700" rIns="0" bIns="0" rtlCol="0">
            <a:spAutoFit/>
          </a:bodyPr>
          <a:lstStyle/>
          <a:p>
            <a:pPr marL="12065" marR="5080" lvl="1">
              <a:spcBef>
                <a:spcPts val="95"/>
              </a:spcBef>
              <a:buSzPct val="96428"/>
              <a:tabLst>
                <a:tab pos="309880" algn="l"/>
              </a:tabLst>
            </a:pPr>
            <a:r>
              <a:rPr sz="2400" b="1" spc="-45" dirty="0">
                <a:latin typeface="Arial"/>
                <a:cs typeface="Arial"/>
              </a:rPr>
              <a:t>Revit</a:t>
            </a:r>
            <a:r>
              <a:rPr lang="en-US" sz="2400" b="1" spc="-45" dirty="0">
                <a:latin typeface="Arial"/>
                <a:cs typeface="Arial"/>
              </a:rPr>
              <a:t> </a:t>
            </a:r>
            <a:r>
              <a:rPr sz="2400" b="1" spc="-45" dirty="0">
                <a:latin typeface="Arial"/>
                <a:cs typeface="Arial"/>
              </a:rPr>
              <a:t>/</a:t>
            </a:r>
            <a:r>
              <a:rPr lang="en-US" sz="2400" b="1" spc="-45" dirty="0">
                <a:latin typeface="Arial"/>
                <a:cs typeface="Arial"/>
              </a:rPr>
              <a:t> </a:t>
            </a:r>
            <a:r>
              <a:rPr sz="2400" b="1" spc="-45" dirty="0">
                <a:latin typeface="Arial"/>
                <a:cs typeface="Arial"/>
              </a:rPr>
              <a:t>Design-integrated LCA tools </a:t>
            </a:r>
            <a:endParaRPr lang="en-US" sz="2400" b="1" spc="-45" dirty="0">
              <a:latin typeface="Arial"/>
              <a:cs typeface="Arial"/>
            </a:endParaRPr>
          </a:p>
          <a:p>
            <a:pPr marL="354965" marR="5080" lvl="1" indent="-342900">
              <a:spcBef>
                <a:spcPts val="95"/>
              </a:spcBef>
              <a:buSzPct val="96428"/>
              <a:buFont typeface="Arial" panose="020B0604020202020204" pitchFamily="34" charset="0"/>
              <a:buChar char="•"/>
              <a:tabLst>
                <a:tab pos="309880" algn="l"/>
              </a:tabLst>
            </a:pPr>
            <a:endParaRPr lang="en-US" sz="2400" b="1" spc="-45" dirty="0">
              <a:latin typeface="Arial"/>
              <a:cs typeface="Arial"/>
            </a:endParaRPr>
          </a:p>
          <a:p>
            <a:pPr marL="12065" marR="5080" lvl="1">
              <a:lnSpc>
                <a:spcPct val="100000"/>
              </a:lnSpc>
              <a:spcBef>
                <a:spcPts val="95"/>
              </a:spcBef>
              <a:buSzPct val="96428"/>
              <a:tabLst>
                <a:tab pos="309880" algn="l"/>
              </a:tabLst>
            </a:pPr>
            <a:r>
              <a:rPr lang="en-US" sz="2400" b="1" spc="-45" dirty="0">
                <a:latin typeface="Arial"/>
                <a:cs typeface="Arial"/>
              </a:rPr>
              <a:t>Contractor may be able to provide a bill of materials</a:t>
            </a:r>
          </a:p>
        </p:txBody>
      </p:sp>
      <p:sp>
        <p:nvSpPr>
          <p:cNvPr id="11" name="object 11"/>
          <p:cNvSpPr/>
          <p:nvPr/>
        </p:nvSpPr>
        <p:spPr>
          <a:xfrm>
            <a:off x="5039424" y="3853600"/>
            <a:ext cx="682625" cy="1731010"/>
          </a:xfrm>
          <a:custGeom>
            <a:avLst/>
            <a:gdLst/>
            <a:ahLst/>
            <a:cxnLst/>
            <a:rect l="l" t="t" r="r" b="b"/>
            <a:pathLst>
              <a:path w="682625" h="1731010">
                <a:moveTo>
                  <a:pt x="0" y="113752"/>
                </a:moveTo>
                <a:lnTo>
                  <a:pt x="8939" y="69474"/>
                </a:lnTo>
                <a:lnTo>
                  <a:pt x="33317" y="33317"/>
                </a:lnTo>
                <a:lnTo>
                  <a:pt x="69474" y="8939"/>
                </a:lnTo>
                <a:lnTo>
                  <a:pt x="113752" y="0"/>
                </a:lnTo>
                <a:lnTo>
                  <a:pt x="568747" y="0"/>
                </a:lnTo>
                <a:lnTo>
                  <a:pt x="612278" y="8658"/>
                </a:lnTo>
                <a:lnTo>
                  <a:pt x="649182" y="33317"/>
                </a:lnTo>
                <a:lnTo>
                  <a:pt x="673841" y="70221"/>
                </a:lnTo>
                <a:lnTo>
                  <a:pt x="682499" y="113752"/>
                </a:lnTo>
                <a:lnTo>
                  <a:pt x="682499" y="1617247"/>
                </a:lnTo>
                <a:lnTo>
                  <a:pt x="673560" y="1661525"/>
                </a:lnTo>
                <a:lnTo>
                  <a:pt x="649182" y="1697682"/>
                </a:lnTo>
                <a:lnTo>
                  <a:pt x="613025" y="1722060"/>
                </a:lnTo>
                <a:lnTo>
                  <a:pt x="568747" y="1730999"/>
                </a:lnTo>
                <a:lnTo>
                  <a:pt x="113752" y="1730999"/>
                </a:lnTo>
                <a:lnTo>
                  <a:pt x="69474" y="1722060"/>
                </a:lnTo>
                <a:lnTo>
                  <a:pt x="33317" y="1697682"/>
                </a:lnTo>
                <a:lnTo>
                  <a:pt x="8939" y="1661525"/>
                </a:lnTo>
                <a:lnTo>
                  <a:pt x="0" y="1617247"/>
                </a:lnTo>
                <a:lnTo>
                  <a:pt x="0" y="113752"/>
                </a:lnTo>
                <a:close/>
              </a:path>
            </a:pathLst>
          </a:custGeom>
          <a:ln w="28574">
            <a:solidFill>
              <a:srgbClr val="F7B71A"/>
            </a:solidFill>
          </a:ln>
        </p:spPr>
        <p:txBody>
          <a:bodyPr wrap="square" lIns="0" tIns="0" rIns="0" bIns="0" rtlCol="0"/>
          <a:lstStyle/>
          <a:p>
            <a:endParaRPr/>
          </a:p>
        </p:txBody>
      </p:sp>
      <p:sp>
        <p:nvSpPr>
          <p:cNvPr id="12" name="object 12"/>
          <p:cNvSpPr txBox="1"/>
          <p:nvPr/>
        </p:nvSpPr>
        <p:spPr>
          <a:xfrm>
            <a:off x="2589808" y="5798460"/>
            <a:ext cx="8209503" cy="566822"/>
          </a:xfrm>
          <a:prstGeom prst="rect">
            <a:avLst/>
          </a:prstGeom>
        </p:spPr>
        <p:txBody>
          <a:bodyPr vert="horz" wrap="square" lIns="0" tIns="12700" rIns="0" bIns="0" rtlCol="0">
            <a:spAutoFit/>
          </a:bodyPr>
          <a:lstStyle/>
          <a:p>
            <a:pPr marL="12700" marR="5080" algn="ctr">
              <a:lnSpc>
                <a:spcPct val="100000"/>
              </a:lnSpc>
              <a:spcBef>
                <a:spcPts val="100"/>
              </a:spcBef>
            </a:pPr>
            <a:r>
              <a:rPr spc="-65" dirty="0">
                <a:latin typeface="Arial" panose="020B0604020202020204" pitchFamily="34" charset="0"/>
                <a:cs typeface="Arial" panose="020B0604020202020204" pitchFamily="34" charset="0"/>
              </a:rPr>
              <a:t>Key</a:t>
            </a:r>
            <a:r>
              <a:rPr spc="-85" dirty="0">
                <a:latin typeface="Arial" panose="020B0604020202020204" pitchFamily="34" charset="0"/>
                <a:cs typeface="Arial" panose="020B0604020202020204" pitchFamily="34" charset="0"/>
              </a:rPr>
              <a:t> </a:t>
            </a:r>
            <a:r>
              <a:rPr dirty="0">
                <a:latin typeface="Arial" panose="020B0604020202020204" pitchFamily="34" charset="0"/>
                <a:cs typeface="Arial" panose="020B0604020202020204" pitchFamily="34" charset="0"/>
              </a:rPr>
              <a:t>for</a:t>
            </a:r>
            <a:r>
              <a:rPr spc="-80" dirty="0">
                <a:latin typeface="Arial" panose="020B0604020202020204" pitchFamily="34" charset="0"/>
                <a:cs typeface="Arial" panose="020B0604020202020204" pitchFamily="34" charset="0"/>
              </a:rPr>
              <a:t> </a:t>
            </a:r>
            <a:r>
              <a:rPr spc="-15" dirty="0">
                <a:latin typeface="Arial" panose="020B0604020202020204" pitchFamily="34" charset="0"/>
                <a:cs typeface="Arial" panose="020B0604020202020204" pitchFamily="34" charset="0"/>
              </a:rPr>
              <a:t>knowing</a:t>
            </a:r>
            <a:r>
              <a:rPr spc="-80" dirty="0">
                <a:latin typeface="Arial" panose="020B0604020202020204" pitchFamily="34" charset="0"/>
                <a:cs typeface="Arial" panose="020B0604020202020204" pitchFamily="34" charset="0"/>
              </a:rPr>
              <a:t> </a:t>
            </a:r>
            <a:r>
              <a:rPr spc="-15" dirty="0">
                <a:latin typeface="Arial" panose="020B0604020202020204" pitchFamily="34" charset="0"/>
                <a:cs typeface="Arial" panose="020B0604020202020204" pitchFamily="34" charset="0"/>
              </a:rPr>
              <a:t>how</a:t>
            </a:r>
            <a:r>
              <a:rPr spc="-80" dirty="0">
                <a:latin typeface="Arial" panose="020B0604020202020204" pitchFamily="34" charset="0"/>
                <a:cs typeface="Arial" panose="020B0604020202020204" pitchFamily="34" charset="0"/>
              </a:rPr>
              <a:t> </a:t>
            </a:r>
            <a:r>
              <a:rPr spc="-25" dirty="0">
                <a:latin typeface="Arial" panose="020B0604020202020204" pitchFamily="34" charset="0"/>
                <a:cs typeface="Arial" panose="020B0604020202020204" pitchFamily="34" charset="0"/>
              </a:rPr>
              <a:t>many</a:t>
            </a:r>
            <a:r>
              <a:rPr spc="-85" dirty="0">
                <a:latin typeface="Arial" panose="020B0604020202020204" pitchFamily="34" charset="0"/>
                <a:cs typeface="Arial" panose="020B0604020202020204" pitchFamily="34" charset="0"/>
              </a:rPr>
              <a:t> </a:t>
            </a:r>
            <a:r>
              <a:rPr spc="-15" dirty="0">
                <a:latin typeface="Arial" panose="020B0604020202020204" pitchFamily="34" charset="0"/>
                <a:cs typeface="Arial" panose="020B0604020202020204" pitchFamily="34" charset="0"/>
              </a:rPr>
              <a:t>times</a:t>
            </a:r>
            <a:r>
              <a:rPr spc="-80" dirty="0">
                <a:latin typeface="Arial" panose="020B0604020202020204" pitchFamily="34" charset="0"/>
                <a:cs typeface="Arial" panose="020B0604020202020204" pitchFamily="34" charset="0"/>
              </a:rPr>
              <a:t> </a:t>
            </a:r>
            <a:r>
              <a:rPr spc="-25" dirty="0">
                <a:latin typeface="Arial" panose="020B0604020202020204" pitchFamily="34" charset="0"/>
                <a:cs typeface="Arial" panose="020B0604020202020204" pitchFamily="34" charset="0"/>
              </a:rPr>
              <a:t>you</a:t>
            </a:r>
            <a:r>
              <a:rPr spc="-80" dirty="0">
                <a:latin typeface="Arial" panose="020B0604020202020204" pitchFamily="34" charset="0"/>
                <a:cs typeface="Arial" panose="020B0604020202020204" pitchFamily="34" charset="0"/>
              </a:rPr>
              <a:t> </a:t>
            </a:r>
            <a:r>
              <a:rPr spc="-45" dirty="0">
                <a:latin typeface="Arial" panose="020B0604020202020204" pitchFamily="34" charset="0"/>
                <a:cs typeface="Arial" panose="020B0604020202020204" pitchFamily="34" charset="0"/>
              </a:rPr>
              <a:t>have </a:t>
            </a:r>
            <a:r>
              <a:rPr spc="15" dirty="0">
                <a:latin typeface="Arial" panose="020B0604020202020204" pitchFamily="34" charset="0"/>
                <a:cs typeface="Arial" panose="020B0604020202020204" pitchFamily="34" charset="0"/>
              </a:rPr>
              <a:t>to</a:t>
            </a:r>
            <a:r>
              <a:rPr spc="-85" dirty="0">
                <a:latin typeface="Arial" panose="020B0604020202020204" pitchFamily="34" charset="0"/>
                <a:cs typeface="Arial" panose="020B0604020202020204" pitchFamily="34" charset="0"/>
              </a:rPr>
              <a:t> </a:t>
            </a:r>
            <a:r>
              <a:rPr spc="-30" dirty="0">
                <a:latin typeface="Arial" panose="020B0604020202020204" pitchFamily="34" charset="0"/>
                <a:cs typeface="Arial" panose="020B0604020202020204" pitchFamily="34" charset="0"/>
              </a:rPr>
              <a:t>replace</a:t>
            </a:r>
            <a:r>
              <a:rPr spc="-80" dirty="0">
                <a:latin typeface="Arial" panose="020B0604020202020204" pitchFamily="34" charset="0"/>
                <a:cs typeface="Arial" panose="020B0604020202020204" pitchFamily="34" charset="0"/>
              </a:rPr>
              <a:t> </a:t>
            </a:r>
            <a:r>
              <a:rPr spc="-55" dirty="0">
                <a:latin typeface="Arial" panose="020B0604020202020204" pitchFamily="34" charset="0"/>
                <a:cs typeface="Arial" panose="020B0604020202020204" pitchFamily="34" charset="0"/>
              </a:rPr>
              <a:t>a</a:t>
            </a:r>
            <a:r>
              <a:rPr spc="-85" dirty="0">
                <a:latin typeface="Arial" panose="020B0604020202020204" pitchFamily="34" charset="0"/>
                <a:cs typeface="Arial" panose="020B0604020202020204" pitchFamily="34" charset="0"/>
              </a:rPr>
              <a:t> </a:t>
            </a:r>
            <a:r>
              <a:rPr spc="-5" dirty="0">
                <a:latin typeface="Arial" panose="020B0604020202020204" pitchFamily="34" charset="0"/>
                <a:cs typeface="Arial" panose="020B0604020202020204" pitchFamily="34" charset="0"/>
              </a:rPr>
              <a:t>product</a:t>
            </a:r>
            <a:r>
              <a:rPr spc="-80" dirty="0">
                <a:latin typeface="Arial" panose="020B0604020202020204" pitchFamily="34" charset="0"/>
                <a:cs typeface="Arial" panose="020B0604020202020204" pitchFamily="34" charset="0"/>
              </a:rPr>
              <a:t> </a:t>
            </a:r>
            <a:r>
              <a:rPr spc="-30" dirty="0">
                <a:latin typeface="Arial" panose="020B0604020202020204" pitchFamily="34" charset="0"/>
                <a:cs typeface="Arial" panose="020B0604020202020204" pitchFamily="34" charset="0"/>
              </a:rPr>
              <a:t>over</a:t>
            </a:r>
            <a:r>
              <a:rPr spc="-85" dirty="0">
                <a:latin typeface="Arial" panose="020B0604020202020204" pitchFamily="34" charset="0"/>
                <a:cs typeface="Arial" panose="020B0604020202020204" pitchFamily="34" charset="0"/>
              </a:rPr>
              <a:t> </a:t>
            </a:r>
            <a:r>
              <a:rPr spc="-55" dirty="0">
                <a:latin typeface="Arial" panose="020B0604020202020204" pitchFamily="34" charset="0"/>
                <a:cs typeface="Arial" panose="020B0604020202020204" pitchFamily="34" charset="0"/>
              </a:rPr>
              <a:t>a</a:t>
            </a:r>
            <a:r>
              <a:rPr spc="-80" dirty="0">
                <a:latin typeface="Arial" panose="020B0604020202020204" pitchFamily="34" charset="0"/>
                <a:cs typeface="Arial" panose="020B0604020202020204" pitchFamily="34" charset="0"/>
              </a:rPr>
              <a:t> </a:t>
            </a:r>
            <a:r>
              <a:rPr spc="-10" dirty="0">
                <a:latin typeface="Arial" panose="020B0604020202020204" pitchFamily="34" charset="0"/>
                <a:cs typeface="Arial" panose="020B0604020202020204" pitchFamily="34" charset="0"/>
              </a:rPr>
              <a:t>bldg</a:t>
            </a:r>
            <a:r>
              <a:rPr spc="-85" dirty="0">
                <a:latin typeface="Arial" panose="020B0604020202020204" pitchFamily="34" charset="0"/>
                <a:cs typeface="Arial" panose="020B0604020202020204" pitchFamily="34" charset="0"/>
              </a:rPr>
              <a:t> </a:t>
            </a:r>
            <a:r>
              <a:rPr dirty="0">
                <a:latin typeface="Arial" panose="020B0604020202020204" pitchFamily="34" charset="0"/>
                <a:cs typeface="Arial" panose="020B0604020202020204" pitchFamily="34" charset="0"/>
              </a:rPr>
              <a:t>life</a:t>
            </a:r>
          </a:p>
          <a:p>
            <a:pPr algn="ctr">
              <a:lnSpc>
                <a:spcPct val="100000"/>
              </a:lnSpc>
            </a:pPr>
            <a:r>
              <a:rPr i="1" spc="-75" dirty="0">
                <a:latin typeface="Arial" panose="020B0604020202020204" pitchFamily="34" charset="0"/>
                <a:cs typeface="Arial" panose="020B0604020202020204" pitchFamily="34" charset="0"/>
              </a:rPr>
              <a:t>(= </a:t>
            </a:r>
            <a:r>
              <a:rPr i="1" spc="-25" dirty="0">
                <a:latin typeface="Arial" panose="020B0604020202020204" pitchFamily="34" charset="0"/>
                <a:cs typeface="Arial" panose="020B0604020202020204" pitchFamily="34" charset="0"/>
              </a:rPr>
              <a:t>higher </a:t>
            </a:r>
            <a:r>
              <a:rPr i="1" spc="-35" dirty="0">
                <a:latin typeface="Arial" panose="020B0604020202020204" pitchFamily="34" charset="0"/>
                <a:cs typeface="Arial" panose="020B0604020202020204" pitchFamily="34" charset="0"/>
              </a:rPr>
              <a:t>embodied carbon</a:t>
            </a:r>
            <a:r>
              <a:rPr i="1" spc="-220" dirty="0">
                <a:latin typeface="Arial" panose="020B0604020202020204" pitchFamily="34" charset="0"/>
                <a:cs typeface="Arial" panose="020B0604020202020204" pitchFamily="34" charset="0"/>
              </a:rPr>
              <a:t> </a:t>
            </a:r>
            <a:r>
              <a:rPr i="1" spc="-20" dirty="0">
                <a:latin typeface="Arial" panose="020B0604020202020204" pitchFamily="34" charset="0"/>
                <a:cs typeface="Arial" panose="020B0604020202020204" pitchFamily="34" charset="0"/>
              </a:rPr>
              <a:t>impact)</a:t>
            </a:r>
            <a:endParaRPr dirty="0">
              <a:latin typeface="Arial" panose="020B0604020202020204" pitchFamily="34" charset="0"/>
              <a:cs typeface="Arial" panose="020B0604020202020204" pitchFamily="34" charset="0"/>
            </a:endParaRPr>
          </a:p>
        </p:txBody>
      </p:sp>
      <p:sp>
        <p:nvSpPr>
          <p:cNvPr id="13" name="object 13"/>
          <p:cNvSpPr/>
          <p:nvPr/>
        </p:nvSpPr>
        <p:spPr>
          <a:xfrm>
            <a:off x="5380675" y="5584599"/>
            <a:ext cx="0" cy="142240"/>
          </a:xfrm>
          <a:custGeom>
            <a:avLst/>
            <a:gdLst/>
            <a:ahLst/>
            <a:cxnLst/>
            <a:rect l="l" t="t" r="r" b="b"/>
            <a:pathLst>
              <a:path h="142239">
                <a:moveTo>
                  <a:pt x="0" y="0"/>
                </a:moveTo>
                <a:lnTo>
                  <a:pt x="0" y="142049"/>
                </a:lnTo>
              </a:path>
            </a:pathLst>
          </a:custGeom>
          <a:ln w="9524">
            <a:solidFill>
              <a:srgbClr val="4C4B4D"/>
            </a:solidFill>
          </a:ln>
        </p:spPr>
        <p:txBody>
          <a:bodyPr wrap="square" lIns="0" tIns="0" rIns="0" bIns="0" rtlCol="0"/>
          <a:lstStyle/>
          <a:p>
            <a:endParaRPr/>
          </a:p>
        </p:txBody>
      </p:sp>
      <p:sp>
        <p:nvSpPr>
          <p:cNvPr id="14" name="object 14"/>
          <p:cNvSpPr/>
          <p:nvPr/>
        </p:nvSpPr>
        <p:spPr>
          <a:xfrm>
            <a:off x="5364942" y="5726650"/>
            <a:ext cx="31750" cy="43815"/>
          </a:xfrm>
          <a:custGeom>
            <a:avLst/>
            <a:gdLst/>
            <a:ahLst/>
            <a:cxnLst/>
            <a:rect l="l" t="t" r="r" b="b"/>
            <a:pathLst>
              <a:path w="31750" h="43814">
                <a:moveTo>
                  <a:pt x="15732" y="43225"/>
                </a:moveTo>
                <a:lnTo>
                  <a:pt x="0" y="0"/>
                </a:lnTo>
                <a:lnTo>
                  <a:pt x="31465" y="0"/>
                </a:lnTo>
                <a:lnTo>
                  <a:pt x="15732" y="43225"/>
                </a:lnTo>
                <a:close/>
              </a:path>
            </a:pathLst>
          </a:custGeom>
          <a:solidFill>
            <a:srgbClr val="4C4B4D"/>
          </a:solidFill>
        </p:spPr>
        <p:txBody>
          <a:bodyPr wrap="square" lIns="0" tIns="0" rIns="0" bIns="0" rtlCol="0"/>
          <a:lstStyle/>
          <a:p>
            <a:endParaRPr/>
          </a:p>
        </p:txBody>
      </p:sp>
      <p:sp>
        <p:nvSpPr>
          <p:cNvPr id="15" name="object 15"/>
          <p:cNvSpPr/>
          <p:nvPr/>
        </p:nvSpPr>
        <p:spPr>
          <a:xfrm>
            <a:off x="5364942" y="5726650"/>
            <a:ext cx="31750" cy="43815"/>
          </a:xfrm>
          <a:custGeom>
            <a:avLst/>
            <a:gdLst/>
            <a:ahLst/>
            <a:cxnLst/>
            <a:rect l="l" t="t" r="r" b="b"/>
            <a:pathLst>
              <a:path w="31750" h="43814">
                <a:moveTo>
                  <a:pt x="0" y="0"/>
                </a:moveTo>
                <a:lnTo>
                  <a:pt x="15732" y="43225"/>
                </a:lnTo>
                <a:lnTo>
                  <a:pt x="31465" y="0"/>
                </a:lnTo>
                <a:lnTo>
                  <a:pt x="0" y="0"/>
                </a:lnTo>
                <a:close/>
              </a:path>
            </a:pathLst>
          </a:custGeom>
          <a:ln w="9524">
            <a:solidFill>
              <a:srgbClr val="4C4B4D"/>
            </a:solidFill>
          </a:ln>
        </p:spPr>
        <p:txBody>
          <a:bodyPr wrap="square" lIns="0" tIns="0" rIns="0" bIns="0" rtlCol="0"/>
          <a:lstStyle/>
          <a:p>
            <a:endParaRPr/>
          </a:p>
        </p:txBody>
      </p:sp>
      <p:sp>
        <p:nvSpPr>
          <p:cNvPr id="17" name="Holder 6">
            <a:extLst>
              <a:ext uri="{FF2B5EF4-FFF2-40B4-BE49-F238E27FC236}">
                <a16:creationId xmlns:a16="http://schemas.microsoft.com/office/drawing/2014/main" id="{67DAB53C-63CD-5B51-6A02-41B4A8FD608B}"/>
              </a:ext>
            </a:extLst>
          </p:cNvPr>
          <p:cNvSpPr>
            <a:spLocks noGrp="1"/>
          </p:cNvSpPr>
          <p:nvPr>
            <p:ph type="sldNum" sz="quarter" idx="7"/>
          </p:nvPr>
        </p:nvSpPr>
        <p:spPr>
          <a:xfrm>
            <a:off x="10584351" y="6537960"/>
            <a:ext cx="1557654" cy="320040"/>
          </a:xfrm>
          <a:prstGeom prst="rect">
            <a:avLst/>
          </a:prstGeom>
        </p:spPr>
        <p:txBody>
          <a:bodyPr lIns="0" tIns="0" rIns="0" bIns="0"/>
          <a:lstStyle>
            <a:lvl1pPr algn="r">
              <a:defRPr>
                <a:solidFill>
                  <a:schemeClr val="tx1">
                    <a:tint val="75000"/>
                  </a:schemeClr>
                </a:solidFill>
              </a:defRPr>
            </a:lvl1pPr>
          </a:lstStyle>
          <a:p>
            <a:fld id="{B6F15528-21DE-4FAA-801E-634DDDAF4B2B}" type="slidenum">
              <a:rPr/>
              <a:t>40</a:t>
            </a:fld>
            <a:endParaRPr/>
          </a:p>
        </p:txBody>
      </p:sp>
      <p:sp>
        <p:nvSpPr>
          <p:cNvPr id="23" name="object 2">
            <a:extLst>
              <a:ext uri="{FF2B5EF4-FFF2-40B4-BE49-F238E27FC236}">
                <a16:creationId xmlns:a16="http://schemas.microsoft.com/office/drawing/2014/main" id="{26B4D080-79C2-6302-2DE3-81610BEE70EF}"/>
              </a:ext>
            </a:extLst>
          </p:cNvPr>
          <p:cNvSpPr txBox="1">
            <a:spLocks noGrp="1"/>
          </p:cNvSpPr>
          <p:nvPr/>
        </p:nvSpPr>
        <p:spPr>
          <a:xfrm>
            <a:off x="459021" y="162477"/>
            <a:ext cx="7480300" cy="443711"/>
          </a:xfrm>
          <a:prstGeom prst="rect">
            <a:avLst/>
          </a:prstGeom>
        </p:spPr>
        <p:txBody>
          <a:bodyPr vert="horz" wrap="square" lIns="0" tIns="12700" rIns="0" bIns="0" rtlCol="0">
            <a:spAutoFit/>
          </a:bodyPr>
          <a:lstStyle>
            <a:lvl1pPr>
              <a:defRPr sz="2800" b="1" i="0">
                <a:solidFill>
                  <a:srgbClr val="AEBC21"/>
                </a:solidFill>
                <a:latin typeface="Arial"/>
                <a:ea typeface="+mj-ea"/>
                <a:cs typeface="Arial"/>
              </a:defRPr>
            </a:lvl1pPr>
          </a:lstStyle>
          <a:p>
            <a:pPr marL="12700">
              <a:lnSpc>
                <a:spcPct val="100000"/>
              </a:lnSpc>
              <a:spcBef>
                <a:spcPts val="100"/>
              </a:spcBef>
            </a:pPr>
            <a:r>
              <a:rPr lang="en-US" b="0" spc="-125" dirty="0"/>
              <a:t>WHOLE </a:t>
            </a:r>
            <a:r>
              <a:rPr lang="en-US" b="0" spc="-95" dirty="0"/>
              <a:t>BUILDING </a:t>
            </a:r>
            <a:r>
              <a:rPr lang="en-US" b="0" spc="-85" dirty="0"/>
              <a:t>LIFE </a:t>
            </a:r>
            <a:r>
              <a:rPr lang="en-US" b="0" spc="-155" dirty="0"/>
              <a:t>CYCLE</a:t>
            </a:r>
            <a:r>
              <a:rPr lang="en-US" b="0" spc="-505" dirty="0"/>
              <a:t> </a:t>
            </a:r>
            <a:r>
              <a:rPr lang="en-US" b="0" spc="-165" dirty="0"/>
              <a:t>ASSESSMENT</a:t>
            </a:r>
            <a:endParaRPr lang="en-US" b="0" dirty="0"/>
          </a:p>
        </p:txBody>
      </p:sp>
      <p:sp>
        <p:nvSpPr>
          <p:cNvPr id="9" name="object 4">
            <a:extLst>
              <a:ext uri="{FF2B5EF4-FFF2-40B4-BE49-F238E27FC236}">
                <a16:creationId xmlns:a16="http://schemas.microsoft.com/office/drawing/2014/main" id="{C4D4330B-3753-597B-91B3-187E804A31CF}"/>
              </a:ext>
            </a:extLst>
          </p:cNvPr>
          <p:cNvSpPr txBox="1"/>
          <p:nvPr/>
        </p:nvSpPr>
        <p:spPr>
          <a:xfrm>
            <a:off x="8458200" y="6467990"/>
            <a:ext cx="3247786" cy="166712"/>
          </a:xfrm>
          <a:prstGeom prst="rect">
            <a:avLst/>
          </a:prstGeom>
        </p:spPr>
        <p:txBody>
          <a:bodyPr vert="horz" wrap="square" lIns="0" tIns="12700" rIns="0" bIns="0" rtlCol="0">
            <a:spAutoFit/>
          </a:bodyPr>
          <a:lstStyle/>
          <a:p>
            <a:pPr marL="12700">
              <a:lnSpc>
                <a:spcPct val="100000"/>
              </a:lnSpc>
              <a:spcBef>
                <a:spcPts val="100"/>
              </a:spcBef>
            </a:pPr>
            <a:r>
              <a:rPr sz="1000" spc="-40" dirty="0">
                <a:latin typeface="Arial" panose="020B0604020202020204" pitchFamily="34" charset="0"/>
                <a:cs typeface="Arial" panose="020B0604020202020204" pitchFamily="34" charset="0"/>
              </a:rPr>
              <a:t>Image</a:t>
            </a:r>
            <a:r>
              <a:rPr sz="1000" spc="-75" dirty="0">
                <a:latin typeface="Arial" panose="020B0604020202020204" pitchFamily="34" charset="0"/>
                <a:cs typeface="Arial" panose="020B0604020202020204" pitchFamily="34" charset="0"/>
              </a:rPr>
              <a:t> </a:t>
            </a:r>
            <a:r>
              <a:rPr sz="1000" spc="-20" dirty="0">
                <a:latin typeface="Arial" panose="020B0604020202020204" pitchFamily="34" charset="0"/>
                <a:cs typeface="Arial" panose="020B0604020202020204" pitchFamily="34" charset="0"/>
              </a:rPr>
              <a:t>Credit:</a:t>
            </a:r>
            <a:r>
              <a:rPr sz="1000" spc="-70" dirty="0">
                <a:latin typeface="Arial" panose="020B0604020202020204" pitchFamily="34" charset="0"/>
                <a:cs typeface="Arial" panose="020B0604020202020204" pitchFamily="34" charset="0"/>
              </a:rPr>
              <a:t> </a:t>
            </a:r>
            <a:r>
              <a:rPr sz="1000" spc="-35" dirty="0">
                <a:latin typeface="Arial" panose="020B0604020202020204" pitchFamily="34" charset="0"/>
                <a:cs typeface="Arial" panose="020B0604020202020204" pitchFamily="34" charset="0"/>
              </a:rPr>
              <a:t>Brad</a:t>
            </a:r>
            <a:r>
              <a:rPr sz="1000" spc="-75" dirty="0">
                <a:latin typeface="Arial" panose="020B0604020202020204" pitchFamily="34" charset="0"/>
                <a:cs typeface="Arial" panose="020B0604020202020204" pitchFamily="34" charset="0"/>
              </a:rPr>
              <a:t> </a:t>
            </a:r>
            <a:r>
              <a:rPr sz="1000" spc="-40" dirty="0">
                <a:latin typeface="Arial" panose="020B0604020202020204" pitchFamily="34" charset="0"/>
                <a:cs typeface="Arial" panose="020B0604020202020204" pitchFamily="34" charset="0"/>
              </a:rPr>
              <a:t>Benke,</a:t>
            </a:r>
            <a:r>
              <a:rPr sz="1000" spc="-70" dirty="0">
                <a:latin typeface="Arial" panose="020B0604020202020204" pitchFamily="34" charset="0"/>
                <a:cs typeface="Arial" panose="020B0604020202020204" pitchFamily="34" charset="0"/>
              </a:rPr>
              <a:t> </a:t>
            </a:r>
            <a:r>
              <a:rPr sz="1000" spc="-35" dirty="0">
                <a:latin typeface="Arial" panose="020B0604020202020204" pitchFamily="34" charset="0"/>
                <a:cs typeface="Arial" panose="020B0604020202020204" pitchFamily="34" charset="0"/>
              </a:rPr>
              <a:t>Carbon</a:t>
            </a:r>
            <a:r>
              <a:rPr sz="1000" spc="-75" dirty="0">
                <a:latin typeface="Arial" panose="020B0604020202020204" pitchFamily="34" charset="0"/>
                <a:cs typeface="Arial" panose="020B0604020202020204" pitchFamily="34" charset="0"/>
              </a:rPr>
              <a:t> </a:t>
            </a:r>
            <a:r>
              <a:rPr sz="1000" spc="-30" dirty="0">
                <a:latin typeface="Arial" panose="020B0604020202020204" pitchFamily="34" charset="0"/>
                <a:cs typeface="Arial" panose="020B0604020202020204" pitchFamily="34" charset="0"/>
              </a:rPr>
              <a:t>Leadership</a:t>
            </a:r>
            <a:r>
              <a:rPr sz="1000" spc="-70" dirty="0">
                <a:latin typeface="Arial" panose="020B0604020202020204" pitchFamily="34" charset="0"/>
                <a:cs typeface="Arial" panose="020B0604020202020204" pitchFamily="34" charset="0"/>
              </a:rPr>
              <a:t> </a:t>
            </a:r>
            <a:r>
              <a:rPr sz="1000" spc="-30" dirty="0">
                <a:latin typeface="Arial" panose="020B0604020202020204" pitchFamily="34" charset="0"/>
                <a:cs typeface="Arial" panose="020B0604020202020204" pitchFamily="34" charset="0"/>
              </a:rPr>
              <a:t>Forum</a:t>
            </a:r>
            <a:endParaRPr sz="1000"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FE2FFF02-AC0D-FEE4-A473-45639022BE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1923" y="6257556"/>
            <a:ext cx="448044" cy="448044"/>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12024" y="1331045"/>
            <a:ext cx="1808798" cy="1915223"/>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484228" y="2330967"/>
            <a:ext cx="1971039" cy="915669"/>
          </a:xfrm>
          <a:custGeom>
            <a:avLst/>
            <a:gdLst/>
            <a:ahLst/>
            <a:cxnLst/>
            <a:rect l="l" t="t" r="r" b="b"/>
            <a:pathLst>
              <a:path w="1971039" h="915669">
                <a:moveTo>
                  <a:pt x="0" y="0"/>
                </a:moveTo>
                <a:lnTo>
                  <a:pt x="1970999" y="0"/>
                </a:lnTo>
                <a:lnTo>
                  <a:pt x="1970999" y="915299"/>
                </a:lnTo>
                <a:lnTo>
                  <a:pt x="0" y="915299"/>
                </a:lnTo>
                <a:lnTo>
                  <a:pt x="0" y="0"/>
                </a:lnTo>
                <a:close/>
              </a:path>
            </a:pathLst>
          </a:custGeom>
          <a:solidFill>
            <a:srgbClr val="FFFFFF"/>
          </a:solidFill>
        </p:spPr>
        <p:txBody>
          <a:bodyPr wrap="square" lIns="0" tIns="0" rIns="0" bIns="0" rtlCol="0"/>
          <a:lstStyle/>
          <a:p>
            <a:endParaRPr/>
          </a:p>
        </p:txBody>
      </p:sp>
      <p:sp>
        <p:nvSpPr>
          <p:cNvPr id="4" name="object 4"/>
          <p:cNvSpPr txBox="1"/>
          <p:nvPr/>
        </p:nvSpPr>
        <p:spPr>
          <a:xfrm>
            <a:off x="631470" y="2394340"/>
            <a:ext cx="1677670" cy="894080"/>
          </a:xfrm>
          <a:prstGeom prst="rect">
            <a:avLst/>
          </a:prstGeom>
        </p:spPr>
        <p:txBody>
          <a:bodyPr vert="horz" wrap="square" lIns="0" tIns="12700" rIns="0" bIns="0" rtlCol="0">
            <a:spAutoFit/>
          </a:bodyPr>
          <a:lstStyle/>
          <a:p>
            <a:pPr marL="12700" marR="5080" algn="ctr">
              <a:lnSpc>
                <a:spcPct val="100000"/>
              </a:lnSpc>
              <a:spcBef>
                <a:spcPts val="100"/>
              </a:spcBef>
            </a:pPr>
            <a:r>
              <a:rPr sz="1900" b="1" spc="-90" dirty="0">
                <a:latin typeface="Arial"/>
                <a:cs typeface="Arial"/>
              </a:rPr>
              <a:t>Step </a:t>
            </a:r>
            <a:r>
              <a:rPr sz="1900" b="1" spc="-60" dirty="0">
                <a:latin typeface="Arial"/>
                <a:cs typeface="Arial"/>
              </a:rPr>
              <a:t>3:</a:t>
            </a:r>
            <a:r>
              <a:rPr sz="1900" b="1" spc="-265" dirty="0">
                <a:latin typeface="Arial"/>
                <a:cs typeface="Arial"/>
              </a:rPr>
              <a:t> </a:t>
            </a:r>
            <a:r>
              <a:rPr sz="1900" b="1" spc="-60" dirty="0">
                <a:latin typeface="Arial"/>
                <a:cs typeface="Arial"/>
              </a:rPr>
              <a:t>Perform  </a:t>
            </a:r>
            <a:r>
              <a:rPr sz="1900" b="1" spc="-45" dirty="0">
                <a:latin typeface="Arial"/>
                <a:cs typeface="Arial"/>
              </a:rPr>
              <a:t>Impact  </a:t>
            </a:r>
            <a:r>
              <a:rPr sz="1900" b="1" spc="-135" dirty="0">
                <a:latin typeface="Arial"/>
                <a:cs typeface="Arial"/>
              </a:rPr>
              <a:t>Assessment</a:t>
            </a:r>
            <a:endParaRPr sz="1900">
              <a:latin typeface="Arial"/>
              <a:cs typeface="Arial"/>
            </a:endParaRPr>
          </a:p>
        </p:txBody>
      </p:sp>
      <p:sp>
        <p:nvSpPr>
          <p:cNvPr id="5" name="object 5"/>
          <p:cNvSpPr/>
          <p:nvPr/>
        </p:nvSpPr>
        <p:spPr>
          <a:xfrm>
            <a:off x="476854" y="964266"/>
            <a:ext cx="1976755" cy="2435225"/>
          </a:xfrm>
          <a:custGeom>
            <a:avLst/>
            <a:gdLst/>
            <a:ahLst/>
            <a:cxnLst/>
            <a:rect l="l" t="t" r="r" b="b"/>
            <a:pathLst>
              <a:path w="1976755" h="2435225">
                <a:moveTo>
                  <a:pt x="0" y="329456"/>
                </a:moveTo>
                <a:lnTo>
                  <a:pt x="3572" y="280771"/>
                </a:lnTo>
                <a:lnTo>
                  <a:pt x="13948" y="234305"/>
                </a:lnTo>
                <a:lnTo>
                  <a:pt x="30620" y="190566"/>
                </a:lnTo>
                <a:lnTo>
                  <a:pt x="53077" y="150064"/>
                </a:lnTo>
                <a:lnTo>
                  <a:pt x="80810" y="113308"/>
                </a:lnTo>
                <a:lnTo>
                  <a:pt x="113308" y="80810"/>
                </a:lnTo>
                <a:lnTo>
                  <a:pt x="150064" y="53077"/>
                </a:lnTo>
                <a:lnTo>
                  <a:pt x="190566" y="30620"/>
                </a:lnTo>
                <a:lnTo>
                  <a:pt x="234305" y="13948"/>
                </a:lnTo>
                <a:lnTo>
                  <a:pt x="280771" y="3572"/>
                </a:lnTo>
                <a:lnTo>
                  <a:pt x="329456" y="0"/>
                </a:lnTo>
                <a:lnTo>
                  <a:pt x="1647243" y="0"/>
                </a:lnTo>
                <a:lnTo>
                  <a:pt x="1699092" y="4104"/>
                </a:lnTo>
                <a:lnTo>
                  <a:pt x="1749198" y="16172"/>
                </a:lnTo>
                <a:lnTo>
                  <a:pt x="1796675" y="35837"/>
                </a:lnTo>
                <a:lnTo>
                  <a:pt x="1840639" y="62734"/>
                </a:lnTo>
                <a:lnTo>
                  <a:pt x="1880204" y="96495"/>
                </a:lnTo>
                <a:lnTo>
                  <a:pt x="1913965" y="136060"/>
                </a:lnTo>
                <a:lnTo>
                  <a:pt x="1940862" y="180024"/>
                </a:lnTo>
                <a:lnTo>
                  <a:pt x="1960527" y="227501"/>
                </a:lnTo>
                <a:lnTo>
                  <a:pt x="1972595" y="277607"/>
                </a:lnTo>
                <a:lnTo>
                  <a:pt x="1976699" y="329456"/>
                </a:lnTo>
                <a:lnTo>
                  <a:pt x="1976699" y="2105343"/>
                </a:lnTo>
                <a:lnTo>
                  <a:pt x="1973127" y="2154028"/>
                </a:lnTo>
                <a:lnTo>
                  <a:pt x="1962751" y="2200494"/>
                </a:lnTo>
                <a:lnTo>
                  <a:pt x="1946079" y="2244233"/>
                </a:lnTo>
                <a:lnTo>
                  <a:pt x="1923622" y="2284735"/>
                </a:lnTo>
                <a:lnTo>
                  <a:pt x="1895889" y="2321491"/>
                </a:lnTo>
                <a:lnTo>
                  <a:pt x="1863391" y="2353989"/>
                </a:lnTo>
                <a:lnTo>
                  <a:pt x="1826635" y="2381722"/>
                </a:lnTo>
                <a:lnTo>
                  <a:pt x="1786133" y="2404179"/>
                </a:lnTo>
                <a:lnTo>
                  <a:pt x="1742394" y="2420851"/>
                </a:lnTo>
                <a:lnTo>
                  <a:pt x="1695928" y="2431227"/>
                </a:lnTo>
                <a:lnTo>
                  <a:pt x="1647243" y="2434799"/>
                </a:lnTo>
                <a:lnTo>
                  <a:pt x="329456" y="2434799"/>
                </a:lnTo>
                <a:lnTo>
                  <a:pt x="280771" y="2431227"/>
                </a:lnTo>
                <a:lnTo>
                  <a:pt x="234305" y="2420851"/>
                </a:lnTo>
                <a:lnTo>
                  <a:pt x="190566" y="2404179"/>
                </a:lnTo>
                <a:lnTo>
                  <a:pt x="150064" y="2381722"/>
                </a:lnTo>
                <a:lnTo>
                  <a:pt x="113308" y="2353989"/>
                </a:lnTo>
                <a:lnTo>
                  <a:pt x="80810" y="2321491"/>
                </a:lnTo>
                <a:lnTo>
                  <a:pt x="53077" y="2284735"/>
                </a:lnTo>
                <a:lnTo>
                  <a:pt x="30620" y="2244233"/>
                </a:lnTo>
                <a:lnTo>
                  <a:pt x="13948" y="2200494"/>
                </a:lnTo>
                <a:lnTo>
                  <a:pt x="3572" y="2154028"/>
                </a:lnTo>
                <a:lnTo>
                  <a:pt x="0" y="2105343"/>
                </a:lnTo>
                <a:lnTo>
                  <a:pt x="0" y="329456"/>
                </a:lnTo>
                <a:close/>
              </a:path>
            </a:pathLst>
          </a:custGeom>
          <a:ln w="19049">
            <a:solidFill>
              <a:srgbClr val="0075A9"/>
            </a:solidFill>
          </a:ln>
        </p:spPr>
        <p:txBody>
          <a:bodyPr wrap="square" lIns="0" tIns="0" rIns="0" bIns="0" rtlCol="0"/>
          <a:lstStyle/>
          <a:p>
            <a:endParaRPr/>
          </a:p>
        </p:txBody>
      </p:sp>
      <p:sp>
        <p:nvSpPr>
          <p:cNvPr id="6" name="object 6"/>
          <p:cNvSpPr txBox="1"/>
          <p:nvPr/>
        </p:nvSpPr>
        <p:spPr>
          <a:xfrm>
            <a:off x="3145038" y="893717"/>
            <a:ext cx="8665962" cy="879728"/>
          </a:xfrm>
          <a:prstGeom prst="rect">
            <a:avLst/>
          </a:prstGeom>
        </p:spPr>
        <p:txBody>
          <a:bodyPr vert="horz" wrap="square" lIns="0" tIns="139700" rIns="0" bIns="0" rtlCol="0">
            <a:spAutoFit/>
          </a:bodyPr>
          <a:lstStyle/>
          <a:p>
            <a:pPr marL="12065">
              <a:lnSpc>
                <a:spcPct val="100000"/>
              </a:lnSpc>
              <a:spcBef>
                <a:spcPts val="1100"/>
              </a:spcBef>
              <a:buClr>
                <a:srgbClr val="0075A9"/>
              </a:buClr>
              <a:tabLst>
                <a:tab pos="356235" algn="l"/>
                <a:tab pos="356870" algn="l"/>
              </a:tabLst>
            </a:pPr>
            <a:r>
              <a:rPr sz="2400" b="1" spc="-45" dirty="0">
                <a:solidFill>
                  <a:srgbClr val="00A3E3"/>
                </a:solidFill>
                <a:latin typeface="Arial"/>
                <a:cs typeface="Arial"/>
              </a:rPr>
              <a:t>Material quantities from Step 2 are multiplied by environmental impact factors for each material</a:t>
            </a:r>
          </a:p>
        </p:txBody>
      </p:sp>
      <p:sp>
        <p:nvSpPr>
          <p:cNvPr id="9" name="object 9"/>
          <p:cNvSpPr txBox="1"/>
          <p:nvPr/>
        </p:nvSpPr>
        <p:spPr>
          <a:xfrm>
            <a:off x="3417341" y="2076830"/>
            <a:ext cx="1606550" cy="795020"/>
          </a:xfrm>
          <a:prstGeom prst="rect">
            <a:avLst/>
          </a:prstGeom>
        </p:spPr>
        <p:txBody>
          <a:bodyPr vert="horz" wrap="square" lIns="0" tIns="12700" rIns="0" bIns="0" rtlCol="0">
            <a:spAutoFit/>
          </a:bodyPr>
          <a:lstStyle/>
          <a:p>
            <a:pPr marL="12700">
              <a:lnSpc>
                <a:spcPct val="100000"/>
              </a:lnSpc>
              <a:spcBef>
                <a:spcPts val="100"/>
              </a:spcBef>
            </a:pPr>
            <a:r>
              <a:rPr sz="1900" b="1" spc="-130" dirty="0">
                <a:latin typeface="Arial" panose="020B0604020202020204" pitchFamily="34" charset="0"/>
                <a:cs typeface="Arial" panose="020B0604020202020204" pitchFamily="34" charset="0"/>
              </a:rPr>
              <a:t>Ex. </a:t>
            </a:r>
            <a:r>
              <a:rPr sz="1900" spc="-114" dirty="0">
                <a:latin typeface="Arial" panose="020B0604020202020204" pitchFamily="34" charset="0"/>
                <a:cs typeface="Arial" panose="020B0604020202020204" pitchFamily="34" charset="0"/>
              </a:rPr>
              <a:t>100 </a:t>
            </a:r>
            <a:r>
              <a:rPr sz="1900" spc="-65" dirty="0">
                <a:latin typeface="Arial" panose="020B0604020202020204" pitchFamily="34" charset="0"/>
                <a:cs typeface="Arial" panose="020B0604020202020204" pitchFamily="34" charset="0"/>
              </a:rPr>
              <a:t>kg</a:t>
            </a:r>
            <a:r>
              <a:rPr sz="1900" spc="-305" dirty="0">
                <a:latin typeface="Arial" panose="020B0604020202020204" pitchFamily="34" charset="0"/>
                <a:cs typeface="Arial" panose="020B0604020202020204" pitchFamily="34" charset="0"/>
              </a:rPr>
              <a:t> </a:t>
            </a:r>
            <a:r>
              <a:rPr sz="1900" spc="-55" dirty="0">
                <a:latin typeface="Arial" panose="020B0604020202020204" pitchFamily="34" charset="0"/>
                <a:cs typeface="Arial" panose="020B0604020202020204" pitchFamily="34" charset="0"/>
              </a:rPr>
              <a:t>steel</a:t>
            </a:r>
            <a:endParaRPr sz="1900">
              <a:latin typeface="Arial" panose="020B0604020202020204" pitchFamily="34" charset="0"/>
              <a:cs typeface="Arial" panose="020B0604020202020204" pitchFamily="34" charset="0"/>
            </a:endParaRPr>
          </a:p>
          <a:p>
            <a:pPr marL="12700">
              <a:lnSpc>
                <a:spcPct val="100000"/>
              </a:lnSpc>
              <a:spcBef>
                <a:spcPts val="1500"/>
              </a:spcBef>
            </a:pPr>
            <a:r>
              <a:rPr sz="1900" b="1" spc="-130" dirty="0">
                <a:latin typeface="Arial" panose="020B0604020202020204" pitchFamily="34" charset="0"/>
                <a:cs typeface="Arial" panose="020B0604020202020204" pitchFamily="34" charset="0"/>
              </a:rPr>
              <a:t>Ex. </a:t>
            </a:r>
            <a:r>
              <a:rPr sz="1900" spc="-114" dirty="0">
                <a:latin typeface="Arial" panose="020B0604020202020204" pitchFamily="34" charset="0"/>
                <a:cs typeface="Arial" panose="020B0604020202020204" pitchFamily="34" charset="0"/>
              </a:rPr>
              <a:t>50 </a:t>
            </a:r>
            <a:r>
              <a:rPr sz="1900" spc="-65" dirty="0">
                <a:latin typeface="Arial" panose="020B0604020202020204" pitchFamily="34" charset="0"/>
                <a:cs typeface="Arial" panose="020B0604020202020204" pitchFamily="34" charset="0"/>
              </a:rPr>
              <a:t>kg</a:t>
            </a:r>
            <a:r>
              <a:rPr sz="1900" spc="-285" dirty="0">
                <a:latin typeface="Arial" panose="020B0604020202020204" pitchFamily="34" charset="0"/>
                <a:cs typeface="Arial" panose="020B0604020202020204" pitchFamily="34" charset="0"/>
              </a:rPr>
              <a:t> </a:t>
            </a:r>
            <a:r>
              <a:rPr sz="1900" spc="-90" dirty="0">
                <a:latin typeface="Arial" panose="020B0604020202020204" pitchFamily="34" charset="0"/>
                <a:cs typeface="Arial" panose="020B0604020202020204" pitchFamily="34" charset="0"/>
              </a:rPr>
              <a:t>glass</a:t>
            </a:r>
            <a:endParaRPr sz="1900">
              <a:latin typeface="Arial" panose="020B0604020202020204" pitchFamily="34" charset="0"/>
              <a:cs typeface="Arial" panose="020B0604020202020204" pitchFamily="34" charset="0"/>
            </a:endParaRPr>
          </a:p>
        </p:txBody>
      </p:sp>
      <p:sp>
        <p:nvSpPr>
          <p:cNvPr id="10" name="object 10"/>
          <p:cNvSpPr txBox="1"/>
          <p:nvPr/>
        </p:nvSpPr>
        <p:spPr>
          <a:xfrm>
            <a:off x="5304541" y="2076830"/>
            <a:ext cx="3127375" cy="795020"/>
          </a:xfrm>
          <a:prstGeom prst="rect">
            <a:avLst/>
          </a:prstGeom>
        </p:spPr>
        <p:txBody>
          <a:bodyPr vert="horz" wrap="square" lIns="0" tIns="12700" rIns="0" bIns="0" rtlCol="0">
            <a:spAutoFit/>
          </a:bodyPr>
          <a:lstStyle/>
          <a:p>
            <a:pPr marL="50800">
              <a:lnSpc>
                <a:spcPct val="100000"/>
              </a:lnSpc>
              <a:spcBef>
                <a:spcPts val="100"/>
              </a:spcBef>
              <a:tabLst>
                <a:tab pos="410845" algn="l"/>
              </a:tabLst>
            </a:pPr>
            <a:r>
              <a:rPr sz="1900" b="1" spc="-190" dirty="0">
                <a:latin typeface="Arial" panose="020B0604020202020204" pitchFamily="34" charset="0"/>
                <a:cs typeface="Arial" panose="020B0604020202020204" pitchFamily="34" charset="0"/>
              </a:rPr>
              <a:t>X	</a:t>
            </a:r>
            <a:r>
              <a:rPr sz="1900" spc="-100" dirty="0">
                <a:latin typeface="Arial" panose="020B0604020202020204" pitchFamily="34" charset="0"/>
                <a:cs typeface="Arial" panose="020B0604020202020204" pitchFamily="34" charset="0"/>
              </a:rPr>
              <a:t>0.43 </a:t>
            </a:r>
            <a:r>
              <a:rPr sz="1900" spc="-65" dirty="0">
                <a:latin typeface="Arial" panose="020B0604020202020204" pitchFamily="34" charset="0"/>
                <a:cs typeface="Arial" panose="020B0604020202020204" pitchFamily="34" charset="0"/>
              </a:rPr>
              <a:t>kg </a:t>
            </a:r>
            <a:r>
              <a:rPr sz="1900" spc="-190" dirty="0">
                <a:latin typeface="Arial" panose="020B0604020202020204" pitchFamily="34" charset="0"/>
                <a:cs typeface="Arial" panose="020B0604020202020204" pitchFamily="34" charset="0"/>
              </a:rPr>
              <a:t>CO</a:t>
            </a:r>
            <a:r>
              <a:rPr sz="1875" spc="-284" baseline="-31111" dirty="0">
                <a:latin typeface="Arial" panose="020B0604020202020204" pitchFamily="34" charset="0"/>
                <a:cs typeface="Arial" panose="020B0604020202020204" pitchFamily="34" charset="0"/>
              </a:rPr>
              <a:t>2</a:t>
            </a:r>
            <a:r>
              <a:rPr sz="1900" spc="-190" dirty="0">
                <a:latin typeface="Arial" panose="020B0604020202020204" pitchFamily="34" charset="0"/>
                <a:cs typeface="Arial" panose="020B0604020202020204" pitchFamily="34" charset="0"/>
              </a:rPr>
              <a:t>e </a:t>
            </a:r>
            <a:r>
              <a:rPr sz="1900" spc="-30" dirty="0">
                <a:latin typeface="Arial" panose="020B0604020202020204" pitchFamily="34" charset="0"/>
                <a:cs typeface="Arial" panose="020B0604020202020204" pitchFamily="34" charset="0"/>
              </a:rPr>
              <a:t>per </a:t>
            </a:r>
            <a:r>
              <a:rPr sz="1900" spc="-65" dirty="0">
                <a:latin typeface="Arial" panose="020B0604020202020204" pitchFamily="34" charset="0"/>
                <a:cs typeface="Arial" panose="020B0604020202020204" pitchFamily="34" charset="0"/>
              </a:rPr>
              <a:t>kg</a:t>
            </a:r>
            <a:r>
              <a:rPr sz="1900" spc="-405" dirty="0">
                <a:latin typeface="Arial" panose="020B0604020202020204" pitchFamily="34" charset="0"/>
                <a:cs typeface="Arial" panose="020B0604020202020204" pitchFamily="34" charset="0"/>
              </a:rPr>
              <a:t> </a:t>
            </a:r>
            <a:r>
              <a:rPr sz="1900" spc="-55" dirty="0">
                <a:latin typeface="Arial" panose="020B0604020202020204" pitchFamily="34" charset="0"/>
                <a:cs typeface="Arial" panose="020B0604020202020204" pitchFamily="34" charset="0"/>
              </a:rPr>
              <a:t>steel</a:t>
            </a:r>
            <a:endParaRPr sz="1900" dirty="0">
              <a:latin typeface="Arial" panose="020B0604020202020204" pitchFamily="34" charset="0"/>
              <a:cs typeface="Arial" panose="020B0604020202020204" pitchFamily="34" charset="0"/>
            </a:endParaRPr>
          </a:p>
          <a:p>
            <a:pPr marL="50800">
              <a:lnSpc>
                <a:spcPct val="100000"/>
              </a:lnSpc>
              <a:spcBef>
                <a:spcPts val="1500"/>
              </a:spcBef>
              <a:tabLst>
                <a:tab pos="410845" algn="l"/>
              </a:tabLst>
            </a:pPr>
            <a:r>
              <a:rPr sz="1900" b="1" spc="-190" dirty="0">
                <a:latin typeface="Arial" panose="020B0604020202020204" pitchFamily="34" charset="0"/>
                <a:cs typeface="Arial" panose="020B0604020202020204" pitchFamily="34" charset="0"/>
              </a:rPr>
              <a:t>X	</a:t>
            </a:r>
            <a:r>
              <a:rPr sz="1900" spc="-105" dirty="0">
                <a:latin typeface="Arial" panose="020B0604020202020204" pitchFamily="34" charset="0"/>
                <a:cs typeface="Arial" panose="020B0604020202020204" pitchFamily="34" charset="0"/>
              </a:rPr>
              <a:t>1.063 </a:t>
            </a:r>
            <a:r>
              <a:rPr sz="1900" spc="-65" dirty="0">
                <a:latin typeface="Arial" panose="020B0604020202020204" pitchFamily="34" charset="0"/>
                <a:cs typeface="Arial" panose="020B0604020202020204" pitchFamily="34" charset="0"/>
              </a:rPr>
              <a:t>kg </a:t>
            </a:r>
            <a:r>
              <a:rPr sz="1900" spc="-190" dirty="0">
                <a:latin typeface="Arial" panose="020B0604020202020204" pitchFamily="34" charset="0"/>
                <a:cs typeface="Arial" panose="020B0604020202020204" pitchFamily="34" charset="0"/>
              </a:rPr>
              <a:t>CO</a:t>
            </a:r>
            <a:r>
              <a:rPr sz="1875" spc="-284" baseline="-31111" dirty="0">
                <a:latin typeface="Arial" panose="020B0604020202020204" pitchFamily="34" charset="0"/>
                <a:cs typeface="Arial" panose="020B0604020202020204" pitchFamily="34" charset="0"/>
              </a:rPr>
              <a:t>2</a:t>
            </a:r>
            <a:r>
              <a:rPr sz="1900" spc="-190" dirty="0">
                <a:latin typeface="Arial" panose="020B0604020202020204" pitchFamily="34" charset="0"/>
                <a:cs typeface="Arial" panose="020B0604020202020204" pitchFamily="34" charset="0"/>
              </a:rPr>
              <a:t>e </a:t>
            </a:r>
            <a:r>
              <a:rPr sz="1900" spc="-30" dirty="0">
                <a:latin typeface="Arial" panose="020B0604020202020204" pitchFamily="34" charset="0"/>
                <a:cs typeface="Arial" panose="020B0604020202020204" pitchFamily="34" charset="0"/>
              </a:rPr>
              <a:t>per </a:t>
            </a:r>
            <a:r>
              <a:rPr sz="1900" spc="-65" dirty="0">
                <a:latin typeface="Arial" panose="020B0604020202020204" pitchFamily="34" charset="0"/>
                <a:cs typeface="Arial" panose="020B0604020202020204" pitchFamily="34" charset="0"/>
              </a:rPr>
              <a:t>kg</a:t>
            </a:r>
            <a:r>
              <a:rPr sz="1900" spc="-405" dirty="0">
                <a:latin typeface="Arial" panose="020B0604020202020204" pitchFamily="34" charset="0"/>
                <a:cs typeface="Arial" panose="020B0604020202020204" pitchFamily="34" charset="0"/>
              </a:rPr>
              <a:t> </a:t>
            </a:r>
            <a:r>
              <a:rPr sz="1900" spc="-90" dirty="0">
                <a:latin typeface="Arial" panose="020B0604020202020204" pitchFamily="34" charset="0"/>
                <a:cs typeface="Arial" panose="020B0604020202020204" pitchFamily="34" charset="0"/>
              </a:rPr>
              <a:t>glass</a:t>
            </a:r>
            <a:endParaRPr sz="1900" dirty="0">
              <a:latin typeface="Arial" panose="020B0604020202020204" pitchFamily="34" charset="0"/>
              <a:cs typeface="Arial" panose="020B0604020202020204" pitchFamily="34" charset="0"/>
            </a:endParaRPr>
          </a:p>
        </p:txBody>
      </p:sp>
      <p:sp>
        <p:nvSpPr>
          <p:cNvPr id="11" name="object 11"/>
          <p:cNvSpPr txBox="1"/>
          <p:nvPr/>
        </p:nvSpPr>
        <p:spPr>
          <a:xfrm>
            <a:off x="8446541" y="2076830"/>
            <a:ext cx="1548130" cy="795020"/>
          </a:xfrm>
          <a:prstGeom prst="rect">
            <a:avLst/>
          </a:prstGeom>
        </p:spPr>
        <p:txBody>
          <a:bodyPr vert="horz" wrap="square" lIns="0" tIns="12700" rIns="0" bIns="0" rtlCol="0">
            <a:spAutoFit/>
          </a:bodyPr>
          <a:lstStyle/>
          <a:p>
            <a:pPr marL="12700">
              <a:lnSpc>
                <a:spcPct val="100000"/>
              </a:lnSpc>
              <a:spcBef>
                <a:spcPts val="100"/>
              </a:spcBef>
              <a:tabLst>
                <a:tab pos="469265" algn="l"/>
              </a:tabLst>
            </a:pPr>
            <a:r>
              <a:rPr sz="1900" spc="-170" dirty="0">
                <a:latin typeface="Arial" panose="020B0604020202020204" pitchFamily="34" charset="0"/>
                <a:cs typeface="Arial" panose="020B0604020202020204" pitchFamily="34" charset="0"/>
              </a:rPr>
              <a:t>=	</a:t>
            </a:r>
            <a:r>
              <a:rPr sz="1900" spc="-114" dirty="0">
                <a:latin typeface="Arial" panose="020B0604020202020204" pitchFamily="34" charset="0"/>
                <a:cs typeface="Arial" panose="020B0604020202020204" pitchFamily="34" charset="0"/>
              </a:rPr>
              <a:t>43 </a:t>
            </a:r>
            <a:r>
              <a:rPr sz="1900" spc="-65" dirty="0">
                <a:latin typeface="Arial" panose="020B0604020202020204" pitchFamily="34" charset="0"/>
                <a:cs typeface="Arial" panose="020B0604020202020204" pitchFamily="34" charset="0"/>
              </a:rPr>
              <a:t>kg </a:t>
            </a:r>
            <a:r>
              <a:rPr sz="1900" spc="-280" dirty="0">
                <a:latin typeface="Arial" panose="020B0604020202020204" pitchFamily="34" charset="0"/>
                <a:cs typeface="Arial" panose="020B0604020202020204" pitchFamily="34" charset="0"/>
              </a:rPr>
              <a:t>CO</a:t>
            </a:r>
            <a:r>
              <a:rPr sz="1900" spc="-110" dirty="0">
                <a:latin typeface="Arial" panose="020B0604020202020204" pitchFamily="34" charset="0"/>
                <a:cs typeface="Arial" panose="020B0604020202020204" pitchFamily="34" charset="0"/>
              </a:rPr>
              <a:t> </a:t>
            </a:r>
            <a:r>
              <a:rPr sz="1900" spc="-114" dirty="0">
                <a:latin typeface="Arial" panose="020B0604020202020204" pitchFamily="34" charset="0"/>
                <a:cs typeface="Arial" panose="020B0604020202020204" pitchFamily="34" charset="0"/>
              </a:rPr>
              <a:t>e</a:t>
            </a:r>
            <a:endParaRPr sz="1900">
              <a:latin typeface="Arial" panose="020B0604020202020204" pitchFamily="34" charset="0"/>
              <a:cs typeface="Arial" panose="020B0604020202020204" pitchFamily="34" charset="0"/>
            </a:endParaRPr>
          </a:p>
          <a:p>
            <a:pPr marL="12700">
              <a:lnSpc>
                <a:spcPct val="100000"/>
              </a:lnSpc>
              <a:spcBef>
                <a:spcPts val="1500"/>
              </a:spcBef>
            </a:pPr>
            <a:r>
              <a:rPr sz="1900" spc="-170" dirty="0">
                <a:latin typeface="Arial" panose="020B0604020202020204" pitchFamily="34" charset="0"/>
                <a:cs typeface="Arial" panose="020B0604020202020204" pitchFamily="34" charset="0"/>
              </a:rPr>
              <a:t>=</a:t>
            </a:r>
            <a:endParaRPr sz="1900">
              <a:latin typeface="Arial" panose="020B0604020202020204" pitchFamily="34" charset="0"/>
              <a:cs typeface="Arial" panose="020B0604020202020204" pitchFamily="34" charset="0"/>
            </a:endParaRPr>
          </a:p>
        </p:txBody>
      </p:sp>
      <p:sp>
        <p:nvSpPr>
          <p:cNvPr id="12" name="object 12"/>
          <p:cNvSpPr txBox="1"/>
          <p:nvPr/>
        </p:nvSpPr>
        <p:spPr>
          <a:xfrm>
            <a:off x="8878341" y="2170352"/>
            <a:ext cx="1322070" cy="701675"/>
          </a:xfrm>
          <a:prstGeom prst="rect">
            <a:avLst/>
          </a:prstGeom>
        </p:spPr>
        <p:txBody>
          <a:bodyPr vert="horz" wrap="square" lIns="0" tIns="92075" rIns="0" bIns="0" rtlCol="0">
            <a:spAutoFit/>
          </a:bodyPr>
          <a:lstStyle/>
          <a:p>
            <a:pPr marR="329565" algn="r">
              <a:lnSpc>
                <a:spcPct val="100000"/>
              </a:lnSpc>
              <a:spcBef>
                <a:spcPts val="725"/>
              </a:spcBef>
            </a:pPr>
            <a:r>
              <a:rPr sz="1250" spc="-70" dirty="0">
                <a:latin typeface="Arial" panose="020B0604020202020204" pitchFamily="34" charset="0"/>
                <a:cs typeface="Arial" panose="020B0604020202020204" pitchFamily="34" charset="0"/>
              </a:rPr>
              <a:t>2</a:t>
            </a:r>
            <a:endParaRPr sz="1250">
              <a:latin typeface="Arial" panose="020B0604020202020204" pitchFamily="34" charset="0"/>
              <a:cs typeface="Arial" panose="020B0604020202020204" pitchFamily="34" charset="0"/>
            </a:endParaRPr>
          </a:p>
          <a:p>
            <a:pPr marL="38100">
              <a:lnSpc>
                <a:spcPct val="100000"/>
              </a:lnSpc>
              <a:spcBef>
                <a:spcPts val="915"/>
              </a:spcBef>
            </a:pPr>
            <a:r>
              <a:rPr sz="1900" spc="-100" dirty="0">
                <a:latin typeface="Arial" panose="020B0604020202020204" pitchFamily="34" charset="0"/>
                <a:cs typeface="Arial" panose="020B0604020202020204" pitchFamily="34" charset="0"/>
              </a:rPr>
              <a:t>53.2 </a:t>
            </a:r>
            <a:r>
              <a:rPr sz="1900" spc="-65" dirty="0">
                <a:latin typeface="Arial" panose="020B0604020202020204" pitchFamily="34" charset="0"/>
                <a:cs typeface="Arial" panose="020B0604020202020204" pitchFamily="34" charset="0"/>
              </a:rPr>
              <a:t>kg</a:t>
            </a:r>
            <a:r>
              <a:rPr sz="1900" spc="-260" dirty="0">
                <a:latin typeface="Arial" panose="020B0604020202020204" pitchFamily="34" charset="0"/>
                <a:cs typeface="Arial" panose="020B0604020202020204" pitchFamily="34" charset="0"/>
              </a:rPr>
              <a:t> </a:t>
            </a:r>
            <a:r>
              <a:rPr sz="1900" spc="-190" dirty="0">
                <a:latin typeface="Arial" panose="020B0604020202020204" pitchFamily="34" charset="0"/>
                <a:cs typeface="Arial" panose="020B0604020202020204" pitchFamily="34" charset="0"/>
              </a:rPr>
              <a:t>CO</a:t>
            </a:r>
            <a:r>
              <a:rPr sz="1875" spc="-284" baseline="-31111" dirty="0">
                <a:latin typeface="Arial" panose="020B0604020202020204" pitchFamily="34" charset="0"/>
                <a:cs typeface="Arial" panose="020B0604020202020204" pitchFamily="34" charset="0"/>
              </a:rPr>
              <a:t>2</a:t>
            </a:r>
            <a:r>
              <a:rPr sz="1900" spc="-190" dirty="0">
                <a:latin typeface="Arial" panose="020B0604020202020204" pitchFamily="34" charset="0"/>
                <a:cs typeface="Arial" panose="020B0604020202020204" pitchFamily="34" charset="0"/>
              </a:rPr>
              <a:t>e</a:t>
            </a:r>
            <a:endParaRPr sz="1900">
              <a:latin typeface="Arial" panose="020B0604020202020204" pitchFamily="34" charset="0"/>
              <a:cs typeface="Arial" panose="020B0604020202020204" pitchFamily="34" charset="0"/>
            </a:endParaRPr>
          </a:p>
        </p:txBody>
      </p:sp>
      <p:sp>
        <p:nvSpPr>
          <p:cNvPr id="14" name="Holder 6">
            <a:extLst>
              <a:ext uri="{FF2B5EF4-FFF2-40B4-BE49-F238E27FC236}">
                <a16:creationId xmlns:a16="http://schemas.microsoft.com/office/drawing/2014/main" id="{5DCBD967-F6A7-0715-B00A-30F28311BB02}"/>
              </a:ext>
            </a:extLst>
          </p:cNvPr>
          <p:cNvSpPr>
            <a:spLocks noGrp="1"/>
          </p:cNvSpPr>
          <p:nvPr>
            <p:ph type="sldNum" sz="quarter" idx="7"/>
          </p:nvPr>
        </p:nvSpPr>
        <p:spPr>
          <a:xfrm>
            <a:off x="10584351" y="6537960"/>
            <a:ext cx="1557654" cy="320040"/>
          </a:xfrm>
          <a:prstGeom prst="rect">
            <a:avLst/>
          </a:prstGeom>
        </p:spPr>
        <p:txBody>
          <a:bodyPr lIns="0" tIns="0" rIns="0" bIns="0"/>
          <a:lstStyle>
            <a:lvl1pPr algn="r">
              <a:defRPr>
                <a:solidFill>
                  <a:schemeClr val="tx1">
                    <a:tint val="75000"/>
                  </a:schemeClr>
                </a:solidFill>
              </a:defRPr>
            </a:lvl1pPr>
          </a:lstStyle>
          <a:p>
            <a:fld id="{B6F15528-21DE-4FAA-801E-634DDDAF4B2B}" type="slidenum">
              <a:rPr/>
              <a:t>41</a:t>
            </a:fld>
            <a:endParaRPr/>
          </a:p>
        </p:txBody>
      </p:sp>
      <p:pic>
        <p:nvPicPr>
          <p:cNvPr id="13" name="Google Shape;304;p18" descr="Icon&#10;&#10;Description automatically generated">
            <a:extLst>
              <a:ext uri="{FF2B5EF4-FFF2-40B4-BE49-F238E27FC236}">
                <a16:creationId xmlns:a16="http://schemas.microsoft.com/office/drawing/2014/main" id="{3ECEB323-F92D-E3F0-5D10-727AF61C9A5F}"/>
              </a:ext>
            </a:extLst>
          </p:cNvPr>
          <p:cNvPicPr preferRelativeResize="0"/>
          <p:nvPr/>
        </p:nvPicPr>
        <p:blipFill rotWithShape="1">
          <a:blip r:embed="rId4">
            <a:alphaModFix/>
          </a:blip>
          <a:srcRect/>
          <a:stretch/>
        </p:blipFill>
        <p:spPr>
          <a:xfrm>
            <a:off x="4809027" y="3758993"/>
            <a:ext cx="2658573" cy="1325563"/>
          </a:xfrm>
          <a:prstGeom prst="rect">
            <a:avLst/>
          </a:prstGeom>
          <a:noFill/>
          <a:ln>
            <a:noFill/>
          </a:ln>
        </p:spPr>
      </p:pic>
      <p:sp>
        <p:nvSpPr>
          <p:cNvPr id="16" name="object 2">
            <a:extLst>
              <a:ext uri="{FF2B5EF4-FFF2-40B4-BE49-F238E27FC236}">
                <a16:creationId xmlns:a16="http://schemas.microsoft.com/office/drawing/2014/main" id="{26B4D080-79C2-6302-2DE3-81610BEE70EF}"/>
              </a:ext>
            </a:extLst>
          </p:cNvPr>
          <p:cNvSpPr txBox="1">
            <a:spLocks noGrp="1"/>
          </p:cNvSpPr>
          <p:nvPr/>
        </p:nvSpPr>
        <p:spPr>
          <a:xfrm>
            <a:off x="476854" y="203983"/>
            <a:ext cx="7480300" cy="443711"/>
          </a:xfrm>
          <a:prstGeom prst="rect">
            <a:avLst/>
          </a:prstGeom>
        </p:spPr>
        <p:txBody>
          <a:bodyPr vert="horz" wrap="square" lIns="0" tIns="12700" rIns="0" bIns="0" rtlCol="0">
            <a:spAutoFit/>
          </a:bodyPr>
          <a:lstStyle>
            <a:lvl1pPr>
              <a:defRPr sz="2800" b="1" i="0">
                <a:solidFill>
                  <a:srgbClr val="AEBC21"/>
                </a:solidFill>
                <a:latin typeface="Arial"/>
                <a:ea typeface="+mj-ea"/>
                <a:cs typeface="Arial"/>
              </a:defRPr>
            </a:lvl1pPr>
          </a:lstStyle>
          <a:p>
            <a:pPr marL="12700">
              <a:lnSpc>
                <a:spcPct val="100000"/>
              </a:lnSpc>
              <a:spcBef>
                <a:spcPts val="100"/>
              </a:spcBef>
            </a:pPr>
            <a:r>
              <a:rPr lang="en-US" b="0" spc="-125" dirty="0"/>
              <a:t>WHOLE </a:t>
            </a:r>
            <a:r>
              <a:rPr lang="en-US" b="0" spc="-95" dirty="0"/>
              <a:t>BUILDING </a:t>
            </a:r>
            <a:r>
              <a:rPr lang="en-US" b="0" spc="-85" dirty="0"/>
              <a:t>LIFE </a:t>
            </a:r>
            <a:r>
              <a:rPr lang="en-US" b="0" spc="-155" dirty="0"/>
              <a:t>CYCLE</a:t>
            </a:r>
            <a:r>
              <a:rPr lang="en-US" b="0" spc="-505" dirty="0"/>
              <a:t> </a:t>
            </a:r>
            <a:r>
              <a:rPr lang="en-US" b="0" spc="-165" dirty="0"/>
              <a:t>ASSESSMENT</a:t>
            </a:r>
            <a:endParaRPr lang="en-US" b="0" dirty="0"/>
          </a:p>
        </p:txBody>
      </p:sp>
      <p:pic>
        <p:nvPicPr>
          <p:cNvPr id="7" name="Picture 6">
            <a:extLst>
              <a:ext uri="{FF2B5EF4-FFF2-40B4-BE49-F238E27FC236}">
                <a16:creationId xmlns:a16="http://schemas.microsoft.com/office/drawing/2014/main" id="{C26EB2BA-B525-0ADD-E4F7-D3D11263D70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1923" y="6257556"/>
            <a:ext cx="448044" cy="448044"/>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96509" y="1241281"/>
            <a:ext cx="1808798" cy="1878919"/>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388374" y="2204900"/>
            <a:ext cx="1971039" cy="915669"/>
          </a:xfrm>
          <a:custGeom>
            <a:avLst/>
            <a:gdLst/>
            <a:ahLst/>
            <a:cxnLst/>
            <a:rect l="l" t="t" r="r" b="b"/>
            <a:pathLst>
              <a:path w="1971039" h="915669">
                <a:moveTo>
                  <a:pt x="0" y="0"/>
                </a:moveTo>
                <a:lnTo>
                  <a:pt x="1970999" y="0"/>
                </a:lnTo>
                <a:lnTo>
                  <a:pt x="1970999" y="915299"/>
                </a:lnTo>
                <a:lnTo>
                  <a:pt x="0" y="915299"/>
                </a:lnTo>
                <a:lnTo>
                  <a:pt x="0" y="0"/>
                </a:lnTo>
                <a:close/>
              </a:path>
            </a:pathLst>
          </a:custGeom>
          <a:solidFill>
            <a:srgbClr val="FFFFFF"/>
          </a:solidFill>
        </p:spPr>
        <p:txBody>
          <a:bodyPr wrap="square" lIns="0" tIns="0" rIns="0" bIns="0" rtlCol="0"/>
          <a:lstStyle/>
          <a:p>
            <a:endParaRPr/>
          </a:p>
        </p:txBody>
      </p:sp>
      <p:sp>
        <p:nvSpPr>
          <p:cNvPr id="4" name="object 4"/>
          <p:cNvSpPr txBox="1"/>
          <p:nvPr/>
        </p:nvSpPr>
        <p:spPr>
          <a:xfrm>
            <a:off x="537305" y="2268273"/>
            <a:ext cx="1674495" cy="604520"/>
          </a:xfrm>
          <a:prstGeom prst="rect">
            <a:avLst/>
          </a:prstGeom>
        </p:spPr>
        <p:txBody>
          <a:bodyPr vert="horz" wrap="square" lIns="0" tIns="12700" rIns="0" bIns="0" rtlCol="0">
            <a:spAutoFit/>
          </a:bodyPr>
          <a:lstStyle/>
          <a:p>
            <a:pPr marL="446405" marR="5080" indent="-434340">
              <a:lnSpc>
                <a:spcPct val="100000"/>
              </a:lnSpc>
              <a:spcBef>
                <a:spcPts val="100"/>
              </a:spcBef>
            </a:pPr>
            <a:r>
              <a:rPr sz="1900" b="1" spc="-90" dirty="0">
                <a:latin typeface="Arial"/>
                <a:cs typeface="Arial"/>
              </a:rPr>
              <a:t>Step </a:t>
            </a:r>
            <a:r>
              <a:rPr sz="1900" b="1" spc="-60" dirty="0">
                <a:latin typeface="Arial"/>
                <a:cs typeface="Arial"/>
              </a:rPr>
              <a:t>4:</a:t>
            </a:r>
            <a:r>
              <a:rPr sz="1900" b="1" spc="-270" dirty="0">
                <a:latin typeface="Arial"/>
                <a:cs typeface="Arial"/>
              </a:rPr>
              <a:t> </a:t>
            </a:r>
            <a:r>
              <a:rPr sz="1900" b="1" spc="-15" dirty="0">
                <a:latin typeface="Arial"/>
                <a:cs typeface="Arial"/>
              </a:rPr>
              <a:t>Interpet  </a:t>
            </a:r>
            <a:r>
              <a:rPr sz="1900" b="1" spc="-105" dirty="0">
                <a:latin typeface="Arial"/>
                <a:cs typeface="Arial"/>
              </a:rPr>
              <a:t>Results</a:t>
            </a:r>
            <a:endParaRPr sz="1900" dirty="0">
              <a:latin typeface="Arial"/>
              <a:cs typeface="Arial"/>
            </a:endParaRPr>
          </a:p>
        </p:txBody>
      </p:sp>
      <p:sp>
        <p:nvSpPr>
          <p:cNvPr id="5" name="object 5"/>
          <p:cNvSpPr/>
          <p:nvPr/>
        </p:nvSpPr>
        <p:spPr>
          <a:xfrm>
            <a:off x="381000" y="685800"/>
            <a:ext cx="1976755" cy="2435225"/>
          </a:xfrm>
          <a:custGeom>
            <a:avLst/>
            <a:gdLst/>
            <a:ahLst/>
            <a:cxnLst/>
            <a:rect l="l" t="t" r="r" b="b"/>
            <a:pathLst>
              <a:path w="1976755" h="2435225">
                <a:moveTo>
                  <a:pt x="0" y="329456"/>
                </a:moveTo>
                <a:lnTo>
                  <a:pt x="3572" y="280771"/>
                </a:lnTo>
                <a:lnTo>
                  <a:pt x="13948" y="234305"/>
                </a:lnTo>
                <a:lnTo>
                  <a:pt x="30620" y="190566"/>
                </a:lnTo>
                <a:lnTo>
                  <a:pt x="53077" y="150064"/>
                </a:lnTo>
                <a:lnTo>
                  <a:pt x="80810" y="113308"/>
                </a:lnTo>
                <a:lnTo>
                  <a:pt x="113308" y="80810"/>
                </a:lnTo>
                <a:lnTo>
                  <a:pt x="150064" y="53077"/>
                </a:lnTo>
                <a:lnTo>
                  <a:pt x="190566" y="30620"/>
                </a:lnTo>
                <a:lnTo>
                  <a:pt x="234305" y="13948"/>
                </a:lnTo>
                <a:lnTo>
                  <a:pt x="280771" y="3572"/>
                </a:lnTo>
                <a:lnTo>
                  <a:pt x="329456" y="0"/>
                </a:lnTo>
                <a:lnTo>
                  <a:pt x="1647243" y="0"/>
                </a:lnTo>
                <a:lnTo>
                  <a:pt x="1699092" y="4104"/>
                </a:lnTo>
                <a:lnTo>
                  <a:pt x="1749198" y="16172"/>
                </a:lnTo>
                <a:lnTo>
                  <a:pt x="1796675" y="35837"/>
                </a:lnTo>
                <a:lnTo>
                  <a:pt x="1840639" y="62734"/>
                </a:lnTo>
                <a:lnTo>
                  <a:pt x="1880204" y="96495"/>
                </a:lnTo>
                <a:lnTo>
                  <a:pt x="1913965" y="136060"/>
                </a:lnTo>
                <a:lnTo>
                  <a:pt x="1940862" y="180024"/>
                </a:lnTo>
                <a:lnTo>
                  <a:pt x="1960527" y="227501"/>
                </a:lnTo>
                <a:lnTo>
                  <a:pt x="1972595" y="277607"/>
                </a:lnTo>
                <a:lnTo>
                  <a:pt x="1976699" y="329456"/>
                </a:lnTo>
                <a:lnTo>
                  <a:pt x="1976699" y="2105343"/>
                </a:lnTo>
                <a:lnTo>
                  <a:pt x="1973127" y="2154028"/>
                </a:lnTo>
                <a:lnTo>
                  <a:pt x="1962751" y="2200494"/>
                </a:lnTo>
                <a:lnTo>
                  <a:pt x="1946079" y="2244233"/>
                </a:lnTo>
                <a:lnTo>
                  <a:pt x="1923622" y="2284735"/>
                </a:lnTo>
                <a:lnTo>
                  <a:pt x="1895889" y="2321491"/>
                </a:lnTo>
                <a:lnTo>
                  <a:pt x="1863391" y="2353989"/>
                </a:lnTo>
                <a:lnTo>
                  <a:pt x="1826635" y="2381722"/>
                </a:lnTo>
                <a:lnTo>
                  <a:pt x="1786133" y="2404179"/>
                </a:lnTo>
                <a:lnTo>
                  <a:pt x="1742394" y="2420851"/>
                </a:lnTo>
                <a:lnTo>
                  <a:pt x="1695928" y="2431227"/>
                </a:lnTo>
                <a:lnTo>
                  <a:pt x="1647243" y="2434799"/>
                </a:lnTo>
                <a:lnTo>
                  <a:pt x="329456" y="2434799"/>
                </a:lnTo>
                <a:lnTo>
                  <a:pt x="280771" y="2431227"/>
                </a:lnTo>
                <a:lnTo>
                  <a:pt x="234305" y="2420851"/>
                </a:lnTo>
                <a:lnTo>
                  <a:pt x="190566" y="2404179"/>
                </a:lnTo>
                <a:lnTo>
                  <a:pt x="150064" y="2381722"/>
                </a:lnTo>
                <a:lnTo>
                  <a:pt x="113308" y="2353989"/>
                </a:lnTo>
                <a:lnTo>
                  <a:pt x="80810" y="2321491"/>
                </a:lnTo>
                <a:lnTo>
                  <a:pt x="53077" y="2284735"/>
                </a:lnTo>
                <a:lnTo>
                  <a:pt x="30620" y="2244233"/>
                </a:lnTo>
                <a:lnTo>
                  <a:pt x="13948" y="2200494"/>
                </a:lnTo>
                <a:lnTo>
                  <a:pt x="3572" y="2154028"/>
                </a:lnTo>
                <a:lnTo>
                  <a:pt x="0" y="2105343"/>
                </a:lnTo>
                <a:lnTo>
                  <a:pt x="0" y="329456"/>
                </a:lnTo>
                <a:close/>
              </a:path>
            </a:pathLst>
          </a:custGeom>
          <a:ln w="19049">
            <a:solidFill>
              <a:srgbClr val="8EC7E7"/>
            </a:solidFill>
          </a:ln>
        </p:spPr>
        <p:txBody>
          <a:bodyPr wrap="square" lIns="0" tIns="0" rIns="0" bIns="0" rtlCol="0"/>
          <a:lstStyle/>
          <a:p>
            <a:endParaRPr/>
          </a:p>
        </p:txBody>
      </p:sp>
      <p:sp>
        <p:nvSpPr>
          <p:cNvPr id="8" name="Holder 6">
            <a:extLst>
              <a:ext uri="{FF2B5EF4-FFF2-40B4-BE49-F238E27FC236}">
                <a16:creationId xmlns:a16="http://schemas.microsoft.com/office/drawing/2014/main" id="{B041AED1-1FFF-2904-9609-B1AAA765CF23}"/>
              </a:ext>
            </a:extLst>
          </p:cNvPr>
          <p:cNvSpPr>
            <a:spLocks noGrp="1"/>
          </p:cNvSpPr>
          <p:nvPr>
            <p:ph type="sldNum" sz="quarter" idx="7"/>
          </p:nvPr>
        </p:nvSpPr>
        <p:spPr>
          <a:xfrm>
            <a:off x="10584351" y="6537960"/>
            <a:ext cx="1557654" cy="320040"/>
          </a:xfrm>
          <a:prstGeom prst="rect">
            <a:avLst/>
          </a:prstGeom>
        </p:spPr>
        <p:txBody>
          <a:bodyPr lIns="0" tIns="0" rIns="0" bIns="0"/>
          <a:lstStyle>
            <a:lvl1pPr algn="r">
              <a:defRPr>
                <a:solidFill>
                  <a:schemeClr val="tx1">
                    <a:tint val="75000"/>
                  </a:schemeClr>
                </a:solidFill>
              </a:defRPr>
            </a:lvl1pPr>
          </a:lstStyle>
          <a:p>
            <a:fld id="{B6F15528-21DE-4FAA-801E-634DDDAF4B2B}" type="slidenum">
              <a:rPr/>
              <a:t>42</a:t>
            </a:fld>
            <a:endParaRPr/>
          </a:p>
        </p:txBody>
      </p:sp>
      <p:sp>
        <p:nvSpPr>
          <p:cNvPr id="9" name="object 2">
            <a:extLst>
              <a:ext uri="{FF2B5EF4-FFF2-40B4-BE49-F238E27FC236}">
                <a16:creationId xmlns:a16="http://schemas.microsoft.com/office/drawing/2014/main" id="{26B4D080-79C2-6302-2DE3-81610BEE70EF}"/>
              </a:ext>
            </a:extLst>
          </p:cNvPr>
          <p:cNvSpPr txBox="1">
            <a:spLocks noGrp="1"/>
          </p:cNvSpPr>
          <p:nvPr/>
        </p:nvSpPr>
        <p:spPr>
          <a:xfrm>
            <a:off x="388374" y="157058"/>
            <a:ext cx="7480300" cy="443711"/>
          </a:xfrm>
          <a:prstGeom prst="rect">
            <a:avLst/>
          </a:prstGeom>
        </p:spPr>
        <p:txBody>
          <a:bodyPr vert="horz" wrap="square" lIns="0" tIns="12700" rIns="0" bIns="0" rtlCol="0">
            <a:spAutoFit/>
          </a:bodyPr>
          <a:lstStyle>
            <a:lvl1pPr>
              <a:defRPr sz="2800" b="1" i="0">
                <a:solidFill>
                  <a:srgbClr val="AEBC21"/>
                </a:solidFill>
                <a:latin typeface="Arial"/>
                <a:ea typeface="+mj-ea"/>
                <a:cs typeface="Arial"/>
              </a:defRPr>
            </a:lvl1pPr>
          </a:lstStyle>
          <a:p>
            <a:pPr marL="12700">
              <a:lnSpc>
                <a:spcPct val="100000"/>
              </a:lnSpc>
              <a:spcBef>
                <a:spcPts val="100"/>
              </a:spcBef>
            </a:pPr>
            <a:r>
              <a:rPr lang="en-US" b="0" spc="-125" dirty="0"/>
              <a:t>WHOLE </a:t>
            </a:r>
            <a:r>
              <a:rPr lang="en-US" b="0" spc="-95" dirty="0"/>
              <a:t>BUILDING </a:t>
            </a:r>
            <a:r>
              <a:rPr lang="en-US" b="0" spc="-85" dirty="0"/>
              <a:t>LIFE </a:t>
            </a:r>
            <a:r>
              <a:rPr lang="en-US" b="0" spc="-155" dirty="0"/>
              <a:t>CYCLE</a:t>
            </a:r>
            <a:r>
              <a:rPr lang="en-US" b="0" spc="-505" dirty="0"/>
              <a:t> </a:t>
            </a:r>
            <a:r>
              <a:rPr lang="en-US" b="0" spc="-165" dirty="0"/>
              <a:t>ASSESSMENT</a:t>
            </a:r>
            <a:endParaRPr lang="en-US" b="0" dirty="0"/>
          </a:p>
        </p:txBody>
      </p:sp>
      <p:sp>
        <p:nvSpPr>
          <p:cNvPr id="7" name="TextBox 6">
            <a:extLst>
              <a:ext uri="{FF2B5EF4-FFF2-40B4-BE49-F238E27FC236}">
                <a16:creationId xmlns:a16="http://schemas.microsoft.com/office/drawing/2014/main" id="{FF459A77-42FD-ADFF-FAD7-FAD25CA3120D}"/>
              </a:ext>
            </a:extLst>
          </p:cNvPr>
          <p:cNvSpPr txBox="1"/>
          <p:nvPr/>
        </p:nvSpPr>
        <p:spPr>
          <a:xfrm>
            <a:off x="2601371" y="713649"/>
            <a:ext cx="9186822" cy="6001643"/>
          </a:xfrm>
          <a:prstGeom prst="rect">
            <a:avLst/>
          </a:prstGeom>
          <a:noFill/>
        </p:spPr>
        <p:txBody>
          <a:bodyPr wrap="square" rtlCol="0">
            <a:spAutoFit/>
          </a:bodyPr>
          <a:lstStyle/>
          <a:p>
            <a:r>
              <a:rPr lang="en-US" sz="2400" b="1" spc="-45" dirty="0">
                <a:solidFill>
                  <a:srgbClr val="00A3E3"/>
                </a:solidFill>
                <a:latin typeface="Arial"/>
                <a:cs typeface="Arial"/>
              </a:rPr>
              <a:t>Perform a “Hotspot Analysis”</a:t>
            </a: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After an initial overview of the LCA results, a good first step is to break down the environmental impacts by building component, material type, and/or life-cycle stage, and visualize the results. </a:t>
            </a:r>
          </a:p>
          <a:p>
            <a:endParaRPr lang="en-US" sz="2400" b="1" spc="-45" dirty="0">
              <a:solidFill>
                <a:srgbClr val="00A3E3"/>
              </a:solidFill>
              <a:latin typeface="Arial" panose="020B0604020202020204" pitchFamily="34" charset="0"/>
              <a:cs typeface="Arial" panose="020B0604020202020204" pitchFamily="34" charset="0"/>
            </a:endParaRPr>
          </a:p>
          <a:p>
            <a:r>
              <a:rPr lang="en-US" sz="2400" b="1" spc="-45" dirty="0">
                <a:solidFill>
                  <a:srgbClr val="00A3E3"/>
                </a:solidFill>
                <a:latin typeface="Arial"/>
                <a:cs typeface="Arial"/>
              </a:rPr>
              <a:t>Check for errors</a:t>
            </a:r>
          </a:p>
          <a:p>
            <a:r>
              <a:rPr lang="en-US" sz="2400" dirty="0">
                <a:latin typeface="Arial" panose="020B0604020202020204" pitchFamily="34" charset="0"/>
                <a:cs typeface="Arial" panose="020B0604020202020204" pitchFamily="34" charset="0"/>
              </a:rPr>
              <a:t>“Reality-checking” your results to see if high-impact and high-quantity items make a significant contribution to the overall impacts. </a:t>
            </a:r>
          </a:p>
          <a:p>
            <a:endParaRPr lang="en-US" sz="2400" dirty="0">
              <a:latin typeface="Arial" panose="020B0604020202020204" pitchFamily="34" charset="0"/>
              <a:cs typeface="Arial" panose="020B0604020202020204" pitchFamily="34" charset="0"/>
            </a:endParaRPr>
          </a:p>
          <a:p>
            <a:r>
              <a:rPr lang="en-US" sz="2400" b="1" spc="-45" dirty="0">
                <a:solidFill>
                  <a:srgbClr val="00A3E3"/>
                </a:solidFill>
                <a:latin typeface="Arial"/>
                <a:cs typeface="Arial"/>
              </a:rPr>
              <a:t>Understand the results</a:t>
            </a:r>
          </a:p>
          <a:p>
            <a:r>
              <a:rPr lang="en-US" sz="2400" dirty="0">
                <a:latin typeface="Arial" panose="020B0604020202020204" pitchFamily="34" charset="0"/>
                <a:cs typeface="Arial" panose="020B0604020202020204" pitchFamily="34" charset="0"/>
              </a:rPr>
              <a:t>Perform a sensitivity analysis (or uncertainty analysis) to understand which variables have the greatest impact on results.</a:t>
            </a:r>
          </a:p>
          <a:p>
            <a:r>
              <a:rPr lang="en-US" sz="2400" dirty="0">
                <a:latin typeface="Arial" panose="020B0604020202020204" pitchFamily="34" charset="0"/>
                <a:cs typeface="Arial" panose="020B0604020202020204" pitchFamily="34" charset="0"/>
              </a:rPr>
              <a:t>  </a:t>
            </a:r>
          </a:p>
          <a:p>
            <a:r>
              <a:rPr lang="en-US" sz="2400" b="1" spc="-45" dirty="0">
                <a:solidFill>
                  <a:srgbClr val="00A3E3"/>
                </a:solidFill>
                <a:latin typeface="Arial"/>
                <a:cs typeface="Arial"/>
              </a:rPr>
              <a:t>Develop conclusions</a:t>
            </a:r>
          </a:p>
          <a:p>
            <a:endParaRPr lang="en-US" sz="2400"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1A6D1339-26E2-1D9C-D218-421CD828E8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1923" y="6257556"/>
            <a:ext cx="448044" cy="448044"/>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572709" y="1549256"/>
            <a:ext cx="1808798" cy="1878919"/>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464574" y="2512875"/>
            <a:ext cx="1971039" cy="915669"/>
          </a:xfrm>
          <a:custGeom>
            <a:avLst/>
            <a:gdLst/>
            <a:ahLst/>
            <a:cxnLst/>
            <a:rect l="l" t="t" r="r" b="b"/>
            <a:pathLst>
              <a:path w="1971039" h="915669">
                <a:moveTo>
                  <a:pt x="0" y="0"/>
                </a:moveTo>
                <a:lnTo>
                  <a:pt x="1970999" y="0"/>
                </a:lnTo>
                <a:lnTo>
                  <a:pt x="1970999" y="915299"/>
                </a:lnTo>
                <a:lnTo>
                  <a:pt x="0" y="915299"/>
                </a:lnTo>
                <a:lnTo>
                  <a:pt x="0" y="0"/>
                </a:lnTo>
                <a:close/>
              </a:path>
            </a:pathLst>
          </a:custGeom>
          <a:solidFill>
            <a:srgbClr val="FFFFFF"/>
          </a:solidFill>
        </p:spPr>
        <p:txBody>
          <a:bodyPr wrap="square" lIns="0" tIns="0" rIns="0" bIns="0" rtlCol="0"/>
          <a:lstStyle/>
          <a:p>
            <a:endParaRPr/>
          </a:p>
        </p:txBody>
      </p:sp>
      <p:sp>
        <p:nvSpPr>
          <p:cNvPr id="7" name="object 7"/>
          <p:cNvSpPr/>
          <p:nvPr/>
        </p:nvSpPr>
        <p:spPr>
          <a:xfrm>
            <a:off x="457200" y="993775"/>
            <a:ext cx="1976755" cy="2435225"/>
          </a:xfrm>
          <a:custGeom>
            <a:avLst/>
            <a:gdLst/>
            <a:ahLst/>
            <a:cxnLst/>
            <a:rect l="l" t="t" r="r" b="b"/>
            <a:pathLst>
              <a:path w="1976755" h="2435225">
                <a:moveTo>
                  <a:pt x="0" y="329456"/>
                </a:moveTo>
                <a:lnTo>
                  <a:pt x="3572" y="280771"/>
                </a:lnTo>
                <a:lnTo>
                  <a:pt x="13948" y="234305"/>
                </a:lnTo>
                <a:lnTo>
                  <a:pt x="30620" y="190566"/>
                </a:lnTo>
                <a:lnTo>
                  <a:pt x="53077" y="150064"/>
                </a:lnTo>
                <a:lnTo>
                  <a:pt x="80810" y="113308"/>
                </a:lnTo>
                <a:lnTo>
                  <a:pt x="113308" y="80810"/>
                </a:lnTo>
                <a:lnTo>
                  <a:pt x="150064" y="53077"/>
                </a:lnTo>
                <a:lnTo>
                  <a:pt x="190566" y="30620"/>
                </a:lnTo>
                <a:lnTo>
                  <a:pt x="234305" y="13948"/>
                </a:lnTo>
                <a:lnTo>
                  <a:pt x="280771" y="3572"/>
                </a:lnTo>
                <a:lnTo>
                  <a:pt x="329456" y="0"/>
                </a:lnTo>
                <a:lnTo>
                  <a:pt x="1647243" y="0"/>
                </a:lnTo>
                <a:lnTo>
                  <a:pt x="1699092" y="4104"/>
                </a:lnTo>
                <a:lnTo>
                  <a:pt x="1749198" y="16172"/>
                </a:lnTo>
                <a:lnTo>
                  <a:pt x="1796675" y="35837"/>
                </a:lnTo>
                <a:lnTo>
                  <a:pt x="1840639" y="62734"/>
                </a:lnTo>
                <a:lnTo>
                  <a:pt x="1880204" y="96495"/>
                </a:lnTo>
                <a:lnTo>
                  <a:pt x="1913965" y="136060"/>
                </a:lnTo>
                <a:lnTo>
                  <a:pt x="1940862" y="180024"/>
                </a:lnTo>
                <a:lnTo>
                  <a:pt x="1960527" y="227501"/>
                </a:lnTo>
                <a:lnTo>
                  <a:pt x="1972595" y="277607"/>
                </a:lnTo>
                <a:lnTo>
                  <a:pt x="1976699" y="329456"/>
                </a:lnTo>
                <a:lnTo>
                  <a:pt x="1976699" y="2105343"/>
                </a:lnTo>
                <a:lnTo>
                  <a:pt x="1973127" y="2154028"/>
                </a:lnTo>
                <a:lnTo>
                  <a:pt x="1962751" y="2200494"/>
                </a:lnTo>
                <a:lnTo>
                  <a:pt x="1946079" y="2244233"/>
                </a:lnTo>
                <a:lnTo>
                  <a:pt x="1923622" y="2284735"/>
                </a:lnTo>
                <a:lnTo>
                  <a:pt x="1895889" y="2321491"/>
                </a:lnTo>
                <a:lnTo>
                  <a:pt x="1863391" y="2353989"/>
                </a:lnTo>
                <a:lnTo>
                  <a:pt x="1826635" y="2381722"/>
                </a:lnTo>
                <a:lnTo>
                  <a:pt x="1786133" y="2404179"/>
                </a:lnTo>
                <a:lnTo>
                  <a:pt x="1742394" y="2420851"/>
                </a:lnTo>
                <a:lnTo>
                  <a:pt x="1695928" y="2431227"/>
                </a:lnTo>
                <a:lnTo>
                  <a:pt x="1647243" y="2434799"/>
                </a:lnTo>
                <a:lnTo>
                  <a:pt x="329456" y="2434799"/>
                </a:lnTo>
                <a:lnTo>
                  <a:pt x="280771" y="2431227"/>
                </a:lnTo>
                <a:lnTo>
                  <a:pt x="234305" y="2420851"/>
                </a:lnTo>
                <a:lnTo>
                  <a:pt x="190566" y="2404179"/>
                </a:lnTo>
                <a:lnTo>
                  <a:pt x="150064" y="2381722"/>
                </a:lnTo>
                <a:lnTo>
                  <a:pt x="113308" y="2353989"/>
                </a:lnTo>
                <a:lnTo>
                  <a:pt x="80810" y="2321491"/>
                </a:lnTo>
                <a:lnTo>
                  <a:pt x="53077" y="2284735"/>
                </a:lnTo>
                <a:lnTo>
                  <a:pt x="30620" y="2244233"/>
                </a:lnTo>
                <a:lnTo>
                  <a:pt x="13948" y="2200494"/>
                </a:lnTo>
                <a:lnTo>
                  <a:pt x="3572" y="2154028"/>
                </a:lnTo>
                <a:lnTo>
                  <a:pt x="0" y="2105343"/>
                </a:lnTo>
                <a:lnTo>
                  <a:pt x="0" y="329456"/>
                </a:lnTo>
                <a:close/>
              </a:path>
            </a:pathLst>
          </a:custGeom>
          <a:ln w="19049">
            <a:solidFill>
              <a:srgbClr val="8EC7E7"/>
            </a:solidFill>
          </a:ln>
        </p:spPr>
        <p:txBody>
          <a:bodyPr wrap="square" lIns="0" tIns="0" rIns="0" bIns="0" rtlCol="0"/>
          <a:lstStyle/>
          <a:p>
            <a:endParaRPr/>
          </a:p>
        </p:txBody>
      </p:sp>
      <p:pic>
        <p:nvPicPr>
          <p:cNvPr id="11" name="Picture 10">
            <a:extLst>
              <a:ext uri="{FF2B5EF4-FFF2-40B4-BE49-F238E27FC236}">
                <a16:creationId xmlns:a16="http://schemas.microsoft.com/office/drawing/2014/main" id="{AF990E93-5741-0384-1704-522E59513F9F}"/>
              </a:ext>
            </a:extLst>
          </p:cNvPr>
          <p:cNvPicPr>
            <a:picLocks noChangeAspect="1"/>
          </p:cNvPicPr>
          <p:nvPr/>
        </p:nvPicPr>
        <p:blipFill rotWithShape="1">
          <a:blip r:embed="rId4">
            <a:extLst>
              <a:ext uri="{28A0092B-C50C-407E-A947-70E740481C1C}">
                <a14:useLocalDpi xmlns:a14="http://schemas.microsoft.com/office/drawing/2010/main" val="0"/>
              </a:ext>
            </a:extLst>
          </a:blip>
          <a:srcRect t="6297" b="4471"/>
          <a:stretch/>
        </p:blipFill>
        <p:spPr>
          <a:xfrm>
            <a:off x="4430848" y="1135703"/>
            <a:ext cx="3124200" cy="5562277"/>
          </a:xfrm>
          <a:prstGeom prst="rect">
            <a:avLst/>
          </a:prstGeom>
        </p:spPr>
      </p:pic>
      <p:cxnSp>
        <p:nvCxnSpPr>
          <p:cNvPr id="13" name="Straight Arrow Connector 12">
            <a:extLst>
              <a:ext uri="{FF2B5EF4-FFF2-40B4-BE49-F238E27FC236}">
                <a16:creationId xmlns:a16="http://schemas.microsoft.com/office/drawing/2014/main" id="{77533CD7-4764-F3E0-8373-2028D2DC115A}"/>
              </a:ext>
            </a:extLst>
          </p:cNvPr>
          <p:cNvCxnSpPr>
            <a:cxnSpLocks/>
          </p:cNvCxnSpPr>
          <p:nvPr/>
        </p:nvCxnSpPr>
        <p:spPr>
          <a:xfrm>
            <a:off x="6946900" y="5943600"/>
            <a:ext cx="990600" cy="0"/>
          </a:xfrm>
          <a:prstGeom prst="straightConnector1">
            <a:avLst/>
          </a:prstGeom>
          <a:ln w="38100">
            <a:headEnd w="lg" len="med"/>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C49C722F-BA46-A59B-28C0-472D4CA117D7}"/>
              </a:ext>
            </a:extLst>
          </p:cNvPr>
          <p:cNvCxnSpPr>
            <a:cxnSpLocks/>
          </p:cNvCxnSpPr>
          <p:nvPr/>
        </p:nvCxnSpPr>
        <p:spPr>
          <a:xfrm>
            <a:off x="6946900" y="2488715"/>
            <a:ext cx="990600" cy="0"/>
          </a:xfrm>
          <a:prstGeom prst="straightConnector1">
            <a:avLst/>
          </a:prstGeom>
          <a:ln w="38100">
            <a:headEnd w="lg" len="med"/>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7128E39F-D0F1-EB0C-2046-FDB9097BB943}"/>
              </a:ext>
            </a:extLst>
          </p:cNvPr>
          <p:cNvCxnSpPr>
            <a:cxnSpLocks/>
          </p:cNvCxnSpPr>
          <p:nvPr/>
        </p:nvCxnSpPr>
        <p:spPr>
          <a:xfrm>
            <a:off x="6946900" y="4572000"/>
            <a:ext cx="990600" cy="0"/>
          </a:xfrm>
          <a:prstGeom prst="straightConnector1">
            <a:avLst/>
          </a:prstGeom>
          <a:ln w="38100">
            <a:headEnd w="lg" len="med"/>
            <a:tailEnd type="triangle"/>
          </a:ln>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503750D5-F2D0-0329-0C64-3570E7A18504}"/>
              </a:ext>
            </a:extLst>
          </p:cNvPr>
          <p:cNvSpPr txBox="1"/>
          <p:nvPr/>
        </p:nvSpPr>
        <p:spPr>
          <a:xfrm>
            <a:off x="7920710" y="4317735"/>
            <a:ext cx="1163101" cy="461665"/>
          </a:xfrm>
          <a:prstGeom prst="rect">
            <a:avLst/>
          </a:prstGeom>
          <a:noFill/>
        </p:spPr>
        <p:txBody>
          <a:bodyPr wrap="square">
            <a:spAutoFit/>
          </a:bodyPr>
          <a:lstStyle/>
          <a:p>
            <a:r>
              <a:rPr lang="en-US" sz="2400" dirty="0">
                <a:latin typeface="Arial" panose="020B0604020202020204" pitchFamily="34" charset="0"/>
                <a:cs typeface="Arial" panose="020B0604020202020204" pitchFamily="34" charset="0"/>
              </a:rPr>
              <a:t>Brick</a:t>
            </a:r>
          </a:p>
        </p:txBody>
      </p:sp>
      <p:sp>
        <p:nvSpPr>
          <p:cNvPr id="19" name="TextBox 18">
            <a:extLst>
              <a:ext uri="{FF2B5EF4-FFF2-40B4-BE49-F238E27FC236}">
                <a16:creationId xmlns:a16="http://schemas.microsoft.com/office/drawing/2014/main" id="{1A778030-6084-3EBC-8FCC-13C0A34FA94B}"/>
              </a:ext>
            </a:extLst>
          </p:cNvPr>
          <p:cNvSpPr txBox="1"/>
          <p:nvPr/>
        </p:nvSpPr>
        <p:spPr>
          <a:xfrm>
            <a:off x="7937500" y="5712767"/>
            <a:ext cx="1512752" cy="461665"/>
          </a:xfrm>
          <a:prstGeom prst="rect">
            <a:avLst/>
          </a:prstGeom>
          <a:noFill/>
        </p:spPr>
        <p:txBody>
          <a:bodyPr wrap="square">
            <a:spAutoFit/>
          </a:bodyPr>
          <a:lstStyle/>
          <a:p>
            <a:r>
              <a:rPr lang="en-US" sz="2400" dirty="0">
                <a:latin typeface="Arial" panose="020B0604020202020204" pitchFamily="34" charset="0"/>
                <a:cs typeface="Arial" panose="020B0604020202020204" pitchFamily="34" charset="0"/>
              </a:rPr>
              <a:t>Wood</a:t>
            </a:r>
          </a:p>
        </p:txBody>
      </p:sp>
      <p:sp>
        <p:nvSpPr>
          <p:cNvPr id="20" name="TextBox 19">
            <a:extLst>
              <a:ext uri="{FF2B5EF4-FFF2-40B4-BE49-F238E27FC236}">
                <a16:creationId xmlns:a16="http://schemas.microsoft.com/office/drawing/2014/main" id="{B62788B6-CCC7-25E1-D5B4-0BF19FF46782}"/>
              </a:ext>
            </a:extLst>
          </p:cNvPr>
          <p:cNvSpPr txBox="1"/>
          <p:nvPr/>
        </p:nvSpPr>
        <p:spPr>
          <a:xfrm>
            <a:off x="7937500" y="2239694"/>
            <a:ext cx="1703871" cy="461665"/>
          </a:xfrm>
          <a:prstGeom prst="rect">
            <a:avLst/>
          </a:prstGeom>
          <a:noFill/>
        </p:spPr>
        <p:txBody>
          <a:bodyPr wrap="square">
            <a:spAutoFit/>
          </a:bodyPr>
          <a:lstStyle/>
          <a:p>
            <a:r>
              <a:rPr lang="en-US" sz="2400" dirty="0">
                <a:latin typeface="Arial" panose="020B0604020202020204" pitchFamily="34" charset="0"/>
                <a:cs typeface="Arial" panose="020B0604020202020204" pitchFamily="34" charset="0"/>
              </a:rPr>
              <a:t>Concrete </a:t>
            </a:r>
          </a:p>
        </p:txBody>
      </p:sp>
      <p:sp>
        <p:nvSpPr>
          <p:cNvPr id="21" name="object 4">
            <a:extLst>
              <a:ext uri="{FF2B5EF4-FFF2-40B4-BE49-F238E27FC236}">
                <a16:creationId xmlns:a16="http://schemas.microsoft.com/office/drawing/2014/main" id="{F7A9579B-6A6E-32FE-35B1-F6A0465D8096}"/>
              </a:ext>
            </a:extLst>
          </p:cNvPr>
          <p:cNvSpPr txBox="1"/>
          <p:nvPr/>
        </p:nvSpPr>
        <p:spPr>
          <a:xfrm>
            <a:off x="613505" y="2576248"/>
            <a:ext cx="1674495" cy="604520"/>
          </a:xfrm>
          <a:prstGeom prst="rect">
            <a:avLst/>
          </a:prstGeom>
        </p:spPr>
        <p:txBody>
          <a:bodyPr vert="horz" wrap="square" lIns="0" tIns="12700" rIns="0" bIns="0" rtlCol="0">
            <a:spAutoFit/>
          </a:bodyPr>
          <a:lstStyle/>
          <a:p>
            <a:pPr marL="446405" marR="5080" indent="-434340">
              <a:lnSpc>
                <a:spcPct val="100000"/>
              </a:lnSpc>
              <a:spcBef>
                <a:spcPts val="100"/>
              </a:spcBef>
            </a:pPr>
            <a:r>
              <a:rPr sz="1900" b="1" spc="-90" dirty="0">
                <a:latin typeface="Arial"/>
                <a:cs typeface="Arial"/>
              </a:rPr>
              <a:t>Step </a:t>
            </a:r>
            <a:r>
              <a:rPr sz="1900" b="1" spc="-60" dirty="0">
                <a:latin typeface="Arial"/>
                <a:cs typeface="Arial"/>
              </a:rPr>
              <a:t>4:</a:t>
            </a:r>
            <a:r>
              <a:rPr sz="1900" b="1" spc="-270" dirty="0">
                <a:latin typeface="Arial"/>
                <a:cs typeface="Arial"/>
              </a:rPr>
              <a:t> </a:t>
            </a:r>
            <a:r>
              <a:rPr sz="1900" b="1" spc="-15" dirty="0">
                <a:latin typeface="Arial"/>
                <a:cs typeface="Arial"/>
              </a:rPr>
              <a:t>Interpet  </a:t>
            </a:r>
            <a:r>
              <a:rPr sz="1900" b="1" spc="-105" dirty="0">
                <a:latin typeface="Arial"/>
                <a:cs typeface="Arial"/>
              </a:rPr>
              <a:t>Results</a:t>
            </a:r>
            <a:endParaRPr sz="1900" dirty="0">
              <a:latin typeface="Arial"/>
              <a:cs typeface="Arial"/>
            </a:endParaRPr>
          </a:p>
        </p:txBody>
      </p:sp>
      <p:sp>
        <p:nvSpPr>
          <p:cNvPr id="2" name="Holder 6">
            <a:extLst>
              <a:ext uri="{FF2B5EF4-FFF2-40B4-BE49-F238E27FC236}">
                <a16:creationId xmlns:a16="http://schemas.microsoft.com/office/drawing/2014/main" id="{4201CAEB-D723-B35C-6ADB-D7AA19F30D62}"/>
              </a:ext>
            </a:extLst>
          </p:cNvPr>
          <p:cNvSpPr>
            <a:spLocks noGrp="1"/>
          </p:cNvSpPr>
          <p:nvPr>
            <p:ph type="sldNum" sz="quarter" idx="7"/>
          </p:nvPr>
        </p:nvSpPr>
        <p:spPr>
          <a:xfrm>
            <a:off x="10584351" y="6537960"/>
            <a:ext cx="1557654" cy="320040"/>
          </a:xfrm>
          <a:prstGeom prst="rect">
            <a:avLst/>
          </a:prstGeom>
        </p:spPr>
        <p:txBody>
          <a:bodyPr lIns="0" tIns="0" rIns="0" bIns="0"/>
          <a:lstStyle>
            <a:lvl1pPr algn="r">
              <a:defRPr>
                <a:solidFill>
                  <a:schemeClr val="tx1">
                    <a:tint val="75000"/>
                  </a:schemeClr>
                </a:solidFill>
              </a:defRPr>
            </a:lvl1pPr>
          </a:lstStyle>
          <a:p>
            <a:fld id="{B6F15528-21DE-4FAA-801E-634DDDAF4B2B}" type="slidenum">
              <a:rPr/>
              <a:t>43</a:t>
            </a:fld>
            <a:endParaRPr/>
          </a:p>
        </p:txBody>
      </p:sp>
      <p:sp>
        <p:nvSpPr>
          <p:cNvPr id="10" name="object 2">
            <a:extLst>
              <a:ext uri="{FF2B5EF4-FFF2-40B4-BE49-F238E27FC236}">
                <a16:creationId xmlns:a16="http://schemas.microsoft.com/office/drawing/2014/main" id="{26B4D080-79C2-6302-2DE3-81610BEE70EF}"/>
              </a:ext>
            </a:extLst>
          </p:cNvPr>
          <p:cNvSpPr txBox="1">
            <a:spLocks noGrp="1"/>
          </p:cNvSpPr>
          <p:nvPr/>
        </p:nvSpPr>
        <p:spPr>
          <a:xfrm>
            <a:off x="457200" y="301947"/>
            <a:ext cx="7480300" cy="443711"/>
          </a:xfrm>
          <a:prstGeom prst="rect">
            <a:avLst/>
          </a:prstGeom>
        </p:spPr>
        <p:txBody>
          <a:bodyPr vert="horz" wrap="square" lIns="0" tIns="12700" rIns="0" bIns="0" rtlCol="0">
            <a:spAutoFit/>
          </a:bodyPr>
          <a:lstStyle>
            <a:lvl1pPr>
              <a:defRPr sz="2800" b="1" i="0">
                <a:solidFill>
                  <a:srgbClr val="AEBC21"/>
                </a:solidFill>
                <a:latin typeface="Arial"/>
                <a:ea typeface="+mj-ea"/>
                <a:cs typeface="Arial"/>
              </a:defRPr>
            </a:lvl1pPr>
          </a:lstStyle>
          <a:p>
            <a:pPr marL="12700">
              <a:lnSpc>
                <a:spcPct val="100000"/>
              </a:lnSpc>
              <a:spcBef>
                <a:spcPts val="100"/>
              </a:spcBef>
            </a:pPr>
            <a:r>
              <a:rPr lang="en-US" b="0" spc="-125" dirty="0"/>
              <a:t>WHOLE </a:t>
            </a:r>
            <a:r>
              <a:rPr lang="en-US" b="0" spc="-95" dirty="0"/>
              <a:t>BUILDING </a:t>
            </a:r>
            <a:r>
              <a:rPr lang="en-US" b="0" spc="-85" dirty="0"/>
              <a:t>LIFE </a:t>
            </a:r>
            <a:r>
              <a:rPr lang="en-US" b="0" spc="-155" dirty="0"/>
              <a:t>CYCLE</a:t>
            </a:r>
            <a:r>
              <a:rPr lang="en-US" b="0" spc="30" dirty="0"/>
              <a:t> </a:t>
            </a:r>
            <a:r>
              <a:rPr lang="en-US" b="0" spc="-165" dirty="0"/>
              <a:t>ASSESSMENT</a:t>
            </a:r>
            <a:endParaRPr lang="en-US" b="0" dirty="0"/>
          </a:p>
        </p:txBody>
      </p:sp>
      <p:pic>
        <p:nvPicPr>
          <p:cNvPr id="3" name="Picture 2">
            <a:extLst>
              <a:ext uri="{FF2B5EF4-FFF2-40B4-BE49-F238E27FC236}">
                <a16:creationId xmlns:a16="http://schemas.microsoft.com/office/drawing/2014/main" id="{C8DE0800-83E7-F744-9039-B388995E772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1923" y="6257556"/>
            <a:ext cx="448044" cy="448044"/>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title"/>
          </p:nvPr>
        </p:nvSpPr>
        <p:spPr>
          <a:xfrm>
            <a:off x="506436" y="317570"/>
            <a:ext cx="9385300" cy="443711"/>
          </a:xfrm>
          <a:prstGeom prst="rect">
            <a:avLst/>
          </a:prstGeom>
        </p:spPr>
        <p:txBody>
          <a:bodyPr vert="horz" wrap="square" lIns="0" tIns="12700" rIns="0" bIns="0" rtlCol="0">
            <a:spAutoFit/>
          </a:bodyPr>
          <a:lstStyle/>
          <a:p>
            <a:pPr marL="12700">
              <a:lnSpc>
                <a:spcPct val="100000"/>
              </a:lnSpc>
              <a:spcBef>
                <a:spcPts val="100"/>
              </a:spcBef>
            </a:pPr>
            <a:r>
              <a:rPr lang="en-US" b="0" spc="-195" dirty="0">
                <a:solidFill>
                  <a:srgbClr val="F7B71A"/>
                </a:solidFill>
              </a:rPr>
              <a:t>CASE </a:t>
            </a:r>
            <a:r>
              <a:rPr lang="en-US" b="0" spc="-100" dirty="0">
                <a:solidFill>
                  <a:srgbClr val="F7B71A"/>
                </a:solidFill>
              </a:rPr>
              <a:t>STUDY I </a:t>
            </a:r>
            <a:r>
              <a:rPr lang="en-US" b="0" spc="-65" dirty="0"/>
              <a:t>HOT </a:t>
            </a:r>
            <a:r>
              <a:rPr lang="en-US" b="0" spc="-110" dirty="0"/>
              <a:t>SPOT</a:t>
            </a:r>
            <a:r>
              <a:rPr lang="en-US" b="0" spc="30" dirty="0"/>
              <a:t> </a:t>
            </a:r>
            <a:r>
              <a:rPr lang="en-US" b="0" spc="-145" dirty="0"/>
              <a:t>ANALYSIS</a:t>
            </a:r>
            <a:endParaRPr lang="en-US" b="0" dirty="0"/>
          </a:p>
        </p:txBody>
      </p:sp>
      <p:sp>
        <p:nvSpPr>
          <p:cNvPr id="8" name="object 8"/>
          <p:cNvSpPr txBox="1"/>
          <p:nvPr/>
        </p:nvSpPr>
        <p:spPr>
          <a:xfrm>
            <a:off x="1239200" y="1228325"/>
            <a:ext cx="2154555" cy="681355"/>
          </a:xfrm>
          <a:prstGeom prst="rect">
            <a:avLst/>
          </a:prstGeom>
        </p:spPr>
        <p:txBody>
          <a:bodyPr vert="horz" wrap="square" lIns="0" tIns="101600" rIns="0" bIns="0" rtlCol="0">
            <a:spAutoFit/>
          </a:bodyPr>
          <a:lstStyle/>
          <a:p>
            <a:pPr marL="12700">
              <a:lnSpc>
                <a:spcPct val="100000"/>
              </a:lnSpc>
              <a:spcBef>
                <a:spcPts val="800"/>
              </a:spcBef>
            </a:pPr>
            <a:r>
              <a:rPr sz="1700" b="1" spc="-125" dirty="0">
                <a:latin typeface="Arial"/>
                <a:cs typeface="Arial"/>
              </a:rPr>
              <a:t>Reuse</a:t>
            </a:r>
            <a:endParaRPr sz="1700" dirty="0">
              <a:latin typeface="Arial"/>
              <a:cs typeface="Arial"/>
            </a:endParaRPr>
          </a:p>
          <a:p>
            <a:pPr marL="12700">
              <a:lnSpc>
                <a:spcPct val="100000"/>
              </a:lnSpc>
              <a:spcBef>
                <a:spcPts val="620"/>
              </a:spcBef>
            </a:pPr>
            <a:r>
              <a:rPr sz="1500" spc="-55" dirty="0">
                <a:solidFill>
                  <a:srgbClr val="737377"/>
                </a:solidFill>
                <a:latin typeface="Arial Unicode MS"/>
                <a:cs typeface="Arial Unicode MS"/>
              </a:rPr>
              <a:t>Existing </a:t>
            </a:r>
            <a:r>
              <a:rPr sz="1500" spc="-45" dirty="0">
                <a:solidFill>
                  <a:srgbClr val="737377"/>
                </a:solidFill>
                <a:latin typeface="Arial Unicode MS"/>
                <a:cs typeface="Arial Unicode MS"/>
              </a:rPr>
              <a:t>Materials </a:t>
            </a:r>
            <a:r>
              <a:rPr sz="1500" spc="-90" dirty="0">
                <a:solidFill>
                  <a:srgbClr val="737377"/>
                </a:solidFill>
                <a:latin typeface="Arial Unicode MS"/>
                <a:cs typeface="Arial Unicode MS"/>
              </a:rPr>
              <a:t>&amp;</a:t>
            </a:r>
            <a:r>
              <a:rPr sz="1500" spc="-280" dirty="0">
                <a:solidFill>
                  <a:srgbClr val="737377"/>
                </a:solidFill>
                <a:latin typeface="Arial Unicode MS"/>
                <a:cs typeface="Arial Unicode MS"/>
              </a:rPr>
              <a:t> </a:t>
            </a:r>
            <a:r>
              <a:rPr sz="1500" spc="-105" dirty="0">
                <a:solidFill>
                  <a:srgbClr val="737377"/>
                </a:solidFill>
                <a:latin typeface="Arial Unicode MS"/>
                <a:cs typeface="Arial Unicode MS"/>
              </a:rPr>
              <a:t>Spaces</a:t>
            </a:r>
            <a:endParaRPr sz="1500" dirty="0">
              <a:latin typeface="Arial Unicode MS"/>
              <a:cs typeface="Arial Unicode MS"/>
            </a:endParaRPr>
          </a:p>
        </p:txBody>
      </p:sp>
      <p:sp>
        <p:nvSpPr>
          <p:cNvPr id="9" name="object 9"/>
          <p:cNvSpPr txBox="1"/>
          <p:nvPr/>
        </p:nvSpPr>
        <p:spPr>
          <a:xfrm>
            <a:off x="1239200" y="2027409"/>
            <a:ext cx="1914525" cy="978535"/>
          </a:xfrm>
          <a:prstGeom prst="rect">
            <a:avLst/>
          </a:prstGeom>
        </p:spPr>
        <p:txBody>
          <a:bodyPr vert="horz" wrap="square" lIns="0" tIns="101600" rIns="0" bIns="0" rtlCol="0">
            <a:spAutoFit/>
          </a:bodyPr>
          <a:lstStyle/>
          <a:p>
            <a:pPr marL="12700">
              <a:lnSpc>
                <a:spcPct val="100000"/>
              </a:lnSpc>
              <a:spcBef>
                <a:spcPts val="800"/>
              </a:spcBef>
            </a:pPr>
            <a:r>
              <a:rPr sz="1700" b="1" spc="-114" dirty="0">
                <a:latin typeface="Arial"/>
                <a:cs typeface="Arial"/>
              </a:rPr>
              <a:t>Reduce</a:t>
            </a:r>
            <a:endParaRPr sz="1700" dirty="0">
              <a:latin typeface="Arial"/>
              <a:cs typeface="Arial"/>
            </a:endParaRPr>
          </a:p>
          <a:p>
            <a:pPr marL="12700" marR="5080">
              <a:lnSpc>
                <a:spcPct val="130000"/>
              </a:lnSpc>
              <a:spcBef>
                <a:spcPts val="80"/>
              </a:spcBef>
            </a:pPr>
            <a:r>
              <a:rPr sz="1500" spc="-50" dirty="0">
                <a:solidFill>
                  <a:srgbClr val="737377"/>
                </a:solidFill>
                <a:latin typeface="Arial" panose="020B0604020202020204" pitchFamily="34" charset="0"/>
                <a:cs typeface="Arial" panose="020B0604020202020204" pitchFamily="34" charset="0"/>
              </a:rPr>
              <a:t>Total </a:t>
            </a:r>
            <a:r>
              <a:rPr sz="1500" spc="-30" dirty="0">
                <a:solidFill>
                  <a:srgbClr val="737377"/>
                </a:solidFill>
                <a:latin typeface="Arial" panose="020B0604020202020204" pitchFamily="34" charset="0"/>
                <a:cs typeface="Arial" panose="020B0604020202020204" pitchFamily="34" charset="0"/>
              </a:rPr>
              <a:t>Amount </a:t>
            </a:r>
            <a:r>
              <a:rPr sz="1500" dirty="0">
                <a:solidFill>
                  <a:srgbClr val="737377"/>
                </a:solidFill>
                <a:latin typeface="Arial" panose="020B0604020202020204" pitchFamily="34" charset="0"/>
                <a:cs typeface="Arial" panose="020B0604020202020204" pitchFamily="34" charset="0"/>
              </a:rPr>
              <a:t>of</a:t>
            </a:r>
            <a:r>
              <a:rPr sz="1500" spc="-325" dirty="0">
                <a:solidFill>
                  <a:srgbClr val="737377"/>
                </a:solidFill>
                <a:latin typeface="Arial" panose="020B0604020202020204" pitchFamily="34" charset="0"/>
                <a:cs typeface="Arial" panose="020B0604020202020204" pitchFamily="34" charset="0"/>
              </a:rPr>
              <a:t> </a:t>
            </a:r>
            <a:r>
              <a:rPr sz="1500" spc="-55" dirty="0">
                <a:solidFill>
                  <a:srgbClr val="737377"/>
                </a:solidFill>
                <a:latin typeface="Arial" panose="020B0604020202020204" pitchFamily="34" charset="0"/>
                <a:cs typeface="Arial" panose="020B0604020202020204" pitchFamily="34" charset="0"/>
              </a:rPr>
              <a:t>Carbon  </a:t>
            </a:r>
            <a:r>
              <a:rPr sz="1500" spc="-35" dirty="0">
                <a:solidFill>
                  <a:srgbClr val="737377"/>
                </a:solidFill>
                <a:latin typeface="Arial" panose="020B0604020202020204" pitchFamily="34" charset="0"/>
                <a:cs typeface="Arial" panose="020B0604020202020204" pitchFamily="34" charset="0"/>
              </a:rPr>
              <a:t>Intensive</a:t>
            </a:r>
            <a:r>
              <a:rPr sz="1500" spc="-125" dirty="0">
                <a:solidFill>
                  <a:srgbClr val="737377"/>
                </a:solidFill>
                <a:latin typeface="Arial" panose="020B0604020202020204" pitchFamily="34" charset="0"/>
                <a:cs typeface="Arial" panose="020B0604020202020204" pitchFamily="34" charset="0"/>
              </a:rPr>
              <a:t> </a:t>
            </a:r>
            <a:r>
              <a:rPr sz="1500" spc="-45" dirty="0">
                <a:solidFill>
                  <a:srgbClr val="737377"/>
                </a:solidFill>
                <a:latin typeface="Arial" panose="020B0604020202020204" pitchFamily="34" charset="0"/>
                <a:cs typeface="Arial" panose="020B0604020202020204" pitchFamily="34" charset="0"/>
              </a:rPr>
              <a:t>Materials</a:t>
            </a:r>
            <a:endParaRPr sz="1500" dirty="0">
              <a:latin typeface="Arial" panose="020B0604020202020204" pitchFamily="34" charset="0"/>
              <a:cs typeface="Arial" panose="020B0604020202020204" pitchFamily="34" charset="0"/>
            </a:endParaRPr>
          </a:p>
        </p:txBody>
      </p:sp>
      <p:sp>
        <p:nvSpPr>
          <p:cNvPr id="10" name="object 10"/>
          <p:cNvSpPr txBox="1"/>
          <p:nvPr/>
        </p:nvSpPr>
        <p:spPr>
          <a:xfrm>
            <a:off x="1239200" y="3123672"/>
            <a:ext cx="2135505" cy="978535"/>
          </a:xfrm>
          <a:prstGeom prst="rect">
            <a:avLst/>
          </a:prstGeom>
        </p:spPr>
        <p:txBody>
          <a:bodyPr vert="horz" wrap="square" lIns="0" tIns="101600" rIns="0" bIns="0" rtlCol="0">
            <a:spAutoFit/>
          </a:bodyPr>
          <a:lstStyle/>
          <a:p>
            <a:pPr marL="12700">
              <a:lnSpc>
                <a:spcPct val="100000"/>
              </a:lnSpc>
              <a:spcBef>
                <a:spcPts val="800"/>
              </a:spcBef>
            </a:pPr>
            <a:r>
              <a:rPr sz="1700" b="1" spc="-95" dirty="0">
                <a:latin typeface="Arial"/>
                <a:cs typeface="Arial"/>
              </a:rPr>
              <a:t>Replace</a:t>
            </a:r>
            <a:endParaRPr sz="1700" dirty="0">
              <a:latin typeface="Arial"/>
              <a:cs typeface="Arial"/>
            </a:endParaRPr>
          </a:p>
          <a:p>
            <a:pPr marL="12700" marR="5080">
              <a:lnSpc>
                <a:spcPct val="130000"/>
              </a:lnSpc>
              <a:spcBef>
                <a:spcPts val="80"/>
              </a:spcBef>
            </a:pPr>
            <a:r>
              <a:rPr sz="1500" spc="-55" dirty="0">
                <a:solidFill>
                  <a:srgbClr val="737377"/>
                </a:solidFill>
                <a:latin typeface="Arial Unicode MS"/>
                <a:cs typeface="Arial Unicode MS"/>
              </a:rPr>
              <a:t>Carbon </a:t>
            </a:r>
            <a:r>
              <a:rPr sz="1500" spc="-35" dirty="0">
                <a:solidFill>
                  <a:srgbClr val="737377"/>
                </a:solidFill>
                <a:latin typeface="Arial Unicode MS"/>
                <a:cs typeface="Arial Unicode MS"/>
              </a:rPr>
              <a:t>Intensive</a:t>
            </a:r>
            <a:r>
              <a:rPr sz="1500" spc="-235" dirty="0">
                <a:solidFill>
                  <a:srgbClr val="737377"/>
                </a:solidFill>
                <a:latin typeface="Arial Unicode MS"/>
                <a:cs typeface="Arial Unicode MS"/>
              </a:rPr>
              <a:t> </a:t>
            </a:r>
            <a:r>
              <a:rPr sz="1500" spc="-45" dirty="0">
                <a:solidFill>
                  <a:srgbClr val="737377"/>
                </a:solidFill>
                <a:latin typeface="Arial Unicode MS"/>
                <a:cs typeface="Arial Unicode MS"/>
              </a:rPr>
              <a:t>Materials  </a:t>
            </a:r>
            <a:r>
              <a:rPr sz="1500" spc="25" dirty="0">
                <a:solidFill>
                  <a:srgbClr val="737377"/>
                </a:solidFill>
                <a:latin typeface="Arial Unicode MS"/>
                <a:cs typeface="Arial Unicode MS"/>
              </a:rPr>
              <a:t>with</a:t>
            </a:r>
            <a:r>
              <a:rPr sz="1500" spc="-125" dirty="0">
                <a:solidFill>
                  <a:srgbClr val="737377"/>
                </a:solidFill>
                <a:latin typeface="Arial Unicode MS"/>
                <a:cs typeface="Arial Unicode MS"/>
              </a:rPr>
              <a:t> </a:t>
            </a:r>
            <a:r>
              <a:rPr sz="1500" spc="-35" dirty="0">
                <a:solidFill>
                  <a:srgbClr val="737377"/>
                </a:solidFill>
                <a:latin typeface="Arial Unicode MS"/>
                <a:cs typeface="Arial Unicode MS"/>
              </a:rPr>
              <a:t>Alternatives</a:t>
            </a:r>
            <a:endParaRPr sz="1500" dirty="0">
              <a:latin typeface="Arial Unicode MS"/>
              <a:cs typeface="Arial Unicode MS"/>
            </a:endParaRPr>
          </a:p>
        </p:txBody>
      </p:sp>
      <p:sp>
        <p:nvSpPr>
          <p:cNvPr id="11" name="object 11"/>
          <p:cNvSpPr txBox="1"/>
          <p:nvPr/>
        </p:nvSpPr>
        <p:spPr>
          <a:xfrm>
            <a:off x="1239200" y="4219936"/>
            <a:ext cx="2222500" cy="648767"/>
          </a:xfrm>
          <a:prstGeom prst="rect">
            <a:avLst/>
          </a:prstGeom>
        </p:spPr>
        <p:txBody>
          <a:bodyPr vert="horz" wrap="square" lIns="0" tIns="101600" rIns="0" bIns="0" rtlCol="0">
            <a:spAutoFit/>
          </a:bodyPr>
          <a:lstStyle/>
          <a:p>
            <a:pPr marL="12700">
              <a:lnSpc>
                <a:spcPct val="100000"/>
              </a:lnSpc>
              <a:spcBef>
                <a:spcPts val="800"/>
              </a:spcBef>
            </a:pPr>
            <a:r>
              <a:rPr sz="1700" b="1" spc="-50" dirty="0">
                <a:latin typeface="Arial"/>
                <a:cs typeface="Arial"/>
              </a:rPr>
              <a:t>Optimize</a:t>
            </a:r>
            <a:endParaRPr sz="1700" dirty="0">
              <a:latin typeface="Arial"/>
              <a:cs typeface="Arial"/>
            </a:endParaRPr>
          </a:p>
          <a:p>
            <a:pPr marL="12700" marR="5080">
              <a:lnSpc>
                <a:spcPct val="130000"/>
              </a:lnSpc>
              <a:spcBef>
                <a:spcPts val="80"/>
              </a:spcBef>
            </a:pPr>
            <a:r>
              <a:rPr lang="en-US" sz="1500" spc="-95" dirty="0">
                <a:solidFill>
                  <a:srgbClr val="737377"/>
                </a:solidFill>
                <a:latin typeface="Arial Unicode MS"/>
                <a:cs typeface="Arial Unicode MS"/>
              </a:rPr>
              <a:t>Optimizing the design </a:t>
            </a:r>
            <a:endParaRPr sz="1500" dirty="0">
              <a:latin typeface="Arial Unicode MS"/>
              <a:cs typeface="Arial Unicode MS"/>
            </a:endParaRPr>
          </a:p>
        </p:txBody>
      </p:sp>
      <p:sp>
        <p:nvSpPr>
          <p:cNvPr id="12" name="object 12"/>
          <p:cNvSpPr/>
          <p:nvPr/>
        </p:nvSpPr>
        <p:spPr>
          <a:xfrm>
            <a:off x="936459" y="1616093"/>
            <a:ext cx="0" cy="4378960"/>
          </a:xfrm>
          <a:custGeom>
            <a:avLst/>
            <a:gdLst/>
            <a:ahLst/>
            <a:cxnLst/>
            <a:rect l="l" t="t" r="r" b="b"/>
            <a:pathLst>
              <a:path h="4378960">
                <a:moveTo>
                  <a:pt x="0" y="0"/>
                </a:moveTo>
                <a:lnTo>
                  <a:pt x="0" y="4378949"/>
                </a:lnTo>
              </a:path>
            </a:pathLst>
          </a:custGeom>
          <a:ln w="9524">
            <a:solidFill>
              <a:srgbClr val="666666"/>
            </a:solidFill>
          </a:ln>
        </p:spPr>
        <p:txBody>
          <a:bodyPr wrap="square" lIns="0" tIns="0" rIns="0" bIns="0" rtlCol="0"/>
          <a:lstStyle/>
          <a:p>
            <a:endParaRPr/>
          </a:p>
        </p:txBody>
      </p:sp>
      <p:sp>
        <p:nvSpPr>
          <p:cNvPr id="13" name="object 13"/>
          <p:cNvSpPr/>
          <p:nvPr/>
        </p:nvSpPr>
        <p:spPr>
          <a:xfrm>
            <a:off x="920727" y="5995042"/>
            <a:ext cx="31750" cy="43815"/>
          </a:xfrm>
          <a:custGeom>
            <a:avLst/>
            <a:gdLst/>
            <a:ahLst/>
            <a:cxnLst/>
            <a:rect l="l" t="t" r="r" b="b"/>
            <a:pathLst>
              <a:path w="31750" h="43814">
                <a:moveTo>
                  <a:pt x="15732" y="43225"/>
                </a:moveTo>
                <a:lnTo>
                  <a:pt x="0" y="0"/>
                </a:lnTo>
                <a:lnTo>
                  <a:pt x="31465" y="0"/>
                </a:lnTo>
                <a:lnTo>
                  <a:pt x="15732" y="43225"/>
                </a:lnTo>
                <a:close/>
              </a:path>
            </a:pathLst>
          </a:custGeom>
          <a:solidFill>
            <a:srgbClr val="666666"/>
          </a:solidFill>
        </p:spPr>
        <p:txBody>
          <a:bodyPr wrap="square" lIns="0" tIns="0" rIns="0" bIns="0" rtlCol="0"/>
          <a:lstStyle/>
          <a:p>
            <a:endParaRPr/>
          </a:p>
        </p:txBody>
      </p:sp>
      <p:sp>
        <p:nvSpPr>
          <p:cNvPr id="14" name="object 14"/>
          <p:cNvSpPr/>
          <p:nvPr/>
        </p:nvSpPr>
        <p:spPr>
          <a:xfrm>
            <a:off x="920727" y="5995042"/>
            <a:ext cx="31750" cy="43815"/>
          </a:xfrm>
          <a:custGeom>
            <a:avLst/>
            <a:gdLst/>
            <a:ahLst/>
            <a:cxnLst/>
            <a:rect l="l" t="t" r="r" b="b"/>
            <a:pathLst>
              <a:path w="31750" h="43814">
                <a:moveTo>
                  <a:pt x="0" y="0"/>
                </a:moveTo>
                <a:lnTo>
                  <a:pt x="15732" y="43225"/>
                </a:lnTo>
                <a:lnTo>
                  <a:pt x="31465" y="0"/>
                </a:lnTo>
                <a:lnTo>
                  <a:pt x="0" y="0"/>
                </a:lnTo>
                <a:close/>
              </a:path>
            </a:pathLst>
          </a:custGeom>
          <a:ln w="9524">
            <a:solidFill>
              <a:srgbClr val="666666"/>
            </a:solidFill>
          </a:ln>
        </p:spPr>
        <p:txBody>
          <a:bodyPr wrap="square" lIns="0" tIns="0" rIns="0" bIns="0" rtlCol="0"/>
          <a:lstStyle/>
          <a:p>
            <a:endParaRPr/>
          </a:p>
        </p:txBody>
      </p:sp>
      <p:sp>
        <p:nvSpPr>
          <p:cNvPr id="15" name="object 15"/>
          <p:cNvSpPr/>
          <p:nvPr/>
        </p:nvSpPr>
        <p:spPr>
          <a:xfrm>
            <a:off x="838233" y="2167240"/>
            <a:ext cx="196499" cy="196499"/>
          </a:xfrm>
          <a:prstGeom prst="rect">
            <a:avLst/>
          </a:prstGeom>
          <a:blipFill>
            <a:blip r:embed="rId3" cstate="print"/>
            <a:stretch>
              <a:fillRect/>
            </a:stretch>
          </a:blipFill>
        </p:spPr>
        <p:txBody>
          <a:bodyPr wrap="square" lIns="0" tIns="0" rIns="0" bIns="0" rtlCol="0"/>
          <a:lstStyle/>
          <a:p>
            <a:endParaRPr/>
          </a:p>
        </p:txBody>
      </p:sp>
      <p:sp>
        <p:nvSpPr>
          <p:cNvPr id="16" name="object 16"/>
          <p:cNvSpPr/>
          <p:nvPr/>
        </p:nvSpPr>
        <p:spPr>
          <a:xfrm>
            <a:off x="838209" y="1419593"/>
            <a:ext cx="196499" cy="196499"/>
          </a:xfrm>
          <a:prstGeom prst="rect">
            <a:avLst/>
          </a:prstGeom>
          <a:blipFill>
            <a:blip r:embed="rId3" cstate="print"/>
            <a:stretch>
              <a:fillRect/>
            </a:stretch>
          </a:blipFill>
        </p:spPr>
        <p:txBody>
          <a:bodyPr wrap="square" lIns="0" tIns="0" rIns="0" bIns="0" rtlCol="0"/>
          <a:lstStyle/>
          <a:p>
            <a:endParaRPr/>
          </a:p>
        </p:txBody>
      </p:sp>
      <p:sp>
        <p:nvSpPr>
          <p:cNvPr id="17" name="object 17"/>
          <p:cNvSpPr/>
          <p:nvPr/>
        </p:nvSpPr>
        <p:spPr>
          <a:xfrm>
            <a:off x="838228" y="3289144"/>
            <a:ext cx="196499" cy="196499"/>
          </a:xfrm>
          <a:prstGeom prst="rect">
            <a:avLst/>
          </a:prstGeom>
          <a:blipFill>
            <a:blip r:embed="rId3" cstate="print"/>
            <a:stretch>
              <a:fillRect/>
            </a:stretch>
          </a:blipFill>
        </p:spPr>
        <p:txBody>
          <a:bodyPr wrap="square" lIns="0" tIns="0" rIns="0" bIns="0" rtlCol="0"/>
          <a:lstStyle/>
          <a:p>
            <a:endParaRPr/>
          </a:p>
        </p:txBody>
      </p:sp>
      <p:sp>
        <p:nvSpPr>
          <p:cNvPr id="18" name="object 18"/>
          <p:cNvSpPr/>
          <p:nvPr/>
        </p:nvSpPr>
        <p:spPr>
          <a:xfrm>
            <a:off x="838228" y="4374860"/>
            <a:ext cx="196499" cy="196499"/>
          </a:xfrm>
          <a:prstGeom prst="rect">
            <a:avLst/>
          </a:prstGeom>
          <a:blipFill>
            <a:blip r:embed="rId3" cstate="print"/>
            <a:stretch>
              <a:fillRect/>
            </a:stretch>
          </a:blipFill>
        </p:spPr>
        <p:txBody>
          <a:bodyPr wrap="square" lIns="0" tIns="0" rIns="0" bIns="0" rtlCol="0"/>
          <a:lstStyle/>
          <a:p>
            <a:endParaRPr/>
          </a:p>
        </p:txBody>
      </p:sp>
      <p:sp>
        <p:nvSpPr>
          <p:cNvPr id="19" name="object 19"/>
          <p:cNvSpPr/>
          <p:nvPr/>
        </p:nvSpPr>
        <p:spPr>
          <a:xfrm>
            <a:off x="3868037" y="1419599"/>
            <a:ext cx="5588662" cy="4531999"/>
          </a:xfrm>
          <a:prstGeom prst="rect">
            <a:avLst/>
          </a:prstGeom>
          <a:blipFill>
            <a:blip r:embed="rId4" cstate="print"/>
            <a:stretch>
              <a:fillRect/>
            </a:stretch>
          </a:blipFill>
        </p:spPr>
        <p:txBody>
          <a:bodyPr wrap="square" lIns="0" tIns="0" rIns="0" bIns="0" rtlCol="0"/>
          <a:lstStyle/>
          <a:p>
            <a:endParaRPr/>
          </a:p>
        </p:txBody>
      </p:sp>
      <p:sp>
        <p:nvSpPr>
          <p:cNvPr id="20" name="object 20"/>
          <p:cNvSpPr txBox="1"/>
          <p:nvPr/>
        </p:nvSpPr>
        <p:spPr>
          <a:xfrm>
            <a:off x="5304699" y="3913637"/>
            <a:ext cx="374650" cy="193040"/>
          </a:xfrm>
          <a:prstGeom prst="rect">
            <a:avLst/>
          </a:prstGeom>
        </p:spPr>
        <p:txBody>
          <a:bodyPr vert="horz" wrap="square" lIns="0" tIns="12700" rIns="0" bIns="0" rtlCol="0">
            <a:spAutoFit/>
          </a:bodyPr>
          <a:lstStyle/>
          <a:p>
            <a:pPr marL="12700">
              <a:lnSpc>
                <a:spcPct val="100000"/>
              </a:lnSpc>
              <a:spcBef>
                <a:spcPts val="100"/>
              </a:spcBef>
            </a:pPr>
            <a:r>
              <a:rPr sz="1100" b="1" spc="-35" dirty="0">
                <a:solidFill>
                  <a:srgbClr val="434343"/>
                </a:solidFill>
                <a:latin typeface="Arial"/>
                <a:cs typeface="Arial"/>
              </a:rPr>
              <a:t>Tiling</a:t>
            </a:r>
            <a:endParaRPr sz="1100">
              <a:latin typeface="Arial"/>
              <a:cs typeface="Arial"/>
            </a:endParaRPr>
          </a:p>
        </p:txBody>
      </p:sp>
      <p:sp>
        <p:nvSpPr>
          <p:cNvPr id="21" name="object 21"/>
          <p:cNvSpPr/>
          <p:nvPr/>
        </p:nvSpPr>
        <p:spPr>
          <a:xfrm>
            <a:off x="8328358" y="1274443"/>
            <a:ext cx="896619" cy="0"/>
          </a:xfrm>
          <a:custGeom>
            <a:avLst/>
            <a:gdLst/>
            <a:ahLst/>
            <a:cxnLst/>
            <a:rect l="l" t="t" r="r" b="b"/>
            <a:pathLst>
              <a:path w="896620">
                <a:moveTo>
                  <a:pt x="0" y="0"/>
                </a:moveTo>
                <a:lnTo>
                  <a:pt x="896577" y="0"/>
                </a:lnTo>
              </a:path>
            </a:pathLst>
          </a:custGeom>
          <a:ln w="9524">
            <a:solidFill>
              <a:srgbClr val="2B2B33"/>
            </a:solidFill>
          </a:ln>
        </p:spPr>
        <p:txBody>
          <a:bodyPr wrap="square" lIns="0" tIns="0" rIns="0" bIns="0" rtlCol="0"/>
          <a:lstStyle/>
          <a:p>
            <a:endParaRPr/>
          </a:p>
        </p:txBody>
      </p:sp>
      <p:sp>
        <p:nvSpPr>
          <p:cNvPr id="22" name="object 22"/>
          <p:cNvSpPr/>
          <p:nvPr/>
        </p:nvSpPr>
        <p:spPr>
          <a:xfrm>
            <a:off x="5199086" y="1274443"/>
            <a:ext cx="770890" cy="0"/>
          </a:xfrm>
          <a:custGeom>
            <a:avLst/>
            <a:gdLst/>
            <a:ahLst/>
            <a:cxnLst/>
            <a:rect l="l" t="t" r="r" b="b"/>
            <a:pathLst>
              <a:path w="770889">
                <a:moveTo>
                  <a:pt x="0" y="0"/>
                </a:moveTo>
                <a:lnTo>
                  <a:pt x="770748" y="0"/>
                </a:lnTo>
              </a:path>
            </a:pathLst>
          </a:custGeom>
          <a:ln w="9524">
            <a:solidFill>
              <a:srgbClr val="2B2B33"/>
            </a:solidFill>
          </a:ln>
        </p:spPr>
        <p:txBody>
          <a:bodyPr wrap="square" lIns="0" tIns="0" rIns="0" bIns="0" rtlCol="0"/>
          <a:lstStyle/>
          <a:p>
            <a:endParaRPr/>
          </a:p>
        </p:txBody>
      </p:sp>
      <p:sp>
        <p:nvSpPr>
          <p:cNvPr id="23" name="object 23"/>
          <p:cNvSpPr/>
          <p:nvPr/>
        </p:nvSpPr>
        <p:spPr>
          <a:xfrm>
            <a:off x="9224936" y="1258710"/>
            <a:ext cx="43815" cy="31750"/>
          </a:xfrm>
          <a:custGeom>
            <a:avLst/>
            <a:gdLst/>
            <a:ahLst/>
            <a:cxnLst/>
            <a:rect l="l" t="t" r="r" b="b"/>
            <a:pathLst>
              <a:path w="43815" h="31750">
                <a:moveTo>
                  <a:pt x="0" y="31465"/>
                </a:moveTo>
                <a:lnTo>
                  <a:pt x="0" y="0"/>
                </a:lnTo>
                <a:lnTo>
                  <a:pt x="43224" y="15732"/>
                </a:lnTo>
                <a:lnTo>
                  <a:pt x="0" y="31465"/>
                </a:lnTo>
                <a:close/>
              </a:path>
            </a:pathLst>
          </a:custGeom>
          <a:solidFill>
            <a:srgbClr val="2B2B33"/>
          </a:solidFill>
        </p:spPr>
        <p:txBody>
          <a:bodyPr wrap="square" lIns="0" tIns="0" rIns="0" bIns="0" rtlCol="0"/>
          <a:lstStyle/>
          <a:p>
            <a:endParaRPr/>
          </a:p>
        </p:txBody>
      </p:sp>
      <p:sp>
        <p:nvSpPr>
          <p:cNvPr id="24" name="object 24"/>
          <p:cNvSpPr/>
          <p:nvPr/>
        </p:nvSpPr>
        <p:spPr>
          <a:xfrm>
            <a:off x="9224936" y="1258710"/>
            <a:ext cx="43815" cy="31750"/>
          </a:xfrm>
          <a:custGeom>
            <a:avLst/>
            <a:gdLst/>
            <a:ahLst/>
            <a:cxnLst/>
            <a:rect l="l" t="t" r="r" b="b"/>
            <a:pathLst>
              <a:path w="43815" h="31750">
                <a:moveTo>
                  <a:pt x="0" y="31465"/>
                </a:moveTo>
                <a:lnTo>
                  <a:pt x="43224" y="15732"/>
                </a:lnTo>
                <a:lnTo>
                  <a:pt x="0" y="0"/>
                </a:lnTo>
                <a:lnTo>
                  <a:pt x="0" y="31465"/>
                </a:lnTo>
                <a:close/>
              </a:path>
            </a:pathLst>
          </a:custGeom>
          <a:ln w="9524">
            <a:solidFill>
              <a:srgbClr val="2B2B33"/>
            </a:solidFill>
          </a:ln>
        </p:spPr>
        <p:txBody>
          <a:bodyPr wrap="square" lIns="0" tIns="0" rIns="0" bIns="0" rtlCol="0"/>
          <a:lstStyle/>
          <a:p>
            <a:endParaRPr/>
          </a:p>
        </p:txBody>
      </p:sp>
      <p:sp>
        <p:nvSpPr>
          <p:cNvPr id="25" name="object 25"/>
          <p:cNvSpPr txBox="1"/>
          <p:nvPr/>
        </p:nvSpPr>
        <p:spPr>
          <a:xfrm>
            <a:off x="6016925" y="1172342"/>
            <a:ext cx="2326005" cy="193040"/>
          </a:xfrm>
          <a:prstGeom prst="rect">
            <a:avLst/>
          </a:prstGeom>
        </p:spPr>
        <p:txBody>
          <a:bodyPr vert="horz" wrap="square" lIns="0" tIns="12700" rIns="0" bIns="0" rtlCol="0">
            <a:spAutoFit/>
          </a:bodyPr>
          <a:lstStyle/>
          <a:p>
            <a:pPr marL="12700">
              <a:lnSpc>
                <a:spcPct val="100000"/>
              </a:lnSpc>
              <a:spcBef>
                <a:spcPts val="100"/>
              </a:spcBef>
            </a:pPr>
            <a:r>
              <a:rPr sz="1100" i="1" spc="-55" dirty="0">
                <a:latin typeface="Arial"/>
                <a:cs typeface="Arial"/>
              </a:rPr>
              <a:t>Global </a:t>
            </a:r>
            <a:r>
              <a:rPr sz="1100" i="1" spc="-35" dirty="0">
                <a:latin typeface="Arial"/>
                <a:cs typeface="Arial"/>
              </a:rPr>
              <a:t>Warming </a:t>
            </a:r>
            <a:r>
              <a:rPr sz="1100" i="1" spc="-25" dirty="0">
                <a:latin typeface="Arial"/>
                <a:cs typeface="Arial"/>
              </a:rPr>
              <a:t>Potential </a:t>
            </a:r>
            <a:r>
              <a:rPr sz="1100" i="1" spc="-20" dirty="0">
                <a:latin typeface="Arial"/>
                <a:cs typeface="Arial"/>
              </a:rPr>
              <a:t>(kg</a:t>
            </a:r>
            <a:r>
              <a:rPr sz="1100" i="1" spc="-235" dirty="0">
                <a:latin typeface="Arial"/>
                <a:cs typeface="Arial"/>
              </a:rPr>
              <a:t> </a:t>
            </a:r>
            <a:r>
              <a:rPr sz="1100" i="1" spc="-60" dirty="0">
                <a:latin typeface="Arial"/>
                <a:cs typeface="Arial"/>
              </a:rPr>
              <a:t>CO2e/m2)</a:t>
            </a:r>
            <a:endParaRPr sz="1100">
              <a:latin typeface="Arial"/>
              <a:cs typeface="Arial"/>
            </a:endParaRPr>
          </a:p>
        </p:txBody>
      </p:sp>
      <p:sp>
        <p:nvSpPr>
          <p:cNvPr id="30" name="Rectangle 29">
            <a:extLst>
              <a:ext uri="{FF2B5EF4-FFF2-40B4-BE49-F238E27FC236}">
                <a16:creationId xmlns:a16="http://schemas.microsoft.com/office/drawing/2014/main" id="{0F9375DA-3302-33CF-6716-FD7371178613}"/>
              </a:ext>
            </a:extLst>
          </p:cNvPr>
          <p:cNvSpPr/>
          <p:nvPr/>
        </p:nvSpPr>
        <p:spPr>
          <a:xfrm>
            <a:off x="4953000" y="1344677"/>
            <a:ext cx="4655322" cy="94132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CFA8DFF8-6877-481E-676A-2588FD3E238A}"/>
              </a:ext>
            </a:extLst>
          </p:cNvPr>
          <p:cNvSpPr/>
          <p:nvPr/>
        </p:nvSpPr>
        <p:spPr>
          <a:xfrm>
            <a:off x="4953000" y="4341249"/>
            <a:ext cx="3124200" cy="54026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89E9DA4E-3671-7BD7-B6E8-B8B1771F64CA}"/>
              </a:ext>
            </a:extLst>
          </p:cNvPr>
          <p:cNvGrpSpPr/>
          <p:nvPr/>
        </p:nvGrpSpPr>
        <p:grpSpPr>
          <a:xfrm>
            <a:off x="9221372" y="3429000"/>
            <a:ext cx="2284828" cy="712259"/>
            <a:chOff x="9590393" y="3273140"/>
            <a:chExt cx="2284828" cy="712259"/>
          </a:xfrm>
        </p:grpSpPr>
        <p:sp>
          <p:nvSpPr>
            <p:cNvPr id="6" name="object 6"/>
            <p:cNvSpPr/>
            <p:nvPr/>
          </p:nvSpPr>
          <p:spPr>
            <a:xfrm>
              <a:off x="9590393" y="3327351"/>
              <a:ext cx="206024" cy="198824"/>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9590393" y="3712304"/>
              <a:ext cx="206024" cy="198824"/>
            </a:xfrm>
            <a:prstGeom prst="rect">
              <a:avLst/>
            </a:prstGeom>
            <a:blipFill>
              <a:blip r:embed="rId6" cstate="print"/>
              <a:stretch>
                <a:fillRect/>
              </a:stretch>
            </a:blipFill>
          </p:spPr>
          <p:txBody>
            <a:bodyPr wrap="square" lIns="0" tIns="0" rIns="0" bIns="0" rtlCol="0"/>
            <a:lstStyle/>
            <a:p>
              <a:endParaRPr/>
            </a:p>
          </p:txBody>
        </p:sp>
        <p:sp>
          <p:nvSpPr>
            <p:cNvPr id="32" name="TextBox 31">
              <a:extLst>
                <a:ext uri="{FF2B5EF4-FFF2-40B4-BE49-F238E27FC236}">
                  <a16:creationId xmlns:a16="http://schemas.microsoft.com/office/drawing/2014/main" id="{3F69DCDE-8F9E-E2E0-6664-DFED4B131761}"/>
                </a:ext>
              </a:extLst>
            </p:cNvPr>
            <p:cNvSpPr txBox="1"/>
            <p:nvPr/>
          </p:nvSpPr>
          <p:spPr>
            <a:xfrm>
              <a:off x="9789838" y="3273140"/>
              <a:ext cx="2085383" cy="276999"/>
            </a:xfrm>
            <a:prstGeom prst="rect">
              <a:avLst/>
            </a:prstGeom>
            <a:noFill/>
          </p:spPr>
          <p:txBody>
            <a:bodyPr wrap="square">
              <a:spAutoFit/>
            </a:bodyPr>
            <a:lstStyle/>
            <a:p>
              <a:r>
                <a:rPr lang="en-US" sz="1200" b="1" spc="-60" dirty="0">
                  <a:latin typeface="Arial"/>
                  <a:cs typeface="Arial"/>
                </a:rPr>
                <a:t>Product / Material Category</a:t>
              </a:r>
              <a:endParaRPr lang="en-US" sz="1200" dirty="0"/>
            </a:p>
          </p:txBody>
        </p:sp>
        <p:sp>
          <p:nvSpPr>
            <p:cNvPr id="34" name="TextBox 33">
              <a:extLst>
                <a:ext uri="{FF2B5EF4-FFF2-40B4-BE49-F238E27FC236}">
                  <a16:creationId xmlns:a16="http://schemas.microsoft.com/office/drawing/2014/main" id="{EC146C71-F48B-A4C9-EFEB-09AF01B85943}"/>
                </a:ext>
              </a:extLst>
            </p:cNvPr>
            <p:cNvSpPr txBox="1"/>
            <p:nvPr/>
          </p:nvSpPr>
          <p:spPr>
            <a:xfrm>
              <a:off x="9796417" y="3708400"/>
              <a:ext cx="1917977" cy="276999"/>
            </a:xfrm>
            <a:prstGeom prst="rect">
              <a:avLst/>
            </a:prstGeom>
            <a:noFill/>
          </p:spPr>
          <p:txBody>
            <a:bodyPr wrap="square">
              <a:spAutoFit/>
            </a:bodyPr>
            <a:lstStyle/>
            <a:p>
              <a:r>
                <a:rPr lang="en-US" sz="1200" b="1" spc="-60" dirty="0">
                  <a:latin typeface="Arial"/>
                  <a:cs typeface="Arial"/>
                </a:rPr>
                <a:t>Building System Category</a:t>
              </a:r>
              <a:endParaRPr lang="en-US" sz="1200" dirty="0"/>
            </a:p>
          </p:txBody>
        </p:sp>
      </p:grpSp>
      <p:sp>
        <p:nvSpPr>
          <p:cNvPr id="37" name="TextBox 36">
            <a:extLst>
              <a:ext uri="{FF2B5EF4-FFF2-40B4-BE49-F238E27FC236}">
                <a16:creationId xmlns:a16="http://schemas.microsoft.com/office/drawing/2014/main" id="{AD9DFD19-DDFA-8183-CBF5-5106FB1E8B94}"/>
              </a:ext>
            </a:extLst>
          </p:cNvPr>
          <p:cNvSpPr txBox="1"/>
          <p:nvPr/>
        </p:nvSpPr>
        <p:spPr>
          <a:xfrm>
            <a:off x="6498427" y="4374861"/>
            <a:ext cx="1426373" cy="276999"/>
          </a:xfrm>
          <a:prstGeom prst="rect">
            <a:avLst/>
          </a:prstGeom>
          <a:solidFill>
            <a:schemeClr val="bg1"/>
          </a:solidFill>
        </p:spPr>
        <p:txBody>
          <a:bodyPr wrap="square">
            <a:spAutoFit/>
          </a:bodyPr>
          <a:lstStyle/>
          <a:p>
            <a:r>
              <a:rPr lang="en-US" sz="1200" b="1" spc="-60" dirty="0">
                <a:latin typeface="Arial"/>
                <a:cs typeface="Arial"/>
              </a:rPr>
              <a:t>Structure</a:t>
            </a:r>
            <a:endParaRPr lang="en-US" sz="1200" dirty="0"/>
          </a:p>
        </p:txBody>
      </p:sp>
      <p:sp>
        <p:nvSpPr>
          <p:cNvPr id="2" name="Holder 6">
            <a:extLst>
              <a:ext uri="{FF2B5EF4-FFF2-40B4-BE49-F238E27FC236}">
                <a16:creationId xmlns:a16="http://schemas.microsoft.com/office/drawing/2014/main" id="{4E311FCC-4200-7F37-CE6C-8F1B82119782}"/>
              </a:ext>
            </a:extLst>
          </p:cNvPr>
          <p:cNvSpPr>
            <a:spLocks noGrp="1"/>
          </p:cNvSpPr>
          <p:nvPr>
            <p:ph type="sldNum" sz="quarter" idx="7"/>
          </p:nvPr>
        </p:nvSpPr>
        <p:spPr>
          <a:xfrm>
            <a:off x="10584351" y="6537960"/>
            <a:ext cx="1557654" cy="320040"/>
          </a:xfrm>
          <a:prstGeom prst="rect">
            <a:avLst/>
          </a:prstGeom>
        </p:spPr>
        <p:txBody>
          <a:bodyPr lIns="0" tIns="0" rIns="0" bIns="0"/>
          <a:lstStyle>
            <a:lvl1pPr algn="r">
              <a:defRPr>
                <a:solidFill>
                  <a:schemeClr val="tx1">
                    <a:tint val="75000"/>
                  </a:schemeClr>
                </a:solidFill>
              </a:defRPr>
            </a:lvl1pPr>
          </a:lstStyle>
          <a:p>
            <a:fld id="{B6F15528-21DE-4FAA-801E-634DDDAF4B2B}" type="slidenum">
              <a:rPr/>
              <a:t>44</a:t>
            </a:fld>
            <a:endParaRPr/>
          </a:p>
        </p:txBody>
      </p:sp>
      <p:pic>
        <p:nvPicPr>
          <p:cNvPr id="3" name="Picture 2">
            <a:extLst>
              <a:ext uri="{FF2B5EF4-FFF2-40B4-BE49-F238E27FC236}">
                <a16:creationId xmlns:a16="http://schemas.microsoft.com/office/drawing/2014/main" id="{BBA80E79-F8B7-8598-7346-86F3026D39E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1923" y="6257556"/>
            <a:ext cx="448044" cy="448044"/>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p:nvPr/>
        </p:nvSpPr>
        <p:spPr>
          <a:xfrm>
            <a:off x="9144" y="0"/>
            <a:ext cx="12182856" cy="6858000"/>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11716165" y="1596795"/>
            <a:ext cx="79375" cy="59690"/>
          </a:xfrm>
          <a:custGeom>
            <a:avLst/>
            <a:gdLst/>
            <a:ahLst/>
            <a:cxnLst/>
            <a:rect l="l" t="t" r="r" b="b"/>
            <a:pathLst>
              <a:path w="79375" h="59689">
                <a:moveTo>
                  <a:pt x="39547" y="0"/>
                </a:moveTo>
                <a:lnTo>
                  <a:pt x="24019" y="2297"/>
                </a:lnTo>
                <a:lnTo>
                  <a:pt x="11463" y="8597"/>
                </a:lnTo>
                <a:lnTo>
                  <a:pt x="3062" y="18012"/>
                </a:lnTo>
                <a:lnTo>
                  <a:pt x="0" y="29654"/>
                </a:lnTo>
                <a:lnTo>
                  <a:pt x="3073" y="41301"/>
                </a:lnTo>
                <a:lnTo>
                  <a:pt x="11549" y="50715"/>
                </a:lnTo>
                <a:lnTo>
                  <a:pt x="24308" y="57013"/>
                </a:lnTo>
                <a:lnTo>
                  <a:pt x="40233" y="59309"/>
                </a:lnTo>
                <a:lnTo>
                  <a:pt x="55365" y="56975"/>
                </a:lnTo>
                <a:lnTo>
                  <a:pt x="56285" y="56502"/>
                </a:lnTo>
                <a:lnTo>
                  <a:pt x="39547" y="56502"/>
                </a:lnTo>
                <a:lnTo>
                  <a:pt x="25415" y="54393"/>
                </a:lnTo>
                <a:lnTo>
                  <a:pt x="13938" y="48641"/>
                </a:lnTo>
                <a:lnTo>
                  <a:pt x="6232" y="40107"/>
                </a:lnTo>
                <a:lnTo>
                  <a:pt x="3416" y="29654"/>
                </a:lnTo>
                <a:lnTo>
                  <a:pt x="6232" y="19062"/>
                </a:lnTo>
                <a:lnTo>
                  <a:pt x="13938" y="10456"/>
                </a:lnTo>
                <a:lnTo>
                  <a:pt x="25415" y="4678"/>
                </a:lnTo>
                <a:lnTo>
                  <a:pt x="39547" y="2565"/>
                </a:lnTo>
                <a:lnTo>
                  <a:pt x="55754" y="2565"/>
                </a:lnTo>
                <a:lnTo>
                  <a:pt x="55221" y="2297"/>
                </a:lnTo>
                <a:lnTo>
                  <a:pt x="39547" y="0"/>
                </a:lnTo>
                <a:close/>
              </a:path>
              <a:path w="79375" h="59689">
                <a:moveTo>
                  <a:pt x="55754" y="2565"/>
                </a:moveTo>
                <a:lnTo>
                  <a:pt x="39547" y="2565"/>
                </a:lnTo>
                <a:lnTo>
                  <a:pt x="53680" y="4678"/>
                </a:lnTo>
                <a:lnTo>
                  <a:pt x="65157" y="10456"/>
                </a:lnTo>
                <a:lnTo>
                  <a:pt x="72862" y="19062"/>
                </a:lnTo>
                <a:lnTo>
                  <a:pt x="75679" y="29654"/>
                </a:lnTo>
                <a:lnTo>
                  <a:pt x="72862" y="40321"/>
                </a:lnTo>
                <a:lnTo>
                  <a:pt x="65157" y="48831"/>
                </a:lnTo>
                <a:lnTo>
                  <a:pt x="53680" y="54464"/>
                </a:lnTo>
                <a:lnTo>
                  <a:pt x="39547" y="56502"/>
                </a:lnTo>
                <a:lnTo>
                  <a:pt x="56285" y="56502"/>
                </a:lnTo>
                <a:lnTo>
                  <a:pt x="67717" y="50615"/>
                </a:lnTo>
                <a:lnTo>
                  <a:pt x="76043" y="41188"/>
                </a:lnTo>
                <a:lnTo>
                  <a:pt x="79095" y="29654"/>
                </a:lnTo>
                <a:lnTo>
                  <a:pt x="76080" y="18012"/>
                </a:lnTo>
                <a:lnTo>
                  <a:pt x="67760" y="8597"/>
                </a:lnTo>
                <a:lnTo>
                  <a:pt x="55754" y="2565"/>
                </a:lnTo>
                <a:close/>
              </a:path>
              <a:path w="79375" h="59689">
                <a:moveTo>
                  <a:pt x="41935" y="23266"/>
                </a:moveTo>
                <a:lnTo>
                  <a:pt x="36474" y="23266"/>
                </a:lnTo>
                <a:lnTo>
                  <a:pt x="36474" y="29400"/>
                </a:lnTo>
                <a:lnTo>
                  <a:pt x="14668" y="37071"/>
                </a:lnTo>
                <a:lnTo>
                  <a:pt x="14668" y="41922"/>
                </a:lnTo>
                <a:lnTo>
                  <a:pt x="37160" y="33997"/>
                </a:lnTo>
                <a:lnTo>
                  <a:pt x="41935" y="33997"/>
                </a:lnTo>
                <a:lnTo>
                  <a:pt x="41935" y="23266"/>
                </a:lnTo>
                <a:close/>
              </a:path>
              <a:path w="79375" h="59689">
                <a:moveTo>
                  <a:pt x="41935" y="33997"/>
                </a:moveTo>
                <a:lnTo>
                  <a:pt x="37160" y="33997"/>
                </a:lnTo>
                <a:lnTo>
                  <a:pt x="38531" y="38862"/>
                </a:lnTo>
                <a:lnTo>
                  <a:pt x="43294" y="41414"/>
                </a:lnTo>
                <a:lnTo>
                  <a:pt x="59664" y="41414"/>
                </a:lnTo>
                <a:lnTo>
                  <a:pt x="64439" y="38087"/>
                </a:lnTo>
                <a:lnTo>
                  <a:pt x="64439" y="36817"/>
                </a:lnTo>
                <a:lnTo>
                  <a:pt x="44322" y="36817"/>
                </a:lnTo>
                <a:lnTo>
                  <a:pt x="41935" y="35026"/>
                </a:lnTo>
                <a:lnTo>
                  <a:pt x="41935" y="33997"/>
                </a:lnTo>
                <a:close/>
              </a:path>
              <a:path w="79375" h="59689">
                <a:moveTo>
                  <a:pt x="64439" y="18669"/>
                </a:moveTo>
                <a:lnTo>
                  <a:pt x="14668" y="18669"/>
                </a:lnTo>
                <a:lnTo>
                  <a:pt x="14668" y="23266"/>
                </a:lnTo>
                <a:lnTo>
                  <a:pt x="58978" y="23266"/>
                </a:lnTo>
                <a:lnTo>
                  <a:pt x="58978" y="35026"/>
                </a:lnTo>
                <a:lnTo>
                  <a:pt x="56934" y="36817"/>
                </a:lnTo>
                <a:lnTo>
                  <a:pt x="64439" y="36817"/>
                </a:lnTo>
                <a:lnTo>
                  <a:pt x="64439" y="18669"/>
                </a:lnTo>
                <a:close/>
              </a:path>
            </a:pathLst>
          </a:custGeom>
          <a:solidFill>
            <a:srgbClr val="000000"/>
          </a:solidFill>
        </p:spPr>
        <p:txBody>
          <a:bodyPr wrap="square" lIns="0" tIns="0" rIns="0" bIns="0" rtlCol="0"/>
          <a:lstStyle/>
          <a:p>
            <a:endParaRPr/>
          </a:p>
        </p:txBody>
      </p:sp>
      <p:sp>
        <p:nvSpPr>
          <p:cNvPr id="6" name="object 6"/>
          <p:cNvSpPr/>
          <p:nvPr/>
        </p:nvSpPr>
        <p:spPr>
          <a:xfrm>
            <a:off x="47244" y="0"/>
            <a:ext cx="12182856" cy="6857999"/>
          </a:xfrm>
          <a:prstGeom prst="rect">
            <a:avLst/>
          </a:prstGeom>
          <a:blipFill>
            <a:blip r:embed="rId4" cstate="print"/>
            <a:stretch>
              <a:fillRect/>
            </a:stretch>
          </a:blipFill>
        </p:spPr>
        <p:txBody>
          <a:bodyPr wrap="square" lIns="0" tIns="0" rIns="0" bIns="0" rtlCol="0"/>
          <a:lstStyle/>
          <a:p>
            <a:endParaRPr/>
          </a:p>
        </p:txBody>
      </p:sp>
      <p:sp>
        <p:nvSpPr>
          <p:cNvPr id="7" name="Holder 6">
            <a:extLst>
              <a:ext uri="{FF2B5EF4-FFF2-40B4-BE49-F238E27FC236}">
                <a16:creationId xmlns:a16="http://schemas.microsoft.com/office/drawing/2014/main" id="{C08E97FF-FD20-5B73-52BB-CEC16AF29901}"/>
              </a:ext>
            </a:extLst>
          </p:cNvPr>
          <p:cNvSpPr>
            <a:spLocks noGrp="1"/>
          </p:cNvSpPr>
          <p:nvPr>
            <p:ph type="sldNum" sz="quarter" idx="7"/>
          </p:nvPr>
        </p:nvSpPr>
        <p:spPr>
          <a:xfrm>
            <a:off x="10584351" y="6537960"/>
            <a:ext cx="1557654" cy="320040"/>
          </a:xfrm>
          <a:prstGeom prst="rect">
            <a:avLst/>
          </a:prstGeom>
        </p:spPr>
        <p:txBody>
          <a:bodyPr lIns="0" tIns="0" rIns="0" bIns="0"/>
          <a:lstStyle>
            <a:lvl1pPr algn="r">
              <a:defRPr>
                <a:solidFill>
                  <a:schemeClr val="tx1">
                    <a:tint val="75000"/>
                  </a:schemeClr>
                </a:solidFill>
              </a:defRPr>
            </a:lvl1pPr>
          </a:lstStyle>
          <a:p>
            <a:fld id="{B6F15528-21DE-4FAA-801E-634DDDAF4B2B}" type="slidenum">
              <a:rPr/>
              <a:t>45</a:t>
            </a:fld>
            <a:endParaRPr/>
          </a:p>
        </p:txBody>
      </p:sp>
      <p:sp>
        <p:nvSpPr>
          <p:cNvPr id="10" name="object 7">
            <a:extLst>
              <a:ext uri="{FF2B5EF4-FFF2-40B4-BE49-F238E27FC236}">
                <a16:creationId xmlns:a16="http://schemas.microsoft.com/office/drawing/2014/main" id="{80DB31C5-83DE-F555-A41D-1E4813DDE61C}"/>
              </a:ext>
            </a:extLst>
          </p:cNvPr>
          <p:cNvSpPr txBox="1">
            <a:spLocks/>
          </p:cNvSpPr>
          <p:nvPr/>
        </p:nvSpPr>
        <p:spPr>
          <a:xfrm>
            <a:off x="974256" y="903591"/>
            <a:ext cx="10243487" cy="4311950"/>
          </a:xfrm>
          <a:prstGeom prst="rect">
            <a:avLst/>
          </a:prstGeom>
        </p:spPr>
        <p:txBody>
          <a:bodyPr vert="horz" wrap="square" lIns="0" tIns="3810" rIns="0" bIns="0" rtlCol="0">
            <a:spAutoFit/>
          </a:bodyPr>
          <a:lstStyle>
            <a:lvl1pPr>
              <a:defRPr sz="2800" b="1" i="0">
                <a:solidFill>
                  <a:srgbClr val="AEBC21"/>
                </a:solidFill>
                <a:latin typeface="Arial"/>
                <a:ea typeface="+mj-ea"/>
                <a:cs typeface="Arial"/>
              </a:defRPr>
            </a:lvl1pPr>
          </a:lstStyle>
          <a:p>
            <a:pPr marL="12065" marR="5080" indent="-635" algn="l">
              <a:lnSpc>
                <a:spcPct val="102200"/>
              </a:lnSpc>
              <a:spcBef>
                <a:spcPts val="30"/>
              </a:spcBef>
            </a:pPr>
            <a:r>
              <a:rPr lang="en-US" sz="3600" kern="0" spc="65" dirty="0">
                <a:latin typeface="Arial" panose="020B0604020202020204" pitchFamily="34" charset="0"/>
                <a:cs typeface="Arial" panose="020B0604020202020204" pitchFamily="34" charset="0"/>
              </a:rPr>
              <a:t>Conclusion</a:t>
            </a:r>
            <a:br>
              <a:rPr lang="en-US" sz="3600" kern="0" spc="65" dirty="0">
                <a:latin typeface="Arial" panose="020B0604020202020204" pitchFamily="34" charset="0"/>
                <a:cs typeface="Arial" panose="020B0604020202020204" pitchFamily="34" charset="0"/>
              </a:rPr>
            </a:br>
            <a:br>
              <a:rPr lang="en-US" sz="3600" kern="0" spc="65" dirty="0">
                <a:latin typeface="Arial" panose="020B0604020202020204" pitchFamily="34" charset="0"/>
                <a:cs typeface="Arial" panose="020B0604020202020204" pitchFamily="34" charset="0"/>
              </a:rPr>
            </a:br>
            <a:br>
              <a:rPr lang="en-US" sz="3600" kern="0" spc="65" dirty="0">
                <a:latin typeface="Arial" panose="020B0604020202020204" pitchFamily="34" charset="0"/>
                <a:cs typeface="Arial" panose="020B0604020202020204" pitchFamily="34" charset="0"/>
              </a:rPr>
            </a:br>
            <a:r>
              <a:rPr lang="en-US" sz="2400" kern="0" spc="45" dirty="0">
                <a:solidFill>
                  <a:schemeClr val="bg1">
                    <a:lumMod val="85000"/>
                  </a:schemeClr>
                </a:solidFill>
                <a:latin typeface="Arial" panose="020B0604020202020204" pitchFamily="34" charset="0"/>
                <a:cs typeface="Arial" panose="020B0604020202020204" pitchFamily="34" charset="0"/>
              </a:rPr>
              <a:t>Introduction of domestic steel with a focus on sustainability </a:t>
            </a:r>
            <a:br>
              <a:rPr lang="en-US" sz="2400" kern="0" spc="45" dirty="0">
                <a:solidFill>
                  <a:schemeClr val="accent6"/>
                </a:solidFill>
                <a:latin typeface="Arial" panose="020B0604020202020204" pitchFamily="34" charset="0"/>
                <a:cs typeface="Arial" panose="020B0604020202020204" pitchFamily="34" charset="0"/>
              </a:rPr>
            </a:br>
            <a:r>
              <a:rPr lang="en-US" sz="2400" kern="0" spc="45" dirty="0">
                <a:solidFill>
                  <a:schemeClr val="bg1">
                    <a:lumMod val="85000"/>
                  </a:schemeClr>
                </a:solidFill>
                <a:latin typeface="Arial" panose="020B0604020202020204" pitchFamily="34" charset="0"/>
                <a:cs typeface="Arial" panose="020B0604020202020204" pitchFamily="34" charset="0"/>
              </a:rPr>
              <a:t>Embodied carbon of steel buildings </a:t>
            </a:r>
          </a:p>
          <a:p>
            <a:pPr marL="12065" marR="5080" indent="-635" algn="l">
              <a:lnSpc>
                <a:spcPct val="102200"/>
              </a:lnSpc>
              <a:spcBef>
                <a:spcPts val="30"/>
              </a:spcBef>
            </a:pPr>
            <a:r>
              <a:rPr lang="en-US" sz="2400" kern="0" spc="45" dirty="0">
                <a:solidFill>
                  <a:schemeClr val="bg1">
                    <a:lumMod val="85000"/>
                  </a:schemeClr>
                </a:solidFill>
                <a:latin typeface="Arial" panose="020B0604020202020204" pitchFamily="34" charset="0"/>
                <a:cs typeface="Arial" panose="020B0604020202020204" pitchFamily="34" charset="0"/>
              </a:rPr>
              <a:t>Sustainable steel building design practice</a:t>
            </a:r>
            <a:br>
              <a:rPr lang="en-US" sz="3600" kern="0" spc="65" dirty="0">
                <a:solidFill>
                  <a:schemeClr val="accent6"/>
                </a:solidFill>
                <a:latin typeface="Arial" panose="020B0604020202020204" pitchFamily="34" charset="0"/>
                <a:cs typeface="Arial" panose="020B0604020202020204" pitchFamily="34" charset="0"/>
              </a:rPr>
            </a:br>
            <a:r>
              <a:rPr lang="en-US" sz="2400" spc="45" dirty="0">
                <a:solidFill>
                  <a:schemeClr val="bg1">
                    <a:lumMod val="85000"/>
                  </a:schemeClr>
                </a:solidFill>
                <a:latin typeface="Arial" panose="020B0604020202020204" pitchFamily="34" charset="0"/>
                <a:cs typeface="Arial" panose="020B0604020202020204" pitchFamily="34" charset="0"/>
              </a:rPr>
              <a:t>Life cycle assessment and EPD </a:t>
            </a:r>
            <a:br>
              <a:rPr lang="en-US" sz="2400" spc="45" dirty="0">
                <a:solidFill>
                  <a:schemeClr val="bg1">
                    <a:lumMod val="85000"/>
                  </a:schemeClr>
                </a:solidFill>
                <a:latin typeface="Arial" panose="020B0604020202020204" pitchFamily="34" charset="0"/>
                <a:cs typeface="Arial" panose="020B0604020202020204" pitchFamily="34" charset="0"/>
              </a:rPr>
            </a:br>
            <a:r>
              <a:rPr lang="en-US" sz="2400" spc="45" dirty="0">
                <a:solidFill>
                  <a:schemeClr val="bg1">
                    <a:lumMod val="85000"/>
                  </a:schemeClr>
                </a:solidFill>
                <a:latin typeface="Arial" panose="020B0604020202020204" pitchFamily="34" charset="0"/>
                <a:cs typeface="Arial" panose="020B0604020202020204" pitchFamily="34" charset="0"/>
              </a:rPr>
              <a:t>Measurement of embodied carbon</a:t>
            </a:r>
            <a:br>
              <a:rPr lang="en-US" sz="2400" spc="45" dirty="0">
                <a:solidFill>
                  <a:schemeClr val="bg1">
                    <a:lumMod val="85000"/>
                  </a:schemeClr>
                </a:solidFill>
                <a:latin typeface="Arial" panose="020B0604020202020204" pitchFamily="34" charset="0"/>
                <a:cs typeface="Arial" panose="020B0604020202020204" pitchFamily="34" charset="0"/>
              </a:rPr>
            </a:br>
            <a:r>
              <a:rPr lang="en-US" sz="2400" spc="45" dirty="0">
                <a:solidFill>
                  <a:schemeClr val="bg1">
                    <a:lumMod val="85000"/>
                  </a:schemeClr>
                </a:solidFill>
                <a:latin typeface="Arial" panose="020B0604020202020204" pitchFamily="34" charset="0"/>
                <a:cs typeface="Arial" panose="020B0604020202020204" pitchFamily="34" charset="0"/>
              </a:rPr>
              <a:t>Design of sustainable steel buildings using LCA tools</a:t>
            </a:r>
            <a:br>
              <a:rPr lang="en-US" sz="1600" kern="0" dirty="0">
                <a:solidFill>
                  <a:schemeClr val="bg1">
                    <a:lumMod val="85000"/>
                  </a:schemeClr>
                </a:solidFill>
                <a:latin typeface="Arial" panose="020B0604020202020204" pitchFamily="34" charset="0"/>
                <a:cs typeface="Arial" panose="020B0604020202020204" pitchFamily="34" charset="0"/>
              </a:rPr>
            </a:br>
            <a:endParaRPr lang="en-US" sz="2400" kern="0" dirty="0">
              <a:solidFill>
                <a:schemeClr val="bg1">
                  <a:lumMod val="85000"/>
                </a:schemeClr>
              </a:solidFill>
              <a:latin typeface="Arial" panose="020B0604020202020204" pitchFamily="34" charset="0"/>
              <a:cs typeface="Arial" panose="020B0604020202020204" pitchFamily="34" charset="0"/>
            </a:endParaRPr>
          </a:p>
        </p:txBody>
      </p:sp>
      <p:pic>
        <p:nvPicPr>
          <p:cNvPr id="2" name="Picture 1" descr="A black and white logo&#10;&#10;Description automatically generated">
            <a:extLst>
              <a:ext uri="{FF2B5EF4-FFF2-40B4-BE49-F238E27FC236}">
                <a16:creationId xmlns:a16="http://schemas.microsoft.com/office/drawing/2014/main" id="{5A95E730-6F81-4F81-6535-6E5AA6C808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6249936"/>
            <a:ext cx="448044" cy="448044"/>
          </a:xfrm>
          <a:prstGeom prst="rect">
            <a:avLst/>
          </a:prstGeom>
        </p:spPr>
      </p:pic>
    </p:spTree>
    <p:extLst>
      <p:ext uri="{BB962C8B-B14F-4D97-AF65-F5344CB8AC3E}">
        <p14:creationId xmlns:p14="http://schemas.microsoft.com/office/powerpoint/2010/main" val="30753607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AAF96E8-5FD4-55E0-C352-254251B1A06A}"/>
              </a:ext>
            </a:extLst>
          </p:cNvPr>
          <p:cNvSpPr txBox="1"/>
          <p:nvPr/>
        </p:nvSpPr>
        <p:spPr>
          <a:xfrm>
            <a:off x="533400" y="555312"/>
            <a:ext cx="11277600" cy="3970318"/>
          </a:xfrm>
          <a:prstGeom prst="rect">
            <a:avLst/>
          </a:prstGeom>
          <a:noFill/>
        </p:spPr>
        <p:txBody>
          <a:bodyPr wrap="square">
            <a:spAutoFit/>
          </a:bodyPr>
          <a:lstStyle/>
          <a:p>
            <a:r>
              <a:rPr lang="en-US" b="1" dirty="0">
                <a:solidFill>
                  <a:srgbClr val="000000"/>
                </a:solidFill>
                <a:effectLst/>
                <a:latin typeface="Arial" panose="020B0604020202020204" pitchFamily="34" charset="0"/>
                <a:cs typeface="Arial" panose="020B0604020202020204" pitchFamily="34" charset="0"/>
              </a:rPr>
              <a:t>References and links </a:t>
            </a:r>
          </a:p>
          <a:p>
            <a:pPr marL="0" marR="0">
              <a:spcBef>
                <a:spcPts val="0"/>
              </a:spcBef>
              <a:spcAft>
                <a:spcPts val="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[1] </a:t>
            </a:r>
            <a:r>
              <a:rPr lang="en-US" sz="1800" dirty="0">
                <a:solidFill>
                  <a:srgbClr val="0563C1"/>
                </a:solidFill>
                <a:effectLst/>
                <a:latin typeface="Arial" panose="020B0604020202020204" pitchFamily="34" charset="0"/>
                <a:ea typeface="Times New Roman" panose="02020603050405020304" pitchFamily="18" charset="0"/>
                <a:cs typeface="Arial" panose="020B0604020202020204" pitchFamily="34" charset="0"/>
                <a:hlinkClick r:id="rId2"/>
              </a:rPr>
              <a:t>10 Steps to Reducing Embodied Carbon, Larry Strain </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spcBef>
                <a:spcPts val="0"/>
              </a:spcBef>
              <a:spcAft>
                <a:spcPts val="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[2] </a:t>
            </a:r>
            <a:r>
              <a:rPr lang="en-US" sz="1800" dirty="0">
                <a:solidFill>
                  <a:srgbClr val="0563C1"/>
                </a:solidFill>
                <a:effectLst/>
                <a:latin typeface="Arial" panose="020B0604020202020204" pitchFamily="34" charset="0"/>
                <a:ea typeface="Times New Roman" panose="02020603050405020304" pitchFamily="18" charset="0"/>
                <a:cs typeface="Arial" panose="020B0604020202020204" pitchFamily="34" charset="0"/>
                <a:hlinkClick r:id="rId3"/>
              </a:rPr>
              <a:t>More than Recycled Content: The Sustainable Characteristics of Structural Steel, AISC 2017</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spcBef>
                <a:spcPts val="0"/>
              </a:spcBef>
              <a:spcAft>
                <a:spcPts val="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[3] </a:t>
            </a:r>
            <a:r>
              <a:rPr lang="en-US" sz="1800" dirty="0">
                <a:solidFill>
                  <a:srgbClr val="0563C1"/>
                </a:solidFill>
                <a:effectLst/>
                <a:latin typeface="Arial" panose="020B0604020202020204" pitchFamily="34" charset="0"/>
                <a:ea typeface="Times New Roman" panose="02020603050405020304" pitchFamily="18" charset="0"/>
                <a:cs typeface="Arial" panose="020B0604020202020204" pitchFamily="34" charset="0"/>
                <a:hlinkClick r:id="rId4"/>
              </a:rPr>
              <a:t>Recycled Content in Steel, Building Green 2009</a:t>
            </a:r>
            <a:endParaRPr lang="en-US" sz="1800" dirty="0">
              <a:solidFill>
                <a:srgbClr val="0563C1"/>
              </a:solidFill>
              <a:effectLst/>
              <a:latin typeface="Arial" panose="020B0604020202020204" pitchFamily="34" charset="0"/>
              <a:ea typeface="Times New Roman" panose="02020603050405020304" pitchFamily="18" charset="0"/>
              <a:cs typeface="Arial" panose="020B0604020202020204" pitchFamily="34" charset="0"/>
            </a:endParaRPr>
          </a:p>
          <a:p>
            <a:r>
              <a:rPr lang="en-US" sz="1800" dirty="0">
                <a:effectLst/>
                <a:latin typeface="Arial" panose="020B0604020202020204" pitchFamily="34" charset="0"/>
                <a:ea typeface="Times New Roman" panose="02020603050405020304" pitchFamily="18" charset="0"/>
                <a:cs typeface="Arial" panose="020B0604020202020204" pitchFamily="34" charset="0"/>
              </a:rPr>
              <a:t>[4]</a:t>
            </a: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800" dirty="0">
                <a:effectLst/>
                <a:latin typeface="Arial" panose="020B0604020202020204" pitchFamily="34" charset="0"/>
                <a:ea typeface="Times New Roman" panose="02020603050405020304" pitchFamily="18" charset="0"/>
                <a:cs typeface="Arial" panose="020B0604020202020204" pitchFamily="34" charset="0"/>
                <a:hlinkClick r:id="rId5"/>
              </a:rPr>
              <a:t>https://www.ssab.com/en/fossil-free-steel/hybrit-a-new-revolutionary-steelmaking-technology#video</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0" marR="0">
              <a:spcBef>
                <a:spcPts val="0"/>
              </a:spcBef>
              <a:spcAft>
                <a:spcPts val="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[5]</a:t>
            </a:r>
            <a:r>
              <a:rPr lang="en-US" sz="1800" dirty="0">
                <a:solidFill>
                  <a:srgbClr val="222222"/>
                </a:solidFill>
                <a:effectLst/>
                <a:latin typeface="Arial" panose="020B0604020202020204" pitchFamily="34" charset="0"/>
                <a:ea typeface="Times New Roman" panose="02020603050405020304" pitchFamily="18" charset="0"/>
                <a:cs typeface="Arial" panose="020B0604020202020204" pitchFamily="34" charset="0"/>
              </a:rPr>
              <a:t> Proctor, D. M., Fehling, K. A., Shay, E. C., </a:t>
            </a:r>
            <a:r>
              <a:rPr lang="en-US" sz="1800" dirty="0" err="1">
                <a:solidFill>
                  <a:srgbClr val="222222"/>
                </a:solidFill>
                <a:effectLst/>
                <a:latin typeface="Arial" panose="020B0604020202020204" pitchFamily="34" charset="0"/>
                <a:ea typeface="Times New Roman" panose="02020603050405020304" pitchFamily="18" charset="0"/>
                <a:cs typeface="Arial" panose="020B0604020202020204" pitchFamily="34" charset="0"/>
              </a:rPr>
              <a:t>Wittenborn</a:t>
            </a:r>
            <a:r>
              <a:rPr lang="en-US" sz="1800" dirty="0">
                <a:solidFill>
                  <a:srgbClr val="222222"/>
                </a:solidFill>
                <a:effectLst/>
                <a:latin typeface="Arial" panose="020B0604020202020204" pitchFamily="34" charset="0"/>
                <a:ea typeface="Times New Roman" panose="02020603050405020304" pitchFamily="18" charset="0"/>
                <a:cs typeface="Arial" panose="020B0604020202020204" pitchFamily="34" charset="0"/>
              </a:rPr>
              <a:t>, J. L., Green, J. J., Avent, C., ... &amp; Zak, M. A. (2000). Physical and Chemical Characteristics of Blast Furnace, Basic Oxygen Furnace, and Electric Arc Furnace Steel Industry Slags. </a:t>
            </a:r>
            <a:r>
              <a:rPr lang="en-US" sz="1800" i="1" dirty="0">
                <a:effectLst/>
                <a:latin typeface="Arial" panose="020B0604020202020204" pitchFamily="34" charset="0"/>
                <a:ea typeface="Times New Roman" panose="02020603050405020304" pitchFamily="18" charset="0"/>
                <a:cs typeface="Arial" panose="020B0604020202020204" pitchFamily="34" charset="0"/>
              </a:rPr>
              <a:t>Environmental Science &amp; Technology</a:t>
            </a:r>
            <a:r>
              <a:rPr lang="en-US" sz="1800" dirty="0">
                <a:effectLst/>
                <a:latin typeface="Arial" panose="020B0604020202020204" pitchFamily="34" charset="0"/>
                <a:ea typeface="Times New Roman" panose="02020603050405020304" pitchFamily="18" charset="0"/>
                <a:cs typeface="Arial" panose="020B0604020202020204" pitchFamily="34" charset="0"/>
              </a:rPr>
              <a:t>, </a:t>
            </a:r>
            <a:r>
              <a:rPr lang="en-US" sz="1800" i="1" dirty="0">
                <a:effectLst/>
                <a:latin typeface="Arial" panose="020B0604020202020204" pitchFamily="34" charset="0"/>
                <a:ea typeface="Times New Roman" panose="02020603050405020304" pitchFamily="18" charset="0"/>
                <a:cs typeface="Arial" panose="020B0604020202020204" pitchFamily="34" charset="0"/>
              </a:rPr>
              <a:t>34</a:t>
            </a:r>
            <a:r>
              <a:rPr lang="en-US" sz="1800" dirty="0">
                <a:effectLst/>
                <a:latin typeface="Arial" panose="020B0604020202020204" pitchFamily="34" charset="0"/>
                <a:ea typeface="Times New Roman" panose="02020603050405020304" pitchFamily="18" charset="0"/>
                <a:cs typeface="Arial" panose="020B0604020202020204" pitchFamily="34" charset="0"/>
              </a:rPr>
              <a:t>(8), 1576-1582.</a:t>
            </a:r>
          </a:p>
          <a:p>
            <a:pPr marL="0" marR="0">
              <a:spcBef>
                <a:spcPts val="0"/>
              </a:spcBef>
              <a:spcAft>
                <a:spcPts val="0"/>
              </a:spcAft>
            </a:pPr>
            <a:r>
              <a:rPr lang="en-US" sz="1800" dirty="0">
                <a:solidFill>
                  <a:srgbClr val="222222"/>
                </a:solidFill>
                <a:effectLst/>
                <a:latin typeface="Arial" panose="020B0604020202020204" pitchFamily="34" charset="0"/>
                <a:ea typeface="Times New Roman" panose="02020603050405020304" pitchFamily="18" charset="0"/>
                <a:cs typeface="Arial" panose="020B0604020202020204" pitchFamily="34" charset="0"/>
              </a:rPr>
              <a:t>[6] Pellegrino, C., &amp; </a:t>
            </a:r>
            <a:r>
              <a:rPr lang="en-US" sz="1800" dirty="0" err="1">
                <a:solidFill>
                  <a:srgbClr val="222222"/>
                </a:solidFill>
                <a:effectLst/>
                <a:latin typeface="Arial" panose="020B0604020202020204" pitchFamily="34" charset="0"/>
                <a:ea typeface="Times New Roman" panose="02020603050405020304" pitchFamily="18" charset="0"/>
                <a:cs typeface="Arial" panose="020B0604020202020204" pitchFamily="34" charset="0"/>
              </a:rPr>
              <a:t>Faleschini</a:t>
            </a:r>
            <a:r>
              <a:rPr lang="en-US" sz="1800" dirty="0">
                <a:solidFill>
                  <a:srgbClr val="222222"/>
                </a:solidFill>
                <a:effectLst/>
                <a:latin typeface="Arial" panose="020B0604020202020204" pitchFamily="34" charset="0"/>
                <a:ea typeface="Times New Roman" panose="02020603050405020304" pitchFamily="18" charset="0"/>
                <a:cs typeface="Arial" panose="020B0604020202020204" pitchFamily="34" charset="0"/>
              </a:rPr>
              <a:t>, F. (2016). </a:t>
            </a:r>
            <a:r>
              <a:rPr lang="en-US" sz="1800" i="1" dirty="0">
                <a:effectLst/>
                <a:latin typeface="Arial" panose="020B0604020202020204" pitchFamily="34" charset="0"/>
                <a:ea typeface="Times New Roman" panose="02020603050405020304" pitchFamily="18" charset="0"/>
                <a:cs typeface="Arial" panose="020B0604020202020204" pitchFamily="34" charset="0"/>
              </a:rPr>
              <a:t>Sustainability Improvements in the Concrete </a:t>
            </a:r>
            <a:r>
              <a:rPr lang="en-US" i="1" dirty="0">
                <a:latin typeface="Arial" panose="020B0604020202020204" pitchFamily="34" charset="0"/>
                <a:ea typeface="Times New Roman" panose="02020603050405020304" pitchFamily="18" charset="0"/>
                <a:cs typeface="Arial" panose="020B0604020202020204" pitchFamily="34" charset="0"/>
              </a:rPr>
              <a:t>I</a:t>
            </a:r>
            <a:r>
              <a:rPr lang="en-US" sz="1800" i="1" dirty="0">
                <a:effectLst/>
                <a:latin typeface="Arial" panose="020B0604020202020204" pitchFamily="34" charset="0"/>
                <a:ea typeface="Times New Roman" panose="02020603050405020304" pitchFamily="18" charset="0"/>
                <a:cs typeface="Arial" panose="020B0604020202020204" pitchFamily="34" charset="0"/>
              </a:rPr>
              <a:t>ndustry: Use of Recycled Materials for Structural Concrete Production</a:t>
            </a:r>
            <a:r>
              <a:rPr lang="en-US" sz="1800" dirty="0">
                <a:effectLst/>
                <a:latin typeface="Arial" panose="020B0604020202020204" pitchFamily="34" charset="0"/>
                <a:ea typeface="Times New Roman" panose="02020603050405020304" pitchFamily="18" charset="0"/>
                <a:cs typeface="Arial" panose="020B0604020202020204" pitchFamily="34" charset="0"/>
              </a:rPr>
              <a:t>. Springer.</a:t>
            </a:r>
          </a:p>
          <a:p>
            <a:pPr marL="0" marR="0">
              <a:spcBef>
                <a:spcPts val="0"/>
              </a:spcBef>
              <a:spcAft>
                <a:spcPts val="0"/>
              </a:spcAft>
            </a:pPr>
            <a:r>
              <a:rPr lang="en-US" sz="1800" dirty="0">
                <a:effectLst/>
                <a:latin typeface="Arial" panose="020B0604020202020204" pitchFamily="34" charset="0"/>
                <a:ea typeface="Times New Roman" panose="02020603050405020304" pitchFamily="18" charset="0"/>
                <a:cs typeface="Arial" panose="020B0604020202020204" pitchFamily="34" charset="0"/>
              </a:rPr>
              <a:t>[7] Leontief, W. (Ed.). (1986). Input-output economics. Oxford University Press.</a:t>
            </a:r>
          </a:p>
          <a:p>
            <a:endParaRPr lang="en-US" sz="1800" dirty="0">
              <a:effectLst/>
              <a:latin typeface="Times New Roman" panose="02020603050405020304" pitchFamily="18" charset="0"/>
              <a:ea typeface="Times New Roman" panose="02020603050405020304" pitchFamily="18" charset="0"/>
            </a:endParaRPr>
          </a:p>
          <a:p>
            <a:endParaRPr lang="en-US" b="1" dirty="0">
              <a:solidFill>
                <a:srgbClr val="000000"/>
              </a:solidFill>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7C5F9963-74C6-4D3C-EEC7-8C410C74F9B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1923" y="6257556"/>
            <a:ext cx="448044" cy="448044"/>
          </a:xfrm>
          <a:prstGeom prst="rect">
            <a:avLst/>
          </a:prstGeom>
        </p:spPr>
      </p:pic>
    </p:spTree>
    <p:extLst>
      <p:ext uri="{BB962C8B-B14F-4D97-AF65-F5344CB8AC3E}">
        <p14:creationId xmlns:p14="http://schemas.microsoft.com/office/powerpoint/2010/main" val="16760269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77418" y="163195"/>
            <a:ext cx="10876382" cy="566822"/>
          </a:xfrm>
          <a:prstGeom prst="rect">
            <a:avLst/>
          </a:prstGeom>
        </p:spPr>
        <p:txBody>
          <a:bodyPr vert="horz" wrap="square" lIns="0" tIns="12700" rIns="0" bIns="0" rtlCol="0">
            <a:spAutoFit/>
          </a:bodyPr>
          <a:lstStyle/>
          <a:p>
            <a:pPr marL="12700">
              <a:lnSpc>
                <a:spcPct val="100000"/>
              </a:lnSpc>
              <a:spcBef>
                <a:spcPts val="100"/>
              </a:spcBef>
            </a:pPr>
            <a:r>
              <a:rPr lang="en-US" b="0" spc="-5" dirty="0">
                <a:solidFill>
                  <a:srgbClr val="7E7E7E"/>
                </a:solidFill>
              </a:rPr>
              <a:t>INTRODUCTION</a:t>
            </a:r>
            <a:r>
              <a:rPr lang="en-US" b="0" spc="-5" dirty="0">
                <a:solidFill>
                  <a:srgbClr val="7E7E7E"/>
                </a:solidFill>
                <a:latin typeface="Arial"/>
                <a:cs typeface="Arial"/>
              </a:rPr>
              <a:t> </a:t>
            </a:r>
            <a:r>
              <a:rPr sz="3600" b="0" dirty="0">
                <a:solidFill>
                  <a:srgbClr val="AFBB21"/>
                </a:solidFill>
                <a:latin typeface="Arial"/>
                <a:cs typeface="Arial"/>
              </a:rPr>
              <a:t>|</a:t>
            </a:r>
            <a:r>
              <a:rPr sz="3600" b="0" spc="-185" dirty="0">
                <a:solidFill>
                  <a:srgbClr val="AFBB21"/>
                </a:solidFill>
                <a:latin typeface="Arial"/>
                <a:cs typeface="Arial"/>
              </a:rPr>
              <a:t> </a:t>
            </a:r>
            <a:r>
              <a:rPr lang="en-US" b="0" spc="-5" dirty="0">
                <a:solidFill>
                  <a:srgbClr val="AFBB21"/>
                </a:solidFill>
                <a:latin typeface="Arial"/>
                <a:cs typeface="Arial"/>
              </a:rPr>
              <a:t> DOMESTIC STEEL MANUFACTURING</a:t>
            </a:r>
            <a:endParaRPr sz="3600" dirty="0">
              <a:latin typeface="Arial"/>
              <a:cs typeface="Arial"/>
            </a:endParaRPr>
          </a:p>
        </p:txBody>
      </p:sp>
      <p:pic>
        <p:nvPicPr>
          <p:cNvPr id="3" name="Content Placeholder 8" descr="1106a_10546.jpg">
            <a:extLst>
              <a:ext uri="{FF2B5EF4-FFF2-40B4-BE49-F238E27FC236}">
                <a16:creationId xmlns:a16="http://schemas.microsoft.com/office/drawing/2014/main" id="{C2E73194-8920-7E94-759F-9507E5B2D6A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689"/>
          <a:stretch/>
        </p:blipFill>
        <p:spPr>
          <a:xfrm>
            <a:off x="394855" y="2565608"/>
            <a:ext cx="5815047" cy="2897678"/>
          </a:xfrm>
          <a:prstGeom prst="rect">
            <a:avLst/>
          </a:prstGeom>
        </p:spPr>
      </p:pic>
      <p:sp>
        <p:nvSpPr>
          <p:cNvPr id="4" name="Rectangle 3">
            <a:extLst>
              <a:ext uri="{FF2B5EF4-FFF2-40B4-BE49-F238E27FC236}">
                <a16:creationId xmlns:a16="http://schemas.microsoft.com/office/drawing/2014/main" id="{43E865F3-CB01-6237-10A6-44568F29E8AE}"/>
              </a:ext>
            </a:extLst>
          </p:cNvPr>
          <p:cNvSpPr txBox="1">
            <a:spLocks noChangeArrowheads="1"/>
          </p:cNvSpPr>
          <p:nvPr/>
        </p:nvSpPr>
        <p:spPr>
          <a:xfrm>
            <a:off x="394855" y="978333"/>
            <a:ext cx="5288574" cy="1523494"/>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nSpc>
                <a:spcPct val="90000"/>
              </a:lnSpc>
            </a:pPr>
            <a:r>
              <a:rPr lang="en-US" altLang="en-US" sz="2400" b="1" kern="0" dirty="0">
                <a:solidFill>
                  <a:srgbClr val="00B0F0"/>
                </a:solidFill>
                <a:latin typeface="Arial" panose="020B0604020202020204" pitchFamily="34" charset="0"/>
                <a:cs typeface="Arial" panose="020B0604020202020204" pitchFamily="34" charset="0"/>
              </a:rPr>
              <a:t>Steelmaking: Large traditional mill</a:t>
            </a:r>
          </a:p>
          <a:p>
            <a:pPr>
              <a:lnSpc>
                <a:spcPct val="90000"/>
              </a:lnSpc>
            </a:pPr>
            <a:r>
              <a:rPr lang="en-US" altLang="en-US" kern="0" dirty="0">
                <a:solidFill>
                  <a:sysClr val="windowText" lastClr="000000"/>
                </a:solidFill>
                <a:latin typeface="Arial" panose="020B0604020202020204" pitchFamily="34" charset="0"/>
                <a:cs typeface="Arial" panose="020B0604020202020204" pitchFamily="34" charset="0"/>
              </a:rPr>
              <a:t>Iron ore is the raw ingredient, first processed into molten iron in a blast furnace, followed by conversion to steel in a second operation</a:t>
            </a:r>
          </a:p>
        </p:txBody>
      </p:sp>
      <p:pic>
        <p:nvPicPr>
          <p:cNvPr id="6" name="Content Placeholder 9" descr="electric arc furnace diagram.jpg">
            <a:extLst>
              <a:ext uri="{FF2B5EF4-FFF2-40B4-BE49-F238E27FC236}">
                <a16:creationId xmlns:a16="http://schemas.microsoft.com/office/drawing/2014/main" id="{19D9449F-9519-7A75-7E43-274C952A5CF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7955"/>
          <a:stretch/>
        </p:blipFill>
        <p:spPr>
          <a:xfrm>
            <a:off x="6393873" y="2750143"/>
            <a:ext cx="5798127" cy="2897678"/>
          </a:xfrm>
          <a:prstGeom prst="rect">
            <a:avLst/>
          </a:prstGeom>
        </p:spPr>
      </p:pic>
      <p:sp>
        <p:nvSpPr>
          <p:cNvPr id="8" name="TextBox 7">
            <a:extLst>
              <a:ext uri="{FF2B5EF4-FFF2-40B4-BE49-F238E27FC236}">
                <a16:creationId xmlns:a16="http://schemas.microsoft.com/office/drawing/2014/main" id="{E14002A9-6947-2D8C-8D55-3AFEB504620A}"/>
              </a:ext>
            </a:extLst>
          </p:cNvPr>
          <p:cNvSpPr txBox="1"/>
          <p:nvPr/>
        </p:nvSpPr>
        <p:spPr>
          <a:xfrm>
            <a:off x="6096000" y="974935"/>
            <a:ext cx="5957454" cy="1421928"/>
          </a:xfrm>
          <a:prstGeom prst="rect">
            <a:avLst/>
          </a:prstGeom>
          <a:noFill/>
        </p:spPr>
        <p:txBody>
          <a:bodyPr wrap="square">
            <a:spAutoFit/>
          </a:bodyPr>
          <a:lstStyle/>
          <a:p>
            <a:pPr eaLnBrk="1" hangingPunct="1">
              <a:lnSpc>
                <a:spcPct val="90000"/>
              </a:lnSpc>
              <a:buFontTx/>
              <a:buNone/>
              <a:defRPr/>
            </a:pPr>
            <a:r>
              <a:rPr lang="en-US" sz="2400" b="1" dirty="0">
                <a:solidFill>
                  <a:srgbClr val="00B0F0"/>
                </a:solidFill>
                <a:latin typeface="Arial" panose="020B0604020202020204" pitchFamily="34" charset="0"/>
                <a:cs typeface="Arial" panose="020B0604020202020204" pitchFamily="34" charset="0"/>
              </a:rPr>
              <a:t>Steelmaking: Mini-Mill</a:t>
            </a:r>
          </a:p>
          <a:p>
            <a:pPr eaLnBrk="1" hangingPunct="1">
              <a:lnSpc>
                <a:spcPct val="90000"/>
              </a:lnSpc>
              <a:defRPr/>
            </a:pPr>
            <a:r>
              <a:rPr lang="en-US" sz="1800" dirty="0">
                <a:latin typeface="Arial" panose="020B0604020202020204" pitchFamily="34" charset="0"/>
                <a:cs typeface="Arial" panose="020B0604020202020204" pitchFamily="34" charset="0"/>
              </a:rPr>
              <a:t>In the North America today, most steel is made from recycled steel scrap in "mini-mills" using electric arc furnaces. Steel scrap is converted directly to new steel, bypassing the need to make iron from ore.</a:t>
            </a:r>
          </a:p>
        </p:txBody>
      </p:sp>
      <p:sp>
        <p:nvSpPr>
          <p:cNvPr id="10" name="TextBox 9">
            <a:extLst>
              <a:ext uri="{FF2B5EF4-FFF2-40B4-BE49-F238E27FC236}">
                <a16:creationId xmlns:a16="http://schemas.microsoft.com/office/drawing/2014/main" id="{AF1225B3-37D7-675F-DEA5-AD5E01886FD3}"/>
              </a:ext>
            </a:extLst>
          </p:cNvPr>
          <p:cNvSpPr txBox="1"/>
          <p:nvPr/>
        </p:nvSpPr>
        <p:spPr>
          <a:xfrm>
            <a:off x="1067566" y="6031468"/>
            <a:ext cx="4469624" cy="369332"/>
          </a:xfrm>
          <a:prstGeom prst="rect">
            <a:avLst/>
          </a:prstGeom>
          <a:noFill/>
        </p:spPr>
        <p:txBody>
          <a:bodyPr wrap="square">
            <a:spAutoFit/>
          </a:bodyPr>
          <a:lstStyle/>
          <a:p>
            <a:r>
              <a:rPr lang="en-US" b="0" dirty="0">
                <a:solidFill>
                  <a:srgbClr val="000000"/>
                </a:solidFill>
                <a:effectLst/>
                <a:latin typeface="Arial" panose="020B0604020202020204" pitchFamily="34" charset="0"/>
                <a:cs typeface="Arial" panose="020B0604020202020204" pitchFamily="34" charset="0"/>
              </a:rPr>
              <a:t>BASIC OXYGEN FURNACES (BOFs) </a:t>
            </a:r>
            <a:endParaRPr lang="en-US"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02080047-8422-3AC0-80E9-1D5E830A532D}"/>
              </a:ext>
            </a:extLst>
          </p:cNvPr>
          <p:cNvSpPr txBox="1"/>
          <p:nvPr/>
        </p:nvSpPr>
        <p:spPr>
          <a:xfrm>
            <a:off x="6869558" y="6031468"/>
            <a:ext cx="4927587" cy="369332"/>
          </a:xfrm>
          <a:prstGeom prst="rect">
            <a:avLst/>
          </a:prstGeom>
          <a:noFill/>
        </p:spPr>
        <p:txBody>
          <a:bodyPr wrap="square">
            <a:spAutoFit/>
          </a:bodyPr>
          <a:lstStyle/>
          <a:p>
            <a:r>
              <a:rPr lang="en-US" b="0" dirty="0">
                <a:solidFill>
                  <a:srgbClr val="000000"/>
                </a:solidFill>
                <a:effectLst/>
                <a:latin typeface="Arial" panose="020B0604020202020204" pitchFamily="34" charset="0"/>
                <a:cs typeface="Arial" panose="020B0604020202020204" pitchFamily="34" charset="0"/>
              </a:rPr>
              <a:t>ELECTRIC ARC FURNACES (EAFS) </a:t>
            </a:r>
            <a:endParaRPr lang="en-US" dirty="0">
              <a:latin typeface="Arial" panose="020B0604020202020204" pitchFamily="34" charset="0"/>
              <a:cs typeface="Arial" panose="020B0604020202020204" pitchFamily="34" charset="0"/>
            </a:endParaRPr>
          </a:p>
        </p:txBody>
      </p:sp>
      <p:sp>
        <p:nvSpPr>
          <p:cNvPr id="5" name="Holder 6">
            <a:extLst>
              <a:ext uri="{FF2B5EF4-FFF2-40B4-BE49-F238E27FC236}">
                <a16:creationId xmlns:a16="http://schemas.microsoft.com/office/drawing/2014/main" id="{7AC740C7-6124-2F89-3172-E426E1D2990D}"/>
              </a:ext>
            </a:extLst>
          </p:cNvPr>
          <p:cNvSpPr>
            <a:spLocks noGrp="1"/>
          </p:cNvSpPr>
          <p:nvPr>
            <p:ph type="sldNum" sz="quarter" idx="7"/>
          </p:nvPr>
        </p:nvSpPr>
        <p:spPr>
          <a:xfrm>
            <a:off x="11582399" y="6537960"/>
            <a:ext cx="559605" cy="320040"/>
          </a:xfrm>
          <a:prstGeom prst="rect">
            <a:avLst/>
          </a:prstGeom>
        </p:spPr>
        <p:txBody>
          <a:bodyPr lIns="0" tIns="0" rIns="0" bIns="0"/>
          <a:lstStyle>
            <a:lvl1pPr algn="r">
              <a:defRPr>
                <a:solidFill>
                  <a:schemeClr val="tx1">
                    <a:tint val="75000"/>
                  </a:schemeClr>
                </a:solidFill>
              </a:defRPr>
            </a:lvl1pPr>
          </a:lstStyle>
          <a:p>
            <a:fld id="{B6F15528-21DE-4FAA-801E-634DDDAF4B2B}" type="slidenum">
              <a:rPr/>
              <a:t>5</a:t>
            </a:fld>
            <a:endParaRPr/>
          </a:p>
        </p:txBody>
      </p:sp>
      <p:sp>
        <p:nvSpPr>
          <p:cNvPr id="9" name="Oval 8">
            <a:extLst>
              <a:ext uri="{FF2B5EF4-FFF2-40B4-BE49-F238E27FC236}">
                <a16:creationId xmlns:a16="http://schemas.microsoft.com/office/drawing/2014/main" id="{E4E12A87-E105-A11F-6D83-108C5F62C39C}"/>
              </a:ext>
            </a:extLst>
          </p:cNvPr>
          <p:cNvSpPr/>
          <p:nvPr/>
        </p:nvSpPr>
        <p:spPr>
          <a:xfrm>
            <a:off x="9829800" y="2303329"/>
            <a:ext cx="2133600" cy="1967345"/>
          </a:xfrm>
          <a:prstGeom prst="ellipse">
            <a:avLst/>
          </a:prstGeom>
          <a:noFill/>
          <a:ln w="571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bject 4">
            <a:extLst>
              <a:ext uri="{FF2B5EF4-FFF2-40B4-BE49-F238E27FC236}">
                <a16:creationId xmlns:a16="http://schemas.microsoft.com/office/drawing/2014/main" id="{23BE51C6-E881-D695-B9BD-0229E8B51E16}"/>
              </a:ext>
            </a:extLst>
          </p:cNvPr>
          <p:cNvSpPr txBox="1"/>
          <p:nvPr/>
        </p:nvSpPr>
        <p:spPr>
          <a:xfrm>
            <a:off x="6448974" y="5624680"/>
            <a:ext cx="5648695" cy="320601"/>
          </a:xfrm>
          <a:prstGeom prst="rect">
            <a:avLst/>
          </a:prstGeom>
        </p:spPr>
        <p:txBody>
          <a:bodyPr vert="horz" wrap="square" lIns="0" tIns="12700" rIns="0" bIns="0" rtlCol="0">
            <a:spAutoFit/>
          </a:bodyPr>
          <a:lstStyle/>
          <a:p>
            <a:pPr marL="12700">
              <a:spcBef>
                <a:spcPts val="100"/>
              </a:spcBef>
            </a:pPr>
            <a:r>
              <a:rPr sz="1000" spc="-40" dirty="0">
                <a:latin typeface="Arial" panose="020B0604020202020204" pitchFamily="34" charset="0"/>
                <a:cs typeface="Arial" panose="020B0604020202020204" pitchFamily="34" charset="0"/>
              </a:rPr>
              <a:t>Image</a:t>
            </a:r>
            <a:r>
              <a:rPr sz="1000" spc="-75" dirty="0">
                <a:latin typeface="Arial" panose="020B0604020202020204" pitchFamily="34" charset="0"/>
                <a:cs typeface="Arial" panose="020B0604020202020204" pitchFamily="34" charset="0"/>
              </a:rPr>
              <a:t> </a:t>
            </a:r>
            <a:r>
              <a:rPr sz="1000" spc="-20" dirty="0">
                <a:latin typeface="Arial" panose="020B0604020202020204" pitchFamily="34" charset="0"/>
                <a:cs typeface="Arial" panose="020B0604020202020204" pitchFamily="34" charset="0"/>
              </a:rPr>
              <a:t>Credit:</a:t>
            </a:r>
            <a:r>
              <a:rPr sz="1000" spc="-70" dirty="0">
                <a:latin typeface="Arial" panose="020B0604020202020204" pitchFamily="34" charset="0"/>
                <a:cs typeface="Arial" panose="020B0604020202020204" pitchFamily="34" charset="0"/>
              </a:rPr>
              <a:t> </a:t>
            </a:r>
            <a:r>
              <a:rPr lang="en-US" sz="1000" b="0" i="0" dirty="0">
                <a:solidFill>
                  <a:srgbClr val="222222"/>
                </a:solidFill>
                <a:effectLst/>
                <a:latin typeface="Arial" panose="020B0604020202020204" pitchFamily="34" charset="0"/>
              </a:rPr>
              <a:t>Allen, E., &amp; </a:t>
            </a:r>
            <a:r>
              <a:rPr lang="en-US" sz="1000" b="0" i="0" dirty="0" err="1">
                <a:solidFill>
                  <a:srgbClr val="222222"/>
                </a:solidFill>
                <a:effectLst/>
                <a:latin typeface="Arial" panose="020B0604020202020204" pitchFamily="34" charset="0"/>
              </a:rPr>
              <a:t>Iano</a:t>
            </a:r>
            <a:r>
              <a:rPr lang="en-US" sz="1000" b="0" i="0" dirty="0">
                <a:solidFill>
                  <a:srgbClr val="222222"/>
                </a:solidFill>
                <a:effectLst/>
                <a:latin typeface="Arial" panose="020B0604020202020204" pitchFamily="34" charset="0"/>
              </a:rPr>
              <a:t>, J. (2019). </a:t>
            </a:r>
            <a:r>
              <a:rPr lang="en-US" sz="1000" b="0" i="1" dirty="0">
                <a:solidFill>
                  <a:srgbClr val="222222"/>
                </a:solidFill>
                <a:effectLst/>
                <a:latin typeface="Arial" panose="020B0604020202020204" pitchFamily="34" charset="0"/>
              </a:rPr>
              <a:t>Fundamentals of Building </a:t>
            </a:r>
            <a:r>
              <a:rPr lang="en-US" sz="1000" i="1" dirty="0">
                <a:solidFill>
                  <a:srgbClr val="222222"/>
                </a:solidFill>
                <a:latin typeface="Arial" panose="020B0604020202020204" pitchFamily="34" charset="0"/>
              </a:rPr>
              <a:t>C</a:t>
            </a:r>
            <a:r>
              <a:rPr lang="en-US" sz="1000" b="0" i="1" dirty="0">
                <a:solidFill>
                  <a:srgbClr val="222222"/>
                </a:solidFill>
                <a:effectLst/>
                <a:latin typeface="Arial" panose="020B0604020202020204" pitchFamily="34" charset="0"/>
              </a:rPr>
              <a:t>onstruction: materials and methods</a:t>
            </a:r>
            <a:r>
              <a:rPr lang="en-US" sz="1000" b="0" i="0" dirty="0">
                <a:solidFill>
                  <a:srgbClr val="222222"/>
                </a:solidFill>
                <a:effectLst/>
                <a:latin typeface="Arial" panose="020B0604020202020204" pitchFamily="34" charset="0"/>
              </a:rPr>
              <a:t>. John Wiley &amp; Sons.</a:t>
            </a:r>
            <a:r>
              <a:rPr lang="en-US" sz="1000" dirty="0">
                <a:latin typeface="Arial" panose="020B0604020202020204" pitchFamily="34" charset="0"/>
                <a:cs typeface="Arial" panose="020B0604020202020204" pitchFamily="34" charset="0"/>
              </a:rPr>
              <a:t> </a:t>
            </a:r>
          </a:p>
        </p:txBody>
      </p:sp>
      <p:pic>
        <p:nvPicPr>
          <p:cNvPr id="13" name="Picture 12">
            <a:extLst>
              <a:ext uri="{FF2B5EF4-FFF2-40B4-BE49-F238E27FC236}">
                <a16:creationId xmlns:a16="http://schemas.microsoft.com/office/drawing/2014/main" id="{87685D75-D572-FFDC-AF56-1AB5A328A64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1923" y="6257556"/>
            <a:ext cx="448044" cy="448044"/>
          </a:xfrm>
          <a:prstGeom prst="rect">
            <a:avLst/>
          </a:prstGeom>
        </p:spPr>
      </p:pic>
    </p:spTree>
    <p:extLst>
      <p:ext uri="{BB962C8B-B14F-4D97-AF65-F5344CB8AC3E}">
        <p14:creationId xmlns:p14="http://schemas.microsoft.com/office/powerpoint/2010/main" val="26889158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2">
            <a:extLst>
              <a:ext uri="{FF2B5EF4-FFF2-40B4-BE49-F238E27FC236}">
                <a16:creationId xmlns:a16="http://schemas.microsoft.com/office/drawing/2014/main" id="{75BC919A-0BB4-3B9D-C670-5EE20454A7D9}"/>
              </a:ext>
            </a:extLst>
          </p:cNvPr>
          <p:cNvSpPr txBox="1">
            <a:spLocks/>
          </p:cNvSpPr>
          <p:nvPr/>
        </p:nvSpPr>
        <p:spPr>
          <a:xfrm>
            <a:off x="477418" y="163195"/>
            <a:ext cx="9580982" cy="566822"/>
          </a:xfrm>
          <a:prstGeom prst="rect">
            <a:avLst/>
          </a:prstGeom>
        </p:spPr>
        <p:txBody>
          <a:bodyPr vert="horz" wrap="square" lIns="0" tIns="12700" rIns="0" bIns="0" rtlCol="0">
            <a:spAutoFit/>
          </a:bodyPr>
          <a:lstStyle>
            <a:lvl1pPr>
              <a:defRPr sz="2800" b="1" i="0">
                <a:solidFill>
                  <a:srgbClr val="AEBC21"/>
                </a:solidFill>
                <a:latin typeface="Arial"/>
                <a:ea typeface="+mj-ea"/>
                <a:cs typeface="Arial"/>
              </a:defRPr>
            </a:lvl1pPr>
          </a:lstStyle>
          <a:p>
            <a:pPr marL="12700">
              <a:spcBef>
                <a:spcPts val="100"/>
              </a:spcBef>
            </a:pPr>
            <a:r>
              <a:rPr lang="en-US" b="0" spc="-5" dirty="0">
                <a:solidFill>
                  <a:srgbClr val="7E7E7E"/>
                </a:solidFill>
              </a:rPr>
              <a:t>INTRODUCTION</a:t>
            </a:r>
            <a:r>
              <a:rPr lang="en-US" b="0" kern="0" spc="-5" dirty="0">
                <a:solidFill>
                  <a:srgbClr val="7E7E7E"/>
                </a:solidFill>
              </a:rPr>
              <a:t> </a:t>
            </a:r>
            <a:r>
              <a:rPr lang="en-US" sz="3600" b="0" kern="0" dirty="0">
                <a:solidFill>
                  <a:srgbClr val="AFBB21"/>
                </a:solidFill>
              </a:rPr>
              <a:t>|</a:t>
            </a:r>
            <a:r>
              <a:rPr lang="en-US" sz="3600" b="0" kern="0" spc="-185" dirty="0">
                <a:solidFill>
                  <a:srgbClr val="AFBB21"/>
                </a:solidFill>
              </a:rPr>
              <a:t> </a:t>
            </a:r>
            <a:r>
              <a:rPr lang="en-US" b="0" kern="0" spc="-5" dirty="0">
                <a:solidFill>
                  <a:srgbClr val="AFBB21"/>
                </a:solidFill>
              </a:rPr>
              <a:t> DOMESTIC STEEL MANUFACTURING</a:t>
            </a:r>
            <a:endParaRPr lang="en-US" sz="3600" kern="0" dirty="0"/>
          </a:p>
        </p:txBody>
      </p:sp>
      <p:sp>
        <p:nvSpPr>
          <p:cNvPr id="3" name="Holder 6">
            <a:extLst>
              <a:ext uri="{FF2B5EF4-FFF2-40B4-BE49-F238E27FC236}">
                <a16:creationId xmlns:a16="http://schemas.microsoft.com/office/drawing/2014/main" id="{00EFB042-F7BF-DE24-2A58-41A545980AD3}"/>
              </a:ext>
            </a:extLst>
          </p:cNvPr>
          <p:cNvSpPr>
            <a:spLocks noGrp="1"/>
          </p:cNvSpPr>
          <p:nvPr>
            <p:ph type="sldNum" sz="quarter" idx="7"/>
          </p:nvPr>
        </p:nvSpPr>
        <p:spPr>
          <a:xfrm>
            <a:off x="10584351" y="6537960"/>
            <a:ext cx="1557654" cy="320040"/>
          </a:xfrm>
          <a:prstGeom prst="rect">
            <a:avLst/>
          </a:prstGeom>
        </p:spPr>
        <p:txBody>
          <a:bodyPr lIns="0" tIns="0" rIns="0" bIns="0"/>
          <a:lstStyle>
            <a:lvl1pPr algn="r">
              <a:defRPr>
                <a:solidFill>
                  <a:schemeClr val="tx1">
                    <a:tint val="75000"/>
                  </a:schemeClr>
                </a:solidFill>
              </a:defRPr>
            </a:lvl1pPr>
          </a:lstStyle>
          <a:p>
            <a:fld id="{B6F15528-21DE-4FAA-801E-634DDDAF4B2B}" type="slidenum">
              <a:rPr/>
              <a:t>6</a:t>
            </a:fld>
            <a:endParaRPr/>
          </a:p>
        </p:txBody>
      </p:sp>
      <p:pic>
        <p:nvPicPr>
          <p:cNvPr id="2" name="Picture 1">
            <a:extLst>
              <a:ext uri="{FF2B5EF4-FFF2-40B4-BE49-F238E27FC236}">
                <a16:creationId xmlns:a16="http://schemas.microsoft.com/office/drawing/2014/main" id="{2172D766-4DC8-4E8A-1BD4-01668A7453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1923" y="6257556"/>
            <a:ext cx="448044" cy="448044"/>
          </a:xfrm>
          <a:prstGeom prst="rect">
            <a:avLst/>
          </a:prstGeom>
        </p:spPr>
      </p:pic>
      <p:pic>
        <p:nvPicPr>
          <p:cNvPr id="15" name="Picture 14" descr="A diagram of a factory&#10;&#10;Description automatically generated">
            <a:extLst>
              <a:ext uri="{FF2B5EF4-FFF2-40B4-BE49-F238E27FC236}">
                <a16:creationId xmlns:a16="http://schemas.microsoft.com/office/drawing/2014/main" id="{982193B3-DBFC-AB81-43B7-9109D3B8FC19}"/>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b="69035"/>
          <a:stretch/>
        </p:blipFill>
        <p:spPr>
          <a:xfrm>
            <a:off x="523489" y="1041099"/>
            <a:ext cx="10929681" cy="1702101"/>
          </a:xfrm>
          <a:prstGeom prst="rect">
            <a:avLst/>
          </a:prstGeom>
        </p:spPr>
      </p:pic>
      <p:sp>
        <p:nvSpPr>
          <p:cNvPr id="17" name="Rectangle 16">
            <a:extLst>
              <a:ext uri="{FF2B5EF4-FFF2-40B4-BE49-F238E27FC236}">
                <a16:creationId xmlns:a16="http://schemas.microsoft.com/office/drawing/2014/main" id="{DFAD76C6-E0B4-32CE-4BFE-160DADBF0A23}"/>
              </a:ext>
            </a:extLst>
          </p:cNvPr>
          <p:cNvSpPr/>
          <p:nvPr/>
        </p:nvSpPr>
        <p:spPr>
          <a:xfrm>
            <a:off x="4724401" y="1228375"/>
            <a:ext cx="2264433" cy="533401"/>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CC1D5928-8059-1C2D-41D3-42FDB05964DE}"/>
              </a:ext>
            </a:extLst>
          </p:cNvPr>
          <p:cNvSpPr txBox="1"/>
          <p:nvPr/>
        </p:nvSpPr>
        <p:spPr>
          <a:xfrm>
            <a:off x="4724401" y="1278648"/>
            <a:ext cx="2264434" cy="492443"/>
          </a:xfrm>
          <a:prstGeom prst="rect">
            <a:avLst/>
          </a:prstGeom>
          <a:noFill/>
        </p:spPr>
        <p:txBody>
          <a:bodyPr wrap="square" rtlCol="0">
            <a:spAutoFit/>
          </a:bodyPr>
          <a:lstStyle/>
          <a:p>
            <a:pPr algn="ctr"/>
            <a:r>
              <a:rPr lang="en-US" sz="1300" b="1" dirty="0">
                <a:solidFill>
                  <a:schemeClr val="bg1"/>
                </a:solidFill>
                <a:latin typeface="Arial Narrow" panose="020B0606020202030204" pitchFamily="34" charset="0"/>
                <a:cs typeface="Arial" panose="020B0604020202020204" pitchFamily="34" charset="0"/>
              </a:rPr>
              <a:t>ELECTRIC ARC FURNACE</a:t>
            </a:r>
          </a:p>
          <a:p>
            <a:pPr algn="ctr"/>
            <a:r>
              <a:rPr lang="en-US" sz="1300" b="1" dirty="0">
                <a:solidFill>
                  <a:schemeClr val="bg1"/>
                </a:solidFill>
                <a:latin typeface="Arial Narrow" panose="020B0606020202030204" pitchFamily="34" charset="0"/>
                <a:cs typeface="Arial" panose="020B0604020202020204" pitchFamily="34" charset="0"/>
              </a:rPr>
              <a:t>(EAF)</a:t>
            </a:r>
          </a:p>
        </p:txBody>
      </p:sp>
      <p:pic>
        <p:nvPicPr>
          <p:cNvPr id="19" name="Picture 18" descr="A diagram of a factory&#10;&#10;Description automatically generated">
            <a:extLst>
              <a:ext uri="{FF2B5EF4-FFF2-40B4-BE49-F238E27FC236}">
                <a16:creationId xmlns:a16="http://schemas.microsoft.com/office/drawing/2014/main" id="{C2F7101A-07D8-9C23-F883-6A66F1275AC0}"/>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l="2878" t="30677" r="5790" b="5046"/>
          <a:stretch/>
        </p:blipFill>
        <p:spPr>
          <a:xfrm>
            <a:off x="838201" y="3172433"/>
            <a:ext cx="9982200" cy="3533167"/>
          </a:xfrm>
          <a:prstGeom prst="rect">
            <a:avLst/>
          </a:prstGeom>
        </p:spPr>
      </p:pic>
      <p:sp>
        <p:nvSpPr>
          <p:cNvPr id="20" name="Rectangle 19">
            <a:extLst>
              <a:ext uri="{FF2B5EF4-FFF2-40B4-BE49-F238E27FC236}">
                <a16:creationId xmlns:a16="http://schemas.microsoft.com/office/drawing/2014/main" id="{F1EBDB4C-E423-0055-82A4-99708629ED78}"/>
              </a:ext>
            </a:extLst>
          </p:cNvPr>
          <p:cNvSpPr/>
          <p:nvPr/>
        </p:nvSpPr>
        <p:spPr>
          <a:xfrm>
            <a:off x="3810000" y="2805327"/>
            <a:ext cx="533400" cy="248956"/>
          </a:xfrm>
          <a:prstGeom prst="rect">
            <a:avLst/>
          </a:prstGeom>
          <a:solidFill>
            <a:srgbClr val="92D050"/>
          </a:solidFill>
          <a:ln w="1905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59B4ADBD-7670-3B27-AA4E-75C90A726B76}"/>
              </a:ext>
            </a:extLst>
          </p:cNvPr>
          <p:cNvSpPr/>
          <p:nvPr/>
        </p:nvSpPr>
        <p:spPr>
          <a:xfrm>
            <a:off x="2169542" y="2805327"/>
            <a:ext cx="1647647" cy="248956"/>
          </a:xfrm>
          <a:prstGeom prst="rect">
            <a:avLst/>
          </a:prstGeom>
          <a:noFill/>
          <a:ln w="1905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CA8BA074-F46D-E460-FA0E-4FD481C6184D}"/>
              </a:ext>
            </a:extLst>
          </p:cNvPr>
          <p:cNvSpPr txBox="1"/>
          <p:nvPr/>
        </p:nvSpPr>
        <p:spPr>
          <a:xfrm>
            <a:off x="2268028" y="2788454"/>
            <a:ext cx="1476555" cy="261610"/>
          </a:xfrm>
          <a:prstGeom prst="rect">
            <a:avLst/>
          </a:prstGeom>
          <a:noFill/>
          <a:ln w="19050">
            <a:noFill/>
          </a:ln>
        </p:spPr>
        <p:txBody>
          <a:bodyPr wrap="square" rtlCol="0">
            <a:spAutoFit/>
          </a:bodyPr>
          <a:lstStyle/>
          <a:p>
            <a:pPr algn="ctr"/>
            <a:r>
              <a:rPr lang="en-US" sz="1100" b="1" dirty="0">
                <a:solidFill>
                  <a:schemeClr val="tx1">
                    <a:lumMod val="50000"/>
                    <a:lumOff val="50000"/>
                  </a:schemeClr>
                </a:solidFill>
                <a:latin typeface="Arial Narrow" panose="020B0606020202030204" pitchFamily="34" charset="0"/>
                <a:cs typeface="Arial" panose="020B0604020202020204" pitchFamily="34" charset="0"/>
              </a:rPr>
              <a:t>OTHER ELEMENTS</a:t>
            </a:r>
          </a:p>
        </p:txBody>
      </p:sp>
      <p:sp>
        <p:nvSpPr>
          <p:cNvPr id="23" name="TextBox 22">
            <a:extLst>
              <a:ext uri="{FF2B5EF4-FFF2-40B4-BE49-F238E27FC236}">
                <a16:creationId xmlns:a16="http://schemas.microsoft.com/office/drawing/2014/main" id="{6375FB2E-3628-BF94-4136-9A38714A1FB8}"/>
              </a:ext>
            </a:extLst>
          </p:cNvPr>
          <p:cNvSpPr txBox="1"/>
          <p:nvPr/>
        </p:nvSpPr>
        <p:spPr>
          <a:xfrm>
            <a:off x="3723528" y="2739438"/>
            <a:ext cx="735100" cy="369332"/>
          </a:xfrm>
          <a:prstGeom prst="rect">
            <a:avLst/>
          </a:prstGeom>
          <a:noFill/>
        </p:spPr>
        <p:txBody>
          <a:bodyPr wrap="square" rtlCol="0">
            <a:spAutoFit/>
          </a:bodyPr>
          <a:lstStyle/>
          <a:p>
            <a:pPr algn="ctr"/>
            <a:r>
              <a:rPr lang="en-US" sz="900" b="1" dirty="0">
                <a:solidFill>
                  <a:schemeClr val="tx1">
                    <a:lumMod val="65000"/>
                    <a:lumOff val="35000"/>
                  </a:schemeClr>
                </a:solidFill>
                <a:latin typeface="Arial Narrow" panose="020B0606020202030204" pitchFamily="34" charset="0"/>
                <a:cs typeface="Arial" panose="020B0604020202020204" pitchFamily="34" charset="0"/>
              </a:rPr>
              <a:t>25% RECYCLED</a:t>
            </a:r>
          </a:p>
        </p:txBody>
      </p:sp>
      <p:sp>
        <p:nvSpPr>
          <p:cNvPr id="24" name="Rectangle 23">
            <a:extLst>
              <a:ext uri="{FF2B5EF4-FFF2-40B4-BE49-F238E27FC236}">
                <a16:creationId xmlns:a16="http://schemas.microsoft.com/office/drawing/2014/main" id="{0AB5F2AE-5556-60F5-7FA3-EDA2676489E5}"/>
              </a:ext>
            </a:extLst>
          </p:cNvPr>
          <p:cNvSpPr/>
          <p:nvPr/>
        </p:nvSpPr>
        <p:spPr>
          <a:xfrm>
            <a:off x="4876801" y="2818469"/>
            <a:ext cx="2112033" cy="235813"/>
          </a:xfrm>
          <a:prstGeom prst="rect">
            <a:avLst/>
          </a:prstGeom>
          <a:solidFill>
            <a:srgbClr val="92D050"/>
          </a:solidFill>
          <a:ln w="1905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08A65275-A53F-3217-5379-F425E3B2CE7D}"/>
              </a:ext>
            </a:extLst>
          </p:cNvPr>
          <p:cNvSpPr/>
          <p:nvPr/>
        </p:nvSpPr>
        <p:spPr>
          <a:xfrm>
            <a:off x="4800599" y="2818469"/>
            <a:ext cx="76201" cy="235813"/>
          </a:xfrm>
          <a:prstGeom prst="rect">
            <a:avLst/>
          </a:prstGeom>
          <a:noFill/>
          <a:ln w="1905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50198B15-8FA1-649C-A5AA-962040EC16A8}"/>
              </a:ext>
            </a:extLst>
          </p:cNvPr>
          <p:cNvSpPr txBox="1"/>
          <p:nvPr/>
        </p:nvSpPr>
        <p:spPr>
          <a:xfrm>
            <a:off x="4942217" y="2803657"/>
            <a:ext cx="1981200" cy="261610"/>
          </a:xfrm>
          <a:prstGeom prst="rect">
            <a:avLst/>
          </a:prstGeom>
          <a:noFill/>
        </p:spPr>
        <p:txBody>
          <a:bodyPr wrap="square" rtlCol="0">
            <a:spAutoFit/>
          </a:bodyPr>
          <a:lstStyle/>
          <a:p>
            <a:pPr algn="ctr"/>
            <a:r>
              <a:rPr lang="en-US" sz="1100" b="1" dirty="0">
                <a:solidFill>
                  <a:schemeClr val="tx1">
                    <a:lumMod val="65000"/>
                    <a:lumOff val="35000"/>
                  </a:schemeClr>
                </a:solidFill>
                <a:latin typeface="Arial Narrow" panose="020B0606020202030204" pitchFamily="34" charset="0"/>
                <a:cs typeface="Arial" panose="020B0604020202020204" pitchFamily="34" charset="0"/>
              </a:rPr>
              <a:t>RECYCLED CONTENT 93-98%</a:t>
            </a:r>
          </a:p>
        </p:txBody>
      </p:sp>
      <p:sp>
        <p:nvSpPr>
          <p:cNvPr id="28" name="Rectangle 27">
            <a:extLst>
              <a:ext uri="{FF2B5EF4-FFF2-40B4-BE49-F238E27FC236}">
                <a16:creationId xmlns:a16="http://schemas.microsoft.com/office/drawing/2014/main" id="{6F9C08D8-DEFF-A183-FD8E-3077D16446A6}"/>
              </a:ext>
            </a:extLst>
          </p:cNvPr>
          <p:cNvSpPr/>
          <p:nvPr/>
        </p:nvSpPr>
        <p:spPr>
          <a:xfrm>
            <a:off x="4800600" y="3108851"/>
            <a:ext cx="2188234" cy="182746"/>
          </a:xfrm>
          <a:prstGeom prst="rect">
            <a:avLst/>
          </a:prstGeom>
          <a:noFill/>
          <a:ln w="1905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33195BE8-2F25-7223-CD5C-A9186619C62A}"/>
              </a:ext>
            </a:extLst>
          </p:cNvPr>
          <p:cNvSpPr txBox="1"/>
          <p:nvPr/>
        </p:nvSpPr>
        <p:spPr>
          <a:xfrm>
            <a:off x="4800600" y="3063597"/>
            <a:ext cx="2112034" cy="261610"/>
          </a:xfrm>
          <a:prstGeom prst="rect">
            <a:avLst/>
          </a:prstGeom>
          <a:noFill/>
        </p:spPr>
        <p:txBody>
          <a:bodyPr wrap="square" rtlCol="0">
            <a:spAutoFit/>
          </a:bodyPr>
          <a:lstStyle/>
          <a:p>
            <a:pPr algn="ctr"/>
            <a:r>
              <a:rPr lang="en-US" sz="1100" b="1" dirty="0">
                <a:solidFill>
                  <a:schemeClr val="tx1">
                    <a:lumMod val="50000"/>
                    <a:lumOff val="50000"/>
                  </a:schemeClr>
                </a:solidFill>
                <a:latin typeface="Arial Narrow" panose="020B0606020202030204" pitchFamily="34" charset="0"/>
                <a:cs typeface="Arial" panose="020B0604020202020204" pitchFamily="34" charset="0"/>
              </a:rPr>
              <a:t>70% US EAF, 30% GLOBALLY</a:t>
            </a:r>
          </a:p>
        </p:txBody>
      </p:sp>
      <p:sp>
        <p:nvSpPr>
          <p:cNvPr id="30" name="Rectangle 29">
            <a:extLst>
              <a:ext uri="{FF2B5EF4-FFF2-40B4-BE49-F238E27FC236}">
                <a16:creationId xmlns:a16="http://schemas.microsoft.com/office/drawing/2014/main" id="{F1069BEB-1E6E-109D-334F-AE9571236592}"/>
              </a:ext>
            </a:extLst>
          </p:cNvPr>
          <p:cNvSpPr/>
          <p:nvPr/>
        </p:nvSpPr>
        <p:spPr>
          <a:xfrm>
            <a:off x="4800600" y="2588970"/>
            <a:ext cx="2188234" cy="182746"/>
          </a:xfrm>
          <a:prstGeom prst="rect">
            <a:avLst/>
          </a:prstGeom>
          <a:noFill/>
          <a:ln w="1905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25EFEE75-11B6-15EA-1E1C-083A48D97163}"/>
              </a:ext>
            </a:extLst>
          </p:cNvPr>
          <p:cNvSpPr txBox="1"/>
          <p:nvPr/>
        </p:nvSpPr>
        <p:spPr>
          <a:xfrm>
            <a:off x="4800600" y="2543716"/>
            <a:ext cx="2188231" cy="261610"/>
          </a:xfrm>
          <a:prstGeom prst="rect">
            <a:avLst/>
          </a:prstGeom>
          <a:noFill/>
          <a:ln w="19050">
            <a:noFill/>
          </a:ln>
        </p:spPr>
        <p:txBody>
          <a:bodyPr wrap="square" rtlCol="0">
            <a:spAutoFit/>
          </a:bodyPr>
          <a:lstStyle/>
          <a:p>
            <a:pPr algn="ctr"/>
            <a:r>
              <a:rPr lang="en-US" sz="1100" b="1" dirty="0">
                <a:solidFill>
                  <a:schemeClr val="tx1">
                    <a:lumMod val="50000"/>
                    <a:lumOff val="50000"/>
                  </a:schemeClr>
                </a:solidFill>
                <a:latin typeface="Arial Narrow" panose="020B0606020202030204" pitchFamily="34" charset="0"/>
                <a:cs typeface="Arial" panose="020B0604020202020204" pitchFamily="34" charset="0"/>
              </a:rPr>
              <a:t>OVER 50% FEWER CO</a:t>
            </a:r>
            <a:r>
              <a:rPr lang="en-US" sz="1100" b="1" baseline="-25000" dirty="0">
                <a:solidFill>
                  <a:schemeClr val="tx1">
                    <a:lumMod val="50000"/>
                    <a:lumOff val="50000"/>
                  </a:schemeClr>
                </a:solidFill>
                <a:latin typeface="Arial Narrow" panose="020B0606020202030204" pitchFamily="34" charset="0"/>
                <a:cs typeface="Arial" panose="020B0604020202020204" pitchFamily="34" charset="0"/>
              </a:rPr>
              <a:t>2 </a:t>
            </a:r>
            <a:r>
              <a:rPr lang="en-US" sz="1100" b="1" dirty="0">
                <a:solidFill>
                  <a:schemeClr val="tx1">
                    <a:lumMod val="50000"/>
                    <a:lumOff val="50000"/>
                  </a:schemeClr>
                </a:solidFill>
                <a:latin typeface="Arial Narrow" panose="020B0606020202030204" pitchFamily="34" charset="0"/>
                <a:cs typeface="Arial" panose="020B0604020202020204" pitchFamily="34" charset="0"/>
              </a:rPr>
              <a:t>EMISSIONS</a:t>
            </a:r>
          </a:p>
        </p:txBody>
      </p:sp>
      <p:sp>
        <p:nvSpPr>
          <p:cNvPr id="32" name="Rectangle 31">
            <a:extLst>
              <a:ext uri="{FF2B5EF4-FFF2-40B4-BE49-F238E27FC236}">
                <a16:creationId xmlns:a16="http://schemas.microsoft.com/office/drawing/2014/main" id="{83977559-A211-8E7F-4105-A09B5899CFDC}"/>
              </a:ext>
            </a:extLst>
          </p:cNvPr>
          <p:cNvSpPr/>
          <p:nvPr/>
        </p:nvSpPr>
        <p:spPr>
          <a:xfrm>
            <a:off x="2169543" y="3104658"/>
            <a:ext cx="2188234" cy="182746"/>
          </a:xfrm>
          <a:prstGeom prst="rect">
            <a:avLst/>
          </a:prstGeom>
          <a:noFill/>
          <a:ln w="1905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7A17E6E3-2890-4270-FACA-B4FFAA2C4EC2}"/>
              </a:ext>
            </a:extLst>
          </p:cNvPr>
          <p:cNvSpPr txBox="1"/>
          <p:nvPr/>
        </p:nvSpPr>
        <p:spPr>
          <a:xfrm>
            <a:off x="2209800" y="3059404"/>
            <a:ext cx="2112034" cy="261610"/>
          </a:xfrm>
          <a:prstGeom prst="rect">
            <a:avLst/>
          </a:prstGeom>
          <a:noFill/>
        </p:spPr>
        <p:txBody>
          <a:bodyPr wrap="square" rtlCol="0">
            <a:spAutoFit/>
          </a:bodyPr>
          <a:lstStyle/>
          <a:p>
            <a:pPr algn="ctr"/>
            <a:r>
              <a:rPr lang="en-US" sz="1100" b="1" dirty="0">
                <a:solidFill>
                  <a:schemeClr val="tx1">
                    <a:lumMod val="50000"/>
                    <a:lumOff val="50000"/>
                  </a:schemeClr>
                </a:solidFill>
                <a:latin typeface="Arial Narrow" panose="020B0606020202030204" pitchFamily="34" charset="0"/>
                <a:cs typeface="Arial" panose="020B0604020202020204" pitchFamily="34" charset="0"/>
              </a:rPr>
              <a:t>30% US BOF, 70% GLOBALLY</a:t>
            </a:r>
          </a:p>
        </p:txBody>
      </p:sp>
      <p:sp>
        <p:nvSpPr>
          <p:cNvPr id="11" name="TextBox 10">
            <a:extLst>
              <a:ext uri="{FF2B5EF4-FFF2-40B4-BE49-F238E27FC236}">
                <a16:creationId xmlns:a16="http://schemas.microsoft.com/office/drawing/2014/main" id="{0B513BE7-06E5-1766-D55A-388F1D1F4B11}"/>
              </a:ext>
            </a:extLst>
          </p:cNvPr>
          <p:cNvSpPr txBox="1"/>
          <p:nvPr/>
        </p:nvSpPr>
        <p:spPr>
          <a:xfrm>
            <a:off x="10681584" y="5968270"/>
            <a:ext cx="1642782" cy="246221"/>
          </a:xfrm>
          <a:prstGeom prst="rect">
            <a:avLst/>
          </a:prstGeom>
          <a:noFill/>
        </p:spPr>
        <p:txBody>
          <a:bodyPr wrap="square">
            <a:spAutoFit/>
          </a:bodyPr>
          <a:lstStyle/>
          <a:p>
            <a:r>
              <a:rPr lang="en-US" sz="1000" dirty="0">
                <a:solidFill>
                  <a:srgbClr val="222222"/>
                </a:solidFill>
                <a:latin typeface="Arial" panose="020B0604020202020204" pitchFamily="34" charset="0"/>
              </a:rPr>
              <a:t>Image</a:t>
            </a:r>
            <a:r>
              <a:rPr lang="en-US" sz="1000" b="0" i="0" dirty="0">
                <a:solidFill>
                  <a:srgbClr val="222222"/>
                </a:solidFill>
                <a:effectLst/>
                <a:latin typeface="Arial" panose="020B0604020202020204" pitchFamily="34" charset="0"/>
              </a:rPr>
              <a:t> courtesy of Hines</a:t>
            </a:r>
            <a:endParaRPr lang="en-US" sz="1000" dirty="0"/>
          </a:p>
        </p:txBody>
      </p:sp>
    </p:spTree>
    <p:extLst>
      <p:ext uri="{BB962C8B-B14F-4D97-AF65-F5344CB8AC3E}">
        <p14:creationId xmlns:p14="http://schemas.microsoft.com/office/powerpoint/2010/main" val="2391853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older 6">
            <a:extLst>
              <a:ext uri="{FF2B5EF4-FFF2-40B4-BE49-F238E27FC236}">
                <a16:creationId xmlns:a16="http://schemas.microsoft.com/office/drawing/2014/main" id="{8743BDBF-4E9E-75DE-8E8F-04A4B6681A86}"/>
              </a:ext>
            </a:extLst>
          </p:cNvPr>
          <p:cNvSpPr>
            <a:spLocks noGrp="1"/>
          </p:cNvSpPr>
          <p:nvPr>
            <p:ph type="sldNum" sz="quarter" idx="7"/>
          </p:nvPr>
        </p:nvSpPr>
        <p:spPr>
          <a:xfrm>
            <a:off x="10584351" y="6537960"/>
            <a:ext cx="1557654" cy="320040"/>
          </a:xfrm>
          <a:prstGeom prst="rect">
            <a:avLst/>
          </a:prstGeom>
        </p:spPr>
        <p:txBody>
          <a:bodyPr lIns="0" tIns="0" rIns="0" bIns="0"/>
          <a:lstStyle>
            <a:lvl1pPr algn="r">
              <a:defRPr>
                <a:solidFill>
                  <a:schemeClr val="tx1">
                    <a:tint val="75000"/>
                  </a:schemeClr>
                </a:solidFill>
              </a:defRPr>
            </a:lvl1pPr>
          </a:lstStyle>
          <a:p>
            <a:fld id="{B6F15528-21DE-4FAA-801E-634DDDAF4B2B}" type="slidenum">
              <a:rPr/>
              <a:t>7</a:t>
            </a:fld>
            <a:endParaRPr/>
          </a:p>
        </p:txBody>
      </p:sp>
      <p:pic>
        <p:nvPicPr>
          <p:cNvPr id="3" name="image3.png">
            <a:extLst>
              <a:ext uri="{FF2B5EF4-FFF2-40B4-BE49-F238E27FC236}">
                <a16:creationId xmlns:a16="http://schemas.microsoft.com/office/drawing/2014/main" id="{7740F2CD-CCB8-B7AD-25F8-751E4D0906AC}"/>
              </a:ext>
            </a:extLst>
          </p:cNvPr>
          <p:cNvPicPr/>
          <p:nvPr/>
        </p:nvPicPr>
        <p:blipFill>
          <a:blip r:embed="rId3"/>
          <a:srcRect/>
          <a:stretch>
            <a:fillRect/>
          </a:stretch>
        </p:blipFill>
        <p:spPr>
          <a:xfrm>
            <a:off x="1821491" y="933041"/>
            <a:ext cx="8549016" cy="4739559"/>
          </a:xfrm>
          <a:prstGeom prst="rect">
            <a:avLst/>
          </a:prstGeom>
          <a:ln/>
        </p:spPr>
      </p:pic>
      <p:sp>
        <p:nvSpPr>
          <p:cNvPr id="12" name="object 2">
            <a:extLst>
              <a:ext uri="{FF2B5EF4-FFF2-40B4-BE49-F238E27FC236}">
                <a16:creationId xmlns:a16="http://schemas.microsoft.com/office/drawing/2014/main" id="{F2F909B8-237F-6A9B-5360-C0393FF781F9}"/>
              </a:ext>
            </a:extLst>
          </p:cNvPr>
          <p:cNvSpPr txBox="1">
            <a:spLocks/>
          </p:cNvSpPr>
          <p:nvPr/>
        </p:nvSpPr>
        <p:spPr>
          <a:xfrm>
            <a:off x="477418" y="163195"/>
            <a:ext cx="11104982" cy="566822"/>
          </a:xfrm>
          <a:prstGeom prst="rect">
            <a:avLst/>
          </a:prstGeom>
        </p:spPr>
        <p:txBody>
          <a:bodyPr vert="horz" wrap="square" lIns="0" tIns="12700" rIns="0" bIns="0" rtlCol="0">
            <a:spAutoFit/>
          </a:bodyPr>
          <a:lstStyle>
            <a:lvl1pPr>
              <a:defRPr sz="2800" b="1" i="0">
                <a:solidFill>
                  <a:srgbClr val="AEBC21"/>
                </a:solidFill>
                <a:latin typeface="Arial"/>
                <a:ea typeface="+mj-ea"/>
                <a:cs typeface="Arial"/>
              </a:defRPr>
            </a:lvl1pPr>
          </a:lstStyle>
          <a:p>
            <a:pPr marL="12700">
              <a:spcBef>
                <a:spcPts val="100"/>
              </a:spcBef>
            </a:pPr>
            <a:r>
              <a:rPr lang="en-US" b="0" spc="-5" dirty="0">
                <a:solidFill>
                  <a:srgbClr val="7E7E7E"/>
                </a:solidFill>
              </a:rPr>
              <a:t>INTRODUCTION</a:t>
            </a:r>
            <a:r>
              <a:rPr lang="en-US" b="0" kern="0" spc="-5" dirty="0">
                <a:solidFill>
                  <a:srgbClr val="7E7E7E"/>
                </a:solidFill>
              </a:rPr>
              <a:t> </a:t>
            </a:r>
            <a:r>
              <a:rPr lang="en-US" sz="3600" b="0" kern="0" dirty="0">
                <a:solidFill>
                  <a:srgbClr val="AFBB21"/>
                </a:solidFill>
              </a:rPr>
              <a:t>|</a:t>
            </a:r>
            <a:r>
              <a:rPr lang="en-US" sz="3600" b="0" kern="0" spc="-185" dirty="0">
                <a:solidFill>
                  <a:srgbClr val="AFBB21"/>
                </a:solidFill>
              </a:rPr>
              <a:t> </a:t>
            </a:r>
            <a:r>
              <a:rPr lang="en-US" b="0" kern="0" spc="-5" dirty="0">
                <a:solidFill>
                  <a:srgbClr val="AFBB21"/>
                </a:solidFill>
              </a:rPr>
              <a:t> DOMESTIC STEEL MANUFACTURING</a:t>
            </a:r>
            <a:endParaRPr lang="en-US" sz="3600" kern="0" dirty="0"/>
          </a:p>
        </p:txBody>
      </p:sp>
      <p:sp>
        <p:nvSpPr>
          <p:cNvPr id="2" name="TextBox 1">
            <a:extLst>
              <a:ext uri="{FF2B5EF4-FFF2-40B4-BE49-F238E27FC236}">
                <a16:creationId xmlns:a16="http://schemas.microsoft.com/office/drawing/2014/main" id="{05EC2E0F-0982-1BA3-263C-098A27DFA884}"/>
              </a:ext>
            </a:extLst>
          </p:cNvPr>
          <p:cNvSpPr txBox="1"/>
          <p:nvPr/>
        </p:nvSpPr>
        <p:spPr>
          <a:xfrm>
            <a:off x="2386304" y="5939890"/>
            <a:ext cx="7419391"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LIFE CYCLE OF DOMESTIC RECYCLED STRUCTURAL STEEL</a:t>
            </a:r>
          </a:p>
        </p:txBody>
      </p:sp>
      <p:pic>
        <p:nvPicPr>
          <p:cNvPr id="4" name="Picture 3">
            <a:extLst>
              <a:ext uri="{FF2B5EF4-FFF2-40B4-BE49-F238E27FC236}">
                <a16:creationId xmlns:a16="http://schemas.microsoft.com/office/drawing/2014/main" id="{4C348293-F7D8-B5CA-D44D-20A2AE8A2A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1923" y="6257556"/>
            <a:ext cx="448044" cy="448044"/>
          </a:xfrm>
          <a:prstGeom prst="rect">
            <a:avLst/>
          </a:prstGeom>
        </p:spPr>
      </p:pic>
    </p:spTree>
    <p:extLst>
      <p:ext uri="{BB962C8B-B14F-4D97-AF65-F5344CB8AC3E}">
        <p14:creationId xmlns:p14="http://schemas.microsoft.com/office/powerpoint/2010/main" val="29897040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348D31D1-A961-01F8-9A8D-166FF03ECCBF}"/>
              </a:ext>
            </a:extLst>
          </p:cNvPr>
          <p:cNvSpPr txBox="1"/>
          <p:nvPr/>
        </p:nvSpPr>
        <p:spPr>
          <a:xfrm>
            <a:off x="1981200" y="6071924"/>
            <a:ext cx="7444727" cy="276999"/>
          </a:xfrm>
          <a:prstGeom prst="rect">
            <a:avLst/>
          </a:prstGeom>
          <a:noFill/>
        </p:spPr>
        <p:txBody>
          <a:bodyPr wrap="square">
            <a:spAutoFit/>
          </a:bodyPr>
          <a:lstStyle/>
          <a:p>
            <a:r>
              <a:rPr lang="en-US" sz="1200" dirty="0">
                <a:latin typeface="Times New Roman" panose="02020603050405020304" pitchFamily="18" charset="0"/>
                <a:cs typeface="Times New Roman" panose="02020603050405020304" pitchFamily="18" charset="0"/>
              </a:rPr>
              <a:t>https://</a:t>
            </a:r>
            <a:r>
              <a:rPr lang="en-US" sz="1200" dirty="0" err="1">
                <a:latin typeface="Times New Roman" panose="02020603050405020304" pitchFamily="18" charset="0"/>
                <a:cs typeface="Times New Roman" panose="02020603050405020304" pitchFamily="18" charset="0"/>
              </a:rPr>
              <a:t>www.steel.org</a:t>
            </a:r>
            <a:r>
              <a:rPr lang="en-US" sz="1200" dirty="0">
                <a:latin typeface="Times New Roman" panose="02020603050405020304" pitchFamily="18" charset="0"/>
                <a:cs typeface="Times New Roman" panose="02020603050405020304" pitchFamily="18" charset="0"/>
              </a:rPr>
              <a:t>/wp-content/uploads/2020/07/AMM-Steel-Producers-Map-2018.pdf</a:t>
            </a:r>
          </a:p>
        </p:txBody>
      </p:sp>
      <p:pic>
        <p:nvPicPr>
          <p:cNvPr id="11" name="Picture 10">
            <a:extLst>
              <a:ext uri="{FF2B5EF4-FFF2-40B4-BE49-F238E27FC236}">
                <a16:creationId xmlns:a16="http://schemas.microsoft.com/office/drawing/2014/main" id="{BAEC2BAF-0885-2E3D-BBF9-2814AA7A538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734682"/>
            <a:ext cx="7772400" cy="5729653"/>
          </a:xfrm>
          <a:prstGeom prst="rect">
            <a:avLst/>
          </a:prstGeom>
        </p:spPr>
      </p:pic>
      <p:sp>
        <p:nvSpPr>
          <p:cNvPr id="12" name="object 2">
            <a:extLst>
              <a:ext uri="{FF2B5EF4-FFF2-40B4-BE49-F238E27FC236}">
                <a16:creationId xmlns:a16="http://schemas.microsoft.com/office/drawing/2014/main" id="{2B9495FD-7EF9-E1E0-91BE-DDBE9E9F80AB}"/>
              </a:ext>
            </a:extLst>
          </p:cNvPr>
          <p:cNvSpPr txBox="1">
            <a:spLocks noGrp="1"/>
          </p:cNvSpPr>
          <p:nvPr>
            <p:ph type="title"/>
          </p:nvPr>
        </p:nvSpPr>
        <p:spPr>
          <a:xfrm>
            <a:off x="477418" y="163195"/>
            <a:ext cx="10495382" cy="566822"/>
          </a:xfrm>
          <a:prstGeom prst="rect">
            <a:avLst/>
          </a:prstGeom>
        </p:spPr>
        <p:txBody>
          <a:bodyPr vert="horz" wrap="square" lIns="0" tIns="12700" rIns="0" bIns="0" rtlCol="0">
            <a:spAutoFit/>
          </a:bodyPr>
          <a:lstStyle/>
          <a:p>
            <a:pPr marL="12700">
              <a:lnSpc>
                <a:spcPct val="100000"/>
              </a:lnSpc>
              <a:spcBef>
                <a:spcPts val="100"/>
              </a:spcBef>
            </a:pPr>
            <a:r>
              <a:rPr lang="en-US" b="0" spc="-5" dirty="0">
                <a:solidFill>
                  <a:srgbClr val="7E7E7E"/>
                </a:solidFill>
              </a:rPr>
              <a:t>INTRODUCTION</a:t>
            </a:r>
            <a:r>
              <a:rPr lang="en-US" b="0" spc="-5" dirty="0">
                <a:solidFill>
                  <a:srgbClr val="7E7E7E"/>
                </a:solidFill>
                <a:latin typeface="Arial"/>
                <a:cs typeface="Arial"/>
              </a:rPr>
              <a:t> </a:t>
            </a:r>
            <a:r>
              <a:rPr sz="3600" b="0" dirty="0">
                <a:solidFill>
                  <a:srgbClr val="AFBB21"/>
                </a:solidFill>
                <a:latin typeface="Arial"/>
                <a:cs typeface="Arial"/>
              </a:rPr>
              <a:t>|</a:t>
            </a:r>
            <a:r>
              <a:rPr sz="3600" b="0" spc="-185" dirty="0">
                <a:solidFill>
                  <a:srgbClr val="AFBB21"/>
                </a:solidFill>
                <a:latin typeface="Arial"/>
                <a:cs typeface="Arial"/>
              </a:rPr>
              <a:t> </a:t>
            </a:r>
            <a:r>
              <a:rPr lang="en-US" b="0" spc="-5" dirty="0">
                <a:solidFill>
                  <a:srgbClr val="AFBB21"/>
                </a:solidFill>
                <a:latin typeface="Arial"/>
                <a:cs typeface="Arial"/>
              </a:rPr>
              <a:t> DOMESTIC STEEL MANUFACTURING</a:t>
            </a:r>
            <a:endParaRPr sz="3600" dirty="0">
              <a:latin typeface="Arial"/>
              <a:cs typeface="Arial"/>
            </a:endParaRPr>
          </a:p>
        </p:txBody>
      </p:sp>
      <p:sp>
        <p:nvSpPr>
          <p:cNvPr id="2" name="Holder 6">
            <a:extLst>
              <a:ext uri="{FF2B5EF4-FFF2-40B4-BE49-F238E27FC236}">
                <a16:creationId xmlns:a16="http://schemas.microsoft.com/office/drawing/2014/main" id="{81B42ECF-72A5-DC23-1307-BA303122C884}"/>
              </a:ext>
            </a:extLst>
          </p:cNvPr>
          <p:cNvSpPr>
            <a:spLocks noGrp="1"/>
          </p:cNvSpPr>
          <p:nvPr>
            <p:ph type="sldNum" sz="quarter" idx="7"/>
          </p:nvPr>
        </p:nvSpPr>
        <p:spPr>
          <a:xfrm>
            <a:off x="10584351" y="6537960"/>
            <a:ext cx="1557654" cy="320040"/>
          </a:xfrm>
          <a:prstGeom prst="rect">
            <a:avLst/>
          </a:prstGeom>
        </p:spPr>
        <p:txBody>
          <a:bodyPr lIns="0" tIns="0" rIns="0" bIns="0"/>
          <a:lstStyle>
            <a:lvl1pPr algn="r">
              <a:defRPr>
                <a:solidFill>
                  <a:schemeClr val="tx1">
                    <a:tint val="75000"/>
                  </a:schemeClr>
                </a:solidFill>
              </a:defRPr>
            </a:lvl1pPr>
          </a:lstStyle>
          <a:p>
            <a:fld id="{B6F15528-21DE-4FAA-801E-634DDDAF4B2B}" type="slidenum">
              <a:rPr/>
              <a:t>8</a:t>
            </a:fld>
            <a:endParaRPr/>
          </a:p>
        </p:txBody>
      </p:sp>
      <p:sp>
        <p:nvSpPr>
          <p:cNvPr id="7" name="TextBox 6">
            <a:extLst>
              <a:ext uri="{FF2B5EF4-FFF2-40B4-BE49-F238E27FC236}">
                <a16:creationId xmlns:a16="http://schemas.microsoft.com/office/drawing/2014/main" id="{B3ABA342-AC10-88CC-7BA8-900074E080A7}"/>
              </a:ext>
            </a:extLst>
          </p:cNvPr>
          <p:cNvSpPr txBox="1"/>
          <p:nvPr/>
        </p:nvSpPr>
        <p:spPr>
          <a:xfrm>
            <a:off x="6248400" y="4114800"/>
            <a:ext cx="5943600" cy="1731243"/>
          </a:xfrm>
          <a:prstGeom prst="rect">
            <a:avLst/>
          </a:prstGeom>
          <a:noFill/>
        </p:spPr>
        <p:txBody>
          <a:bodyPr wrap="square" rtlCol="0">
            <a:spAutoFit/>
          </a:bodyPr>
          <a:lstStyle/>
          <a:p>
            <a:r>
              <a:rPr lang="en-US" sz="2400" b="1" dirty="0">
                <a:solidFill>
                  <a:srgbClr val="00B0F0"/>
                </a:solidFill>
                <a:latin typeface="Arial" panose="020B0604020202020204" pitchFamily="34" charset="0"/>
                <a:cs typeface="Arial" panose="020B0604020202020204" pitchFamily="34" charset="0"/>
              </a:rPr>
              <a:t>The majority of steel for U.S buildings is from North America</a:t>
            </a:r>
          </a:p>
          <a:p>
            <a:endParaRPr lang="en-US" sz="1050" b="1" dirty="0">
              <a:solidFill>
                <a:srgbClr val="00B0F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i="0" dirty="0">
                <a:effectLst/>
                <a:latin typeface="Arial" panose="020B0604020202020204" pitchFamily="34" charset="0"/>
                <a:cs typeface="Arial" panose="020B0604020202020204" pitchFamily="34" charset="0"/>
              </a:rPr>
              <a:t>Over 70% of U.S domestic steel is EAF</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Some BOF plants have been idled</a:t>
            </a:r>
            <a:endParaRPr lang="en-US" sz="2400" i="0" dirty="0">
              <a:effectLst/>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D131B17D-C0E3-D295-26CF-557B5ADBD3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1923" y="6257556"/>
            <a:ext cx="448044" cy="448044"/>
          </a:xfrm>
          <a:prstGeom prst="rect">
            <a:avLst/>
          </a:prstGeom>
        </p:spPr>
      </p:pic>
    </p:spTree>
    <p:extLst>
      <p:ext uri="{BB962C8B-B14F-4D97-AF65-F5344CB8AC3E}">
        <p14:creationId xmlns:p14="http://schemas.microsoft.com/office/powerpoint/2010/main" val="36192792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55CBACA-F050-CD0E-869B-61AE06BE4E1E}"/>
              </a:ext>
            </a:extLst>
          </p:cNvPr>
          <p:cNvSpPr txBox="1"/>
          <p:nvPr/>
        </p:nvSpPr>
        <p:spPr>
          <a:xfrm>
            <a:off x="1828799" y="1138535"/>
            <a:ext cx="7772401" cy="461665"/>
          </a:xfrm>
          <a:prstGeom prst="rect">
            <a:avLst/>
          </a:prstGeom>
          <a:noFill/>
        </p:spPr>
        <p:txBody>
          <a:bodyPr wrap="square" rtlCol="0">
            <a:spAutoFit/>
          </a:bodyPr>
          <a:lstStyle/>
          <a:p>
            <a:pPr algn="ctr"/>
            <a:r>
              <a:rPr lang="en-US" sz="2400" dirty="0">
                <a:solidFill>
                  <a:srgbClr val="00A3E3"/>
                </a:solidFill>
                <a:effectLst/>
                <a:latin typeface="Arial" panose="020B0604020202020204" pitchFamily="34" charset="0"/>
              </a:rPr>
              <a:t>ZERO CARBON (Fossil Fuel Free) STEEL IS HERE!</a:t>
            </a:r>
          </a:p>
        </p:txBody>
      </p:sp>
      <p:pic>
        <p:nvPicPr>
          <p:cNvPr id="8" name="Picture 7">
            <a:extLst>
              <a:ext uri="{FF2B5EF4-FFF2-40B4-BE49-F238E27FC236}">
                <a16:creationId xmlns:a16="http://schemas.microsoft.com/office/drawing/2014/main" id="{B9FAD32F-AEA1-2961-F8AF-9BB3F8B972B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403683" y="1612490"/>
            <a:ext cx="6445654" cy="5054350"/>
          </a:xfrm>
          <a:prstGeom prst="rect">
            <a:avLst/>
          </a:prstGeom>
        </p:spPr>
      </p:pic>
      <p:sp>
        <p:nvSpPr>
          <p:cNvPr id="11" name="object 2">
            <a:extLst>
              <a:ext uri="{FF2B5EF4-FFF2-40B4-BE49-F238E27FC236}">
                <a16:creationId xmlns:a16="http://schemas.microsoft.com/office/drawing/2014/main" id="{360D5418-C5FC-DFC8-5F4E-822CBD508C6C}"/>
              </a:ext>
            </a:extLst>
          </p:cNvPr>
          <p:cNvSpPr txBox="1">
            <a:spLocks/>
          </p:cNvSpPr>
          <p:nvPr/>
        </p:nvSpPr>
        <p:spPr>
          <a:xfrm>
            <a:off x="477418" y="163195"/>
            <a:ext cx="9123782" cy="566822"/>
          </a:xfrm>
          <a:prstGeom prst="rect">
            <a:avLst/>
          </a:prstGeom>
        </p:spPr>
        <p:txBody>
          <a:bodyPr vert="horz" wrap="square" lIns="0" tIns="12700" rIns="0" bIns="0" rtlCol="0">
            <a:spAutoFit/>
          </a:bodyPr>
          <a:lstStyle>
            <a:lvl1pPr>
              <a:defRPr sz="2800" b="1" i="0">
                <a:solidFill>
                  <a:srgbClr val="AEBC21"/>
                </a:solidFill>
                <a:latin typeface="Arial"/>
                <a:ea typeface="+mj-ea"/>
                <a:cs typeface="Arial"/>
              </a:defRPr>
            </a:lvl1pPr>
          </a:lstStyle>
          <a:p>
            <a:pPr marL="12700">
              <a:spcBef>
                <a:spcPts val="100"/>
              </a:spcBef>
            </a:pPr>
            <a:r>
              <a:rPr lang="en-US" b="0" spc="-5" dirty="0">
                <a:solidFill>
                  <a:srgbClr val="7E7E7E"/>
                </a:solidFill>
              </a:rPr>
              <a:t>INTRODUCTION</a:t>
            </a:r>
            <a:r>
              <a:rPr lang="en-US" b="0" kern="0" spc="-5" dirty="0">
                <a:solidFill>
                  <a:srgbClr val="7E7E7E"/>
                </a:solidFill>
              </a:rPr>
              <a:t> </a:t>
            </a:r>
            <a:r>
              <a:rPr lang="en-US" sz="3600" b="0" kern="0" dirty="0">
                <a:solidFill>
                  <a:srgbClr val="AFBB21"/>
                </a:solidFill>
              </a:rPr>
              <a:t>|</a:t>
            </a:r>
            <a:r>
              <a:rPr lang="en-US" sz="3600" b="0" kern="0" spc="-185" dirty="0">
                <a:solidFill>
                  <a:srgbClr val="AFBB21"/>
                </a:solidFill>
              </a:rPr>
              <a:t> </a:t>
            </a:r>
            <a:r>
              <a:rPr lang="en-US" b="0" kern="0" spc="-5" dirty="0">
                <a:solidFill>
                  <a:srgbClr val="AFBB21"/>
                </a:solidFill>
              </a:rPr>
              <a:t> DOMESTIC STEEL MANUFACTURE</a:t>
            </a:r>
            <a:endParaRPr lang="en-US" sz="3600" kern="0" dirty="0"/>
          </a:p>
        </p:txBody>
      </p:sp>
      <p:sp>
        <p:nvSpPr>
          <p:cNvPr id="2" name="Holder 6">
            <a:extLst>
              <a:ext uri="{FF2B5EF4-FFF2-40B4-BE49-F238E27FC236}">
                <a16:creationId xmlns:a16="http://schemas.microsoft.com/office/drawing/2014/main" id="{2CBE1021-8502-A806-CA47-1A765F299B4C}"/>
              </a:ext>
            </a:extLst>
          </p:cNvPr>
          <p:cNvSpPr>
            <a:spLocks noGrp="1"/>
          </p:cNvSpPr>
          <p:nvPr>
            <p:ph type="sldNum" sz="quarter" idx="7"/>
          </p:nvPr>
        </p:nvSpPr>
        <p:spPr>
          <a:xfrm>
            <a:off x="10584351" y="6537960"/>
            <a:ext cx="1557654" cy="320040"/>
          </a:xfrm>
          <a:prstGeom prst="rect">
            <a:avLst/>
          </a:prstGeom>
        </p:spPr>
        <p:txBody>
          <a:bodyPr lIns="0" tIns="0" rIns="0" bIns="0"/>
          <a:lstStyle>
            <a:lvl1pPr algn="r">
              <a:defRPr>
                <a:solidFill>
                  <a:schemeClr val="tx1">
                    <a:tint val="75000"/>
                  </a:schemeClr>
                </a:solidFill>
              </a:defRPr>
            </a:lvl1pPr>
          </a:lstStyle>
          <a:p>
            <a:fld id="{B6F15528-21DE-4FAA-801E-634DDDAF4B2B}" type="slidenum">
              <a:rPr/>
              <a:t>9</a:t>
            </a:fld>
            <a:endParaRPr/>
          </a:p>
        </p:txBody>
      </p:sp>
      <p:sp>
        <p:nvSpPr>
          <p:cNvPr id="5" name="TextBox 4">
            <a:extLst>
              <a:ext uri="{FF2B5EF4-FFF2-40B4-BE49-F238E27FC236}">
                <a16:creationId xmlns:a16="http://schemas.microsoft.com/office/drawing/2014/main" id="{E3660BCC-9ECF-962C-19BB-D05E90FF1D9F}"/>
              </a:ext>
            </a:extLst>
          </p:cNvPr>
          <p:cNvSpPr txBox="1"/>
          <p:nvPr/>
        </p:nvSpPr>
        <p:spPr>
          <a:xfrm>
            <a:off x="1740310" y="6386052"/>
            <a:ext cx="184731" cy="369332"/>
          </a:xfrm>
          <a:prstGeom prst="rect">
            <a:avLst/>
          </a:prstGeom>
          <a:noFill/>
        </p:spPr>
        <p:txBody>
          <a:bodyPr wrap="none" rtlCol="0">
            <a:spAutoFit/>
          </a:bodyPr>
          <a:lstStyle/>
          <a:p>
            <a:endParaRPr lang="en-US" dirty="0"/>
          </a:p>
        </p:txBody>
      </p:sp>
      <p:pic>
        <p:nvPicPr>
          <p:cNvPr id="4" name="Picture 3">
            <a:extLst>
              <a:ext uri="{FF2B5EF4-FFF2-40B4-BE49-F238E27FC236}">
                <a16:creationId xmlns:a16="http://schemas.microsoft.com/office/drawing/2014/main" id="{FF522BA2-4E82-655D-4E31-73689F74CB9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1923" y="6257556"/>
            <a:ext cx="448044" cy="448044"/>
          </a:xfrm>
          <a:prstGeom prst="rect">
            <a:avLst/>
          </a:prstGeom>
        </p:spPr>
      </p:pic>
    </p:spTree>
    <p:extLst>
      <p:ext uri="{BB962C8B-B14F-4D97-AF65-F5344CB8AC3E}">
        <p14:creationId xmlns:p14="http://schemas.microsoft.com/office/powerpoint/2010/main" val="15575521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4790</TotalTime>
  <Words>9618</Words>
  <Application>Microsoft Office PowerPoint</Application>
  <PresentationFormat>Widescreen</PresentationFormat>
  <Paragraphs>583</Paragraphs>
  <Slides>46</Slides>
  <Notes>45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46</vt:i4>
      </vt:variant>
    </vt:vector>
  </HeadingPairs>
  <TitlesOfParts>
    <vt:vector size="54" baseType="lpstr">
      <vt:lpstr>Arial</vt:lpstr>
      <vt:lpstr>Arial Narrow</vt:lpstr>
      <vt:lpstr>Arial Unicode MS</vt:lpstr>
      <vt:lpstr>Calibri</vt:lpstr>
      <vt:lpstr>Courier New</vt:lpstr>
      <vt:lpstr>Noto Sans Symbols</vt:lpstr>
      <vt:lpstr>Times New Roman</vt:lpstr>
      <vt:lpstr>Office Theme</vt:lpstr>
      <vt:lpstr>Design and Material Optimization in Sustainable Steel Buildings  From a Whole Life Cycle Perspective  </vt:lpstr>
      <vt:lpstr>Course Learning Objectives  Upon completion, participants will know the fundamentals of life cycle assessment methodology and related tools.  Upon completion, participants will gain an introductory understanding of sustainable steel building design strategies.  Upon completion, participants will be able to define embodied carbon emission and major contributing components in steel buildings.   Upon completion, participants will understand the basics of design optimization strategies and tools used in structural steel building design with the goal to reduce embodied carbon.</vt:lpstr>
      <vt:lpstr>PowerPoint Presentation</vt:lpstr>
      <vt:lpstr>PowerPoint Presentation</vt:lpstr>
      <vt:lpstr>INTRODUCTION |  DOMESTIC STEEL MANUFACTURING</vt:lpstr>
      <vt:lpstr>PowerPoint Presentation</vt:lpstr>
      <vt:lpstr>PowerPoint Presentation</vt:lpstr>
      <vt:lpstr>INTRODUCTION |  DOMESTIC STEEL MANUFACTURING</vt:lpstr>
      <vt:lpstr>PowerPoint Presentation</vt:lpstr>
      <vt:lpstr>PowerPoint Presentation</vt:lpstr>
      <vt:lpstr>INTRODUCTION | Embodied Carbon | DEFINITION</vt:lpstr>
      <vt:lpstr>PowerPoint Presentation</vt:lpstr>
      <vt:lpstr>PowerPoint Presentation</vt:lpstr>
      <vt:lpstr>SUSTAINABLE STEEL BUILDING DESIGN | CONTRIBUTORS</vt:lpstr>
      <vt:lpstr>PowerPoint Presentation</vt:lpstr>
      <vt:lpstr>SUSTAINABLE STEEL BUILDING DESIGN | REDUCTION PRINCIPLES</vt:lpstr>
      <vt:lpstr>SUSTAINABLE STEEL BUILDING DESIGN | MATERIAL</vt:lpstr>
      <vt:lpstr>SUSTAINABLE STEEL BUILDING DESIGN | DESIGN</vt:lpstr>
      <vt:lpstr>SUSTAINABLE STEEL BUILDING DESIGN | DESIGN</vt:lpstr>
      <vt:lpstr>PowerPoint Presentation</vt:lpstr>
      <vt:lpstr>SUSTAINABLE STEEL BUILDING DESIGN | DESIGN</vt:lpstr>
      <vt:lpstr>STEEL | SUSTAINABLE STEEL BUILDING DESIGN </vt:lpstr>
      <vt:lpstr>PowerPoint Presentation</vt:lpstr>
      <vt:lpstr>PowerPoint Presentation</vt:lpstr>
      <vt:lpstr>PowerPoint Presentation</vt:lpstr>
      <vt:lpstr>EMBODIED CARBON | EPDs</vt:lpstr>
      <vt:lpstr>EMBODIED CARBON | EPDs</vt:lpstr>
      <vt:lpstr>TYPES OF EPDs</vt:lpstr>
      <vt:lpstr>PowerPoint Presentation</vt:lpstr>
      <vt:lpstr>How To Assess Embodied Carbon? </vt:lpstr>
      <vt:lpstr>PowerPoint Presentation</vt:lpstr>
      <vt:lpstr>PowerPoint Presentation</vt:lpstr>
      <vt:lpstr>PowerPoint Presentation</vt:lpstr>
      <vt:lpstr>PowerPoint Presentation</vt:lpstr>
      <vt:lpstr>EMBODIED CARBON | DESIGN PROCESS</vt:lpstr>
      <vt:lpstr>BUILDING VS. PRODUCT LCA</vt:lpstr>
      <vt:lpstr>WHOLE BUILDING LIFE CYCLE ASSESSMENT</vt:lpstr>
      <vt:lpstr>WHOLE BUILDING LIFE CYCLE ASSESSMENT</vt:lpstr>
      <vt:lpstr>PowerPoint Presentation</vt:lpstr>
      <vt:lpstr>PowerPoint Presentation</vt:lpstr>
      <vt:lpstr>PowerPoint Presentation</vt:lpstr>
      <vt:lpstr>PowerPoint Presentation</vt:lpstr>
      <vt:lpstr>PowerPoint Presentation</vt:lpstr>
      <vt:lpstr>CASE STUDY I HOT SPOT ANALYSIS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Wendy Hii</dc:creator>
  <cp:lastModifiedBy>Homer, Jeanne</cp:lastModifiedBy>
  <cp:revision>238</cp:revision>
  <dcterms:created xsi:type="dcterms:W3CDTF">2021-08-16T00:54:21Z</dcterms:created>
  <dcterms:modified xsi:type="dcterms:W3CDTF">2023-08-28T20:00:42Z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2020-01-13T00:00:00Z</vt:filetime>
  </property>
  <property fmtid="{D5CDD505-2E9C-101B-9397-08002B2CF9AE}" pid="3" name="Creator">
    <vt:lpwstr>Microsoft® PowerPoint® 2016</vt:lpwstr>
  </property>
  <property fmtid="{D5CDD505-2E9C-101B-9397-08002B2CF9AE}" pid="4" name="LastSaved">
    <vt:filetime>2021-08-16T00:00:00Z</vt:filetime>
  </property>
</Properties>
</file>