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8" r:id="rId2"/>
    <p:sldId id="553" r:id="rId3"/>
    <p:sldId id="297" r:id="rId4"/>
    <p:sldId id="558" r:id="rId5"/>
    <p:sldId id="559" r:id="rId6"/>
    <p:sldId id="560" r:id="rId7"/>
    <p:sldId id="561" r:id="rId8"/>
    <p:sldId id="580" r:id="rId9"/>
    <p:sldId id="577" r:id="rId10"/>
    <p:sldId id="581" r:id="rId11"/>
    <p:sldId id="569" r:id="rId12"/>
    <p:sldId id="562" r:id="rId13"/>
    <p:sldId id="570" r:id="rId14"/>
    <p:sldId id="563" r:id="rId15"/>
    <p:sldId id="564" r:id="rId16"/>
    <p:sldId id="571" r:id="rId17"/>
    <p:sldId id="565" r:id="rId18"/>
    <p:sldId id="566" r:id="rId19"/>
    <p:sldId id="574" r:id="rId20"/>
    <p:sldId id="5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7"/>
    <a:srgbClr val="AEBC21"/>
    <a:srgbClr val="FCD5B5"/>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63958" autoAdjust="0"/>
  </p:normalViewPr>
  <p:slideViewPr>
    <p:cSldViewPr snapToGrid="0" showGuides="1">
      <p:cViewPr varScale="1">
        <p:scale>
          <a:sx n="72" d="100"/>
          <a:sy n="72" d="100"/>
        </p:scale>
        <p:origin x="142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D16EC-83BF-4702-8855-C687CD2B8D21}"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6B330-3896-4366-B1B3-747689F3BEF5}" type="slidenum">
              <a:rPr lang="en-US" smtClean="0"/>
              <a:t>‹#›</a:t>
            </a:fld>
            <a:endParaRPr lang="en-US"/>
          </a:p>
        </p:txBody>
      </p:sp>
    </p:spTree>
    <p:extLst>
      <p:ext uri="{BB962C8B-B14F-4D97-AF65-F5344CB8AC3E}">
        <p14:creationId xmlns:p14="http://schemas.microsoft.com/office/powerpoint/2010/main" val="345517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uildingtransparency.org/ec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8EE14-1723-9A4A-87F8-9E5A9046E260}" type="slidenum">
              <a:rPr lang="en-US" smtClean="0"/>
              <a:t>1</a:t>
            </a:fld>
            <a:endParaRPr lang="en-US"/>
          </a:p>
        </p:txBody>
      </p:sp>
    </p:spTree>
    <p:extLst>
      <p:ext uri="{BB962C8B-B14F-4D97-AF65-F5344CB8AC3E}">
        <p14:creationId xmlns:p14="http://schemas.microsoft.com/office/powerpoint/2010/main" val="111851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Next, you need to choose the geographic location, by default it sets as global, meaning it will pull up all products from around the world that have an EPD. Since your project is in US, then  you can pick US.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You can click “More” to add items such as the EPD types, but for this exercise, you can leave some options blank.</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10</a:t>
            </a:fld>
            <a:endParaRPr lang="en-US"/>
          </a:p>
        </p:txBody>
      </p:sp>
    </p:spTree>
    <p:extLst>
      <p:ext uri="{BB962C8B-B14F-4D97-AF65-F5344CB8AC3E}">
        <p14:creationId xmlns:p14="http://schemas.microsoft.com/office/powerpoint/2010/main" val="56659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After you finish inputting the information, you click the “</a:t>
            </a:r>
            <a:r>
              <a:rPr lang="en-US" sz="1800" b="1" dirty="0">
                <a:effectLst/>
                <a:latin typeface="Times New Roman" panose="02020603050405020304" pitchFamily="18" charset="0"/>
                <a:ea typeface="Times New Roman" panose="02020603050405020304" pitchFamily="18" charset="0"/>
              </a:rPr>
              <a:t>Search</a:t>
            </a:r>
            <a:r>
              <a:rPr lang="en-US" sz="1800" dirty="0">
                <a:effectLst/>
                <a:latin typeface="Times New Roman" panose="02020603050405020304" pitchFamily="18" charset="0"/>
                <a:ea typeface="Times New Roman" panose="02020603050405020304" pitchFamily="18" charset="0"/>
              </a:rPr>
              <a:t>” button in the lower right corner. Next you will see the “Search Results”. Let’s zoom into the search results. </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11</a:t>
            </a:fld>
            <a:endParaRPr lang="en-US"/>
          </a:p>
        </p:txBody>
      </p:sp>
    </p:spTree>
    <p:extLst>
      <p:ext uri="{BB962C8B-B14F-4D97-AF65-F5344CB8AC3E}">
        <p14:creationId xmlns:p14="http://schemas.microsoft.com/office/powerpoint/2010/main" val="406601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statistics shows there are 13 products of structural steel “hot-rolled sections” with EPD information that we can find in this database in the United States. It also gives you a range of carbon footprint of those products, in other words, the range of embodied carbon emission from those products. </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12</a:t>
            </a:fld>
            <a:endParaRPr lang="en-US"/>
          </a:p>
        </p:txBody>
      </p:sp>
    </p:spTree>
    <p:extLst>
      <p:ext uri="{BB962C8B-B14F-4D97-AF65-F5344CB8AC3E}">
        <p14:creationId xmlns:p14="http://schemas.microsoft.com/office/powerpoint/2010/main" val="194204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range is from </a:t>
            </a:r>
            <a:r>
              <a:rPr lang="en-US" sz="1800" b="1" dirty="0">
                <a:effectLst/>
                <a:latin typeface="Times New Roman" panose="02020603050405020304" pitchFamily="18" charset="0"/>
                <a:ea typeface="Times New Roman" panose="02020603050405020304" pitchFamily="18" charset="0"/>
              </a:rPr>
              <a:t>achievable </a:t>
            </a:r>
            <a:r>
              <a:rPr lang="en-US" sz="1800" dirty="0">
                <a:effectLst/>
                <a:latin typeface="Times New Roman" panose="02020603050405020304" pitchFamily="18" charset="0"/>
                <a:ea typeface="Times New Roman" panose="02020603050405020304" pitchFamily="18" charset="0"/>
              </a:rPr>
              <a:t>to </a:t>
            </a:r>
            <a:r>
              <a:rPr lang="en-US" sz="1800" b="1" dirty="0">
                <a:effectLst/>
                <a:latin typeface="Times New Roman" panose="02020603050405020304" pitchFamily="18" charset="0"/>
                <a:ea typeface="Times New Roman" panose="02020603050405020304" pitchFamily="18" charset="0"/>
              </a:rPr>
              <a:t>conservative</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a:t>
            </a:r>
            <a:r>
              <a:rPr lang="en-US" sz="1800" b="1" dirty="0">
                <a:effectLst/>
                <a:latin typeface="Times New Roman" panose="02020603050405020304" pitchFamily="18" charset="0"/>
                <a:ea typeface="Times New Roman" panose="02020603050405020304" pitchFamily="18" charset="0"/>
              </a:rPr>
              <a:t>conservative</a:t>
            </a:r>
            <a:r>
              <a:rPr lang="en-US" sz="1800" dirty="0">
                <a:effectLst/>
                <a:latin typeface="Times New Roman" panose="02020603050405020304" pitchFamily="18" charset="0"/>
                <a:ea typeface="Times New Roman" panose="02020603050405020304" pitchFamily="18" charset="0"/>
              </a:rPr>
              <a:t> range means among the 13 products, 80% of them have embodied carbon of 1.34 kg CO2eq/kg or higher.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a:t>
            </a:r>
            <a:r>
              <a:rPr lang="en-US" sz="1800" b="1" dirty="0">
                <a:effectLst/>
                <a:latin typeface="Times New Roman" panose="02020603050405020304" pitchFamily="18" charset="0"/>
                <a:ea typeface="Times New Roman" panose="02020603050405020304" pitchFamily="18" charset="0"/>
              </a:rPr>
              <a:t>achievable </a:t>
            </a:r>
            <a:r>
              <a:rPr lang="en-US" sz="1800" dirty="0">
                <a:effectLst/>
                <a:latin typeface="Times New Roman" panose="02020603050405020304" pitchFamily="18" charset="0"/>
                <a:ea typeface="Times New Roman" panose="02020603050405020304" pitchFamily="18" charset="0"/>
              </a:rPr>
              <a:t>means 20% of the products have embodied carbon of 1.02 kg CO2eq/kg or below.  Just a reminder, the lower embodied carbon, the less the environmental impact potential.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On </a:t>
            </a:r>
            <a:r>
              <a:rPr lang="en-US" sz="1800" b="1" dirty="0">
                <a:effectLst/>
                <a:latin typeface="Times New Roman" panose="02020603050405020304" pitchFamily="18" charset="0"/>
                <a:ea typeface="Times New Roman" panose="02020603050405020304" pitchFamily="18" charset="0"/>
              </a:rPr>
              <a:t>average,</a:t>
            </a:r>
            <a:r>
              <a:rPr lang="en-US" sz="1800" dirty="0">
                <a:effectLst/>
                <a:latin typeface="Times New Roman" panose="02020603050405020304" pitchFamily="18" charset="0"/>
                <a:ea typeface="Times New Roman" panose="02020603050405020304" pitchFamily="18" charset="0"/>
              </a:rPr>
              <a:t> those 13 products have an average embodied carbon of 1.19 kg CO2eq/kg.</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13</a:t>
            </a:fld>
            <a:endParaRPr lang="en-US"/>
          </a:p>
        </p:txBody>
      </p:sp>
    </p:spTree>
    <p:extLst>
      <p:ext uri="{BB962C8B-B14F-4D97-AF65-F5344CB8AC3E}">
        <p14:creationId xmlns:p14="http://schemas.microsoft.com/office/powerpoint/2010/main" val="333985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If you want to pick a low embodied carbon steel product, using the information extracted from this database, you can start to understand if one product has higher than 1.34kg CO2e per kg, then it is pretty bad. So, you need to go back to the product selection. At a minimum, you need to select a product that has an average value.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Since searching in US only gives you 13 products with EPDs, you can go to look outside to US, to see whether you can find more products.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spc="-100" baseline="0" dirty="0">
              <a:solidFill>
                <a:srgbClr val="E47E3D"/>
              </a:solidFill>
              <a:uFill>
                <a:solidFill>
                  <a:srgbClr val="E47E3D"/>
                </a:solidFill>
              </a:u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spc="-100" baseline="0" dirty="0">
              <a:solidFill>
                <a:srgbClr val="E47E3D"/>
              </a:solidFill>
              <a:uFill>
                <a:solidFill>
                  <a:srgbClr val="E47E3D"/>
                </a:solidFill>
              </a:u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spc="-100" baseline="0" dirty="0">
              <a:solidFill>
                <a:srgbClr val="E47E3D"/>
              </a:solidFill>
              <a:uFill>
                <a:solidFill>
                  <a:srgbClr val="E47E3D"/>
                </a:solidFill>
              </a:u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14</a:t>
            </a:fld>
            <a:endParaRPr lang="en-US"/>
          </a:p>
        </p:txBody>
      </p:sp>
    </p:spTree>
    <p:extLst>
      <p:ext uri="{BB962C8B-B14F-4D97-AF65-F5344CB8AC3E}">
        <p14:creationId xmlns:p14="http://schemas.microsoft.com/office/powerpoint/2010/main" val="287538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Now, you change the Geography from USA to Global, then do another search.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See here, you get 53 products, and the range changed, all numbers changed, from </a:t>
            </a:r>
            <a:r>
              <a:rPr lang="en-US" sz="1800" b="1" dirty="0">
                <a:effectLst/>
                <a:latin typeface="Times New Roman" panose="02020603050405020304" pitchFamily="18" charset="0"/>
                <a:ea typeface="Times New Roman" panose="02020603050405020304" pitchFamily="18" charset="0"/>
              </a:rPr>
              <a:t>achievable</a:t>
            </a:r>
            <a:r>
              <a:rPr lang="en-US" sz="1800" dirty="0">
                <a:effectLst/>
                <a:latin typeface="Times New Roman" panose="02020603050405020304" pitchFamily="18" charset="0"/>
                <a:ea typeface="Times New Roman" panose="02020603050405020304" pitchFamily="18" charset="0"/>
              </a:rPr>
              <a:t> to </a:t>
            </a:r>
            <a:r>
              <a:rPr lang="en-US" sz="1800" b="1" dirty="0">
                <a:effectLst/>
                <a:latin typeface="Times New Roman" panose="02020603050405020304" pitchFamily="18" charset="0"/>
                <a:ea typeface="Times New Roman" panose="02020603050405020304" pitchFamily="18" charset="0"/>
              </a:rPr>
              <a:t>conservative</a:t>
            </a:r>
            <a:r>
              <a:rPr lang="en-US" sz="1800" dirty="0">
                <a:effectLst/>
                <a:latin typeface="Times New Roman" panose="02020603050405020304" pitchFamily="18" charset="0"/>
                <a:ea typeface="Times New Roman" panose="02020603050405020304" pitchFamily="18" charset="0"/>
              </a:rPr>
              <a:t>, both showed in </a:t>
            </a:r>
            <a:r>
              <a:rPr lang="en-US" sz="1800" dirty="0" err="1">
                <a:effectLst/>
                <a:latin typeface="Times New Roman" panose="02020603050405020304" pitchFamily="18" charset="0"/>
                <a:ea typeface="Times New Roman" panose="02020603050405020304" pitchFamily="18" charset="0"/>
              </a:rPr>
              <a:t>BoxPlot</a:t>
            </a:r>
            <a:r>
              <a:rPr lang="en-US" sz="1800" dirty="0">
                <a:effectLst/>
                <a:latin typeface="Times New Roman" panose="02020603050405020304" pitchFamily="18" charset="0"/>
                <a:ea typeface="Times New Roman" panose="02020603050405020304" pitchFamily="18" charset="0"/>
              </a:rPr>
              <a:t> diagram and lower row.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For example, now the conservative number is 1.88 kg CO2eq/kg, higher than US’ 1.34 kg CO2eq/kg. But the achievable of global product is 0.67 kg CO2eq/kg, that is lower than that of US’ 1.02 kg CO2eq/kg.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15</a:t>
            </a:fld>
            <a:endParaRPr lang="en-US"/>
          </a:p>
        </p:txBody>
      </p:sp>
    </p:spTree>
    <p:extLst>
      <p:ext uri="{BB962C8B-B14F-4D97-AF65-F5344CB8AC3E}">
        <p14:creationId xmlns:p14="http://schemas.microsoft.com/office/powerpoint/2010/main" val="175205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This is an indication that the American made structural steel “hot-roll section” products in general are sustainable with lower embodied carbon. The reason behind could be the higher recycled content used, the production method, or a more sustainable energy grid.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Now you as an architect or engineer, with that information, the </a:t>
            </a:r>
            <a:r>
              <a:rPr lang="en-US" sz="1800" b="1" dirty="0">
                <a:effectLst/>
                <a:latin typeface="Times New Roman" panose="02020603050405020304" pitchFamily="18" charset="0"/>
                <a:ea typeface="Times New Roman" panose="02020603050405020304" pitchFamily="18" charset="0"/>
              </a:rPr>
              <a:t>first decision</a:t>
            </a:r>
            <a:r>
              <a:rPr lang="en-US" sz="1800" dirty="0">
                <a:effectLst/>
                <a:latin typeface="Times New Roman" panose="02020603050405020304" pitchFamily="18" charset="0"/>
                <a:ea typeface="Times New Roman" panose="02020603050405020304" pitchFamily="18" charset="0"/>
              </a:rPr>
              <a:t> you should make is that whether you use domestic steel</a:t>
            </a:r>
            <a:r>
              <a:rPr lang="en-US" sz="1800" i="1" u="sng"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 an imported steel product.  However, since the global achievable value is lower, it means that there are products have lower embodied carbon than US product, so for US steel industry, there is space to improve.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spc="-100" baseline="0" dirty="0">
              <a:solidFill>
                <a:srgbClr val="E47E3D"/>
              </a:solidFill>
              <a:uFill>
                <a:solidFill>
                  <a:srgbClr val="E47E3D"/>
                </a:solidFill>
              </a:u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16</a:t>
            </a:fld>
            <a:endParaRPr lang="en-US"/>
          </a:p>
        </p:txBody>
      </p:sp>
    </p:spTree>
    <p:extLst>
      <p:ext uri="{BB962C8B-B14F-4D97-AF65-F5344CB8AC3E}">
        <p14:creationId xmlns:p14="http://schemas.microsoft.com/office/powerpoint/2010/main" val="390760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If you jump back to US products, you can find where those products are made and the  company name.  The sixth column highlighted in red box represents the </a:t>
            </a:r>
            <a:r>
              <a:rPr lang="en-US" sz="1800" b="1" dirty="0">
                <a:effectLst/>
                <a:latin typeface="Times New Roman" panose="02020603050405020304" pitchFamily="18" charset="0"/>
                <a:ea typeface="Calibri" panose="020F0502020204030204" pitchFamily="34" charset="0"/>
              </a:rPr>
              <a:t>global warming potential (GWP)</a:t>
            </a:r>
            <a:r>
              <a:rPr lang="en-US" sz="1800" dirty="0">
                <a:effectLst/>
                <a:latin typeface="Times New Roman" panose="02020603050405020304" pitchFamily="18" charset="0"/>
                <a:ea typeface="Calibri" panose="020F0502020204030204" pitchFamily="34" charset="0"/>
              </a:rPr>
              <a:t> impact of those steel products, measured by kgCO2eq. You can also refer this to as the </a:t>
            </a:r>
            <a:r>
              <a:rPr lang="en-US" sz="1800" b="1" dirty="0">
                <a:effectLst/>
                <a:latin typeface="Times New Roman" panose="02020603050405020304" pitchFamily="18" charset="0"/>
                <a:ea typeface="Calibri" panose="020F0502020204030204" pitchFamily="34" charset="0"/>
              </a:rPr>
              <a:t>embodied carbon of the product.</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You can then select an individual product and click “</a:t>
            </a:r>
            <a:r>
              <a:rPr lang="en-US" sz="1800" b="1" dirty="0">
                <a:effectLst/>
                <a:latin typeface="Times New Roman" panose="02020603050405020304" pitchFamily="18" charset="0"/>
                <a:ea typeface="Calibri" panose="020F0502020204030204" pitchFamily="34" charset="0"/>
              </a:rPr>
              <a:t>open</a:t>
            </a:r>
            <a:r>
              <a:rPr lang="en-US" sz="1800" dirty="0">
                <a:effectLst/>
                <a:latin typeface="Times New Roman" panose="02020603050405020304" pitchFamily="18" charset="0"/>
                <a:ea typeface="Calibri" panose="020F0502020204030204" pitchFamily="34" charset="0"/>
              </a:rPr>
              <a:t>” to see more information.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17</a:t>
            </a:fld>
            <a:endParaRPr lang="en-US"/>
          </a:p>
        </p:txBody>
      </p:sp>
    </p:spTree>
    <p:extLst>
      <p:ext uri="{BB962C8B-B14F-4D97-AF65-F5344CB8AC3E}">
        <p14:creationId xmlns:p14="http://schemas.microsoft.com/office/powerpoint/2010/main" val="9154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Arial" panose="020B0604020202020204" pitchFamily="34" charset="0"/>
              </a:rPr>
              <a:t>Here is additional information you can extract from clicking the “open” button; you can download the actual EPD (in PDF format) by clicking the “download” button in the upper right corner.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Arial" panose="020B0604020202020204" pitchFamily="34" charset="0"/>
              </a:rPr>
              <a:t>It also tells you the location of the facility and who verified the EPD. That is the type of information the architect will need in the actual projects to make informative decisions.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Arial" panose="020B0604020202020204" pitchFamily="34" charset="0"/>
              </a:rPr>
              <a:t>After getting a quick overview on how to find product information, let’s do three exercises. Play with the EC3 database on your own.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18</a:t>
            </a:fld>
            <a:endParaRPr lang="en-US"/>
          </a:p>
        </p:txBody>
      </p:sp>
    </p:spTree>
    <p:extLst>
      <p:ext uri="{BB962C8B-B14F-4D97-AF65-F5344CB8AC3E}">
        <p14:creationId xmlns:p14="http://schemas.microsoft.com/office/powerpoint/2010/main" val="270899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DengXian" panose="02010600030101010101" pitchFamily="2" charset="-122"/>
              </a:rPr>
              <a:t>The two exercises are about Structural Steel. You should follow the steps/instruction showed in the previous slides to find the answer. You have 10 mins for the two exercises.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69900" algn="l"/>
              </a:tabLst>
            </a:pPr>
            <a:r>
              <a:rPr lang="en-US" sz="1800" dirty="0">
                <a:effectLst/>
                <a:latin typeface="Times New Roman" panose="02020603050405020304" pitchFamily="18" charset="0"/>
                <a:ea typeface="Times New Roman" panose="02020603050405020304" pitchFamily="18" charset="0"/>
              </a:rPr>
              <a:t>What is the GWP of the average carbon footprint (embodied carbon) of a Fabricated Wide Flange Beam, can you find in North America?</a:t>
            </a:r>
          </a:p>
          <a:p>
            <a:pPr marL="342900" marR="0" lvl="0" indent="-342900">
              <a:spcBef>
                <a:spcPts val="0"/>
              </a:spcBef>
              <a:spcAft>
                <a:spcPts val="0"/>
              </a:spcAft>
              <a:tabLst>
                <a:tab pos="469900" algn="l"/>
              </a:tabLst>
            </a:pPr>
            <a:r>
              <a:rPr lang="en-US" sz="1800" dirty="0">
                <a:effectLst/>
                <a:latin typeface="Times New Roman" panose="02020603050405020304" pitchFamily="18" charset="0"/>
                <a:ea typeface="Times New Roman" panose="02020603050405020304" pitchFamily="18" charset="0"/>
              </a:rPr>
              <a:t>How many EPDs can you find? </a:t>
            </a:r>
          </a:p>
          <a:p>
            <a:endParaRPr lang="en-US" dirty="0"/>
          </a:p>
        </p:txBody>
      </p:sp>
      <p:sp>
        <p:nvSpPr>
          <p:cNvPr id="4" name="Slide Number Placeholder 3"/>
          <p:cNvSpPr>
            <a:spLocks noGrp="1"/>
          </p:cNvSpPr>
          <p:nvPr>
            <p:ph type="sldNum" sz="quarter" idx="5"/>
          </p:nvPr>
        </p:nvSpPr>
        <p:spPr/>
        <p:txBody>
          <a:bodyPr/>
          <a:lstStyle/>
          <a:p>
            <a:fld id="{B7C8EE14-1723-9A4A-87F8-9E5A9046E260}" type="slidenum">
              <a:rPr lang="en-US" smtClean="0"/>
              <a:t>19</a:t>
            </a:fld>
            <a:endParaRPr lang="en-US"/>
          </a:p>
        </p:txBody>
      </p:sp>
    </p:spTree>
    <p:extLst>
      <p:ext uri="{BB962C8B-B14F-4D97-AF65-F5344CB8AC3E}">
        <p14:creationId xmlns:p14="http://schemas.microsoft.com/office/powerpoint/2010/main" val="137276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program we are using for this exercise is EC3 and its related database.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The Embodied Carbon in Construction Calculator (EC3) tool</a:t>
            </a:r>
            <a:r>
              <a:rPr lang="en-US" sz="1800" dirty="0">
                <a:effectLst/>
                <a:latin typeface="Times New Roman" panose="02020603050405020304" pitchFamily="18" charset="0"/>
                <a:ea typeface="Times New Roman" panose="02020603050405020304" pitchFamily="18" charset="0"/>
              </a:rPr>
              <a:t>, is a free, cloud-based, easy to use tool that allows benchmarking, assessment, and reductions in embodied carbon, focused on the upfront supply chain emissions of construction materials.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EC3 tool was incubated at the Carbon Leadership Forum with input from nearly 50 industry partners and utilizes building material quantities from construction estimates and/or BIM models and a robust database of digital, third-party verified Environmental Product Declarations (EPDs). Powered by this data, the EC3 tool can be implemented in both the design and procurement phases of a construction project to look at a project’s overall embodied carbon emissions, enabling the specification and procurement of the low carbon options.</a:t>
            </a:r>
          </a:p>
          <a:p>
            <a:endParaRPr lang="en-US" dirty="0"/>
          </a:p>
        </p:txBody>
      </p:sp>
      <p:sp>
        <p:nvSpPr>
          <p:cNvPr id="4" name="Slide Number Placeholder 3"/>
          <p:cNvSpPr>
            <a:spLocks noGrp="1"/>
          </p:cNvSpPr>
          <p:nvPr>
            <p:ph type="sldNum" sz="quarter" idx="5"/>
          </p:nvPr>
        </p:nvSpPr>
        <p:spPr/>
        <p:txBody>
          <a:bodyPr/>
          <a:lstStyle/>
          <a:p>
            <a:fld id="{B7C8EE14-1723-9A4A-87F8-9E5A9046E260}" type="slidenum">
              <a:rPr lang="en-US" smtClean="0"/>
              <a:t>2</a:t>
            </a:fld>
            <a:endParaRPr lang="en-US"/>
          </a:p>
        </p:txBody>
      </p:sp>
    </p:spTree>
    <p:extLst>
      <p:ext uri="{BB962C8B-B14F-4D97-AF65-F5344CB8AC3E}">
        <p14:creationId xmlns:p14="http://schemas.microsoft.com/office/powerpoint/2010/main" val="83953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DengXian" panose="02010600030101010101" pitchFamily="2" charset="-122"/>
              </a:rPr>
              <a:t>Here are the answers to the two questions.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You should be aware that the results shown here might be different from what you get since EC3 is constantly integrating newly published EPDs. With new and updated EPD numbers, those values will change. </a:t>
            </a:r>
          </a:p>
          <a:p>
            <a:endParaRPr lang="en-US" dirty="0"/>
          </a:p>
        </p:txBody>
      </p:sp>
      <p:sp>
        <p:nvSpPr>
          <p:cNvPr id="4" name="Slide Number Placeholder 3"/>
          <p:cNvSpPr>
            <a:spLocks noGrp="1"/>
          </p:cNvSpPr>
          <p:nvPr>
            <p:ph type="sldNum" sz="quarter" idx="5"/>
          </p:nvPr>
        </p:nvSpPr>
        <p:spPr/>
        <p:txBody>
          <a:bodyPr/>
          <a:lstStyle/>
          <a:p>
            <a:fld id="{B7C8EE14-1723-9A4A-87F8-9E5A9046E260}" type="slidenum">
              <a:rPr lang="en-US" smtClean="0"/>
              <a:t>20</a:t>
            </a:fld>
            <a:endParaRPr lang="en-US"/>
          </a:p>
        </p:txBody>
      </p:sp>
    </p:spTree>
    <p:extLst>
      <p:ext uri="{BB962C8B-B14F-4D97-AF65-F5344CB8AC3E}">
        <p14:creationId xmlns:p14="http://schemas.microsoft.com/office/powerpoint/2010/main" val="341972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If you are interested to learn more about EC3 story you can look it up from their website after this class and exercise.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Now, we are going to use your computer to check out EC3 and its related database. This requires a quick registration step. Where you can register a free account on this website is listed on this slide. Type in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https://buildingtransparency.org/ec3</a:t>
            </a:r>
            <a:r>
              <a:rPr lang="en-US" sz="1800" u="heavy"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registration takes couple minutes, very quick.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After you register, you can go to the EC3 frontpage, where it shows the EPD location. </a:t>
            </a:r>
          </a:p>
        </p:txBody>
      </p:sp>
      <p:sp>
        <p:nvSpPr>
          <p:cNvPr id="4" name="Slide Number Placeholder 3"/>
          <p:cNvSpPr>
            <a:spLocks noGrp="1"/>
          </p:cNvSpPr>
          <p:nvPr>
            <p:ph type="sldNum" sz="quarter" idx="5"/>
          </p:nvPr>
        </p:nvSpPr>
        <p:spPr/>
        <p:txBody>
          <a:bodyPr/>
          <a:lstStyle/>
          <a:p>
            <a:fld id="{B7C8EE14-1723-9A4A-87F8-9E5A9046E260}" type="slidenum">
              <a:rPr lang="en-US" smtClean="0"/>
              <a:t>3</a:t>
            </a:fld>
            <a:endParaRPr lang="en-US"/>
          </a:p>
        </p:txBody>
      </p:sp>
    </p:spTree>
    <p:extLst>
      <p:ext uri="{BB962C8B-B14F-4D97-AF65-F5344CB8AC3E}">
        <p14:creationId xmlns:p14="http://schemas.microsoft.com/office/powerpoint/2010/main" val="273289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On the top left corner, you see “Find &amp; Compare Materials”. When you click on that, it shows you all kinds of materials that have EPDs in the database. </a:t>
            </a:r>
            <a:r>
              <a:rPr lang="en-US" sz="1800" b="1" dirty="0">
                <a:effectLst/>
                <a:latin typeface="Times New Roman" panose="02020603050405020304" pitchFamily="18" charset="0"/>
                <a:ea typeface="Times New Roman" panose="02020603050405020304" pitchFamily="18" charset="0"/>
              </a:rPr>
              <a:t>Let’s focus on Steel today</a:t>
            </a: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Let’s say you are working on a project in Illinois, and you want to see the carbon footprint range of a steel product.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You can go into the steel category by clicking the “+” sign, </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4</a:t>
            </a:fld>
            <a:endParaRPr lang="en-US"/>
          </a:p>
        </p:txBody>
      </p:sp>
    </p:spTree>
    <p:extLst>
      <p:ext uri="{BB962C8B-B14F-4D97-AF65-F5344CB8AC3E}">
        <p14:creationId xmlns:p14="http://schemas.microsoft.com/office/powerpoint/2010/main" val="71672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DengXian" panose="02010600030101010101" pitchFamily="2" charset="-122"/>
              </a:rPr>
              <a:t>Now you can see subcategories under the steel, including “rebar”, “structural steel”, “merchant bar”, “decking”, “cold formed steel”, and “coil”.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DengXian" panose="02010600030101010101" pitchFamily="2" charset="-122"/>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DengXian" panose="02010600030101010101" pitchFamily="2" charset="-122"/>
              </a:rPr>
              <a:t>You can choose to look into more sub-subcategories within “Structural Steel” by </a:t>
            </a:r>
            <a:r>
              <a:rPr lang="en-US" sz="1800" dirty="0">
                <a:effectLst/>
                <a:latin typeface="Times New Roman" panose="02020603050405020304" pitchFamily="18" charset="0"/>
                <a:ea typeface="Times New Roman" panose="02020603050405020304" pitchFamily="18" charset="0"/>
              </a:rPr>
              <a:t>clicking the “+” sign again. There are three </a:t>
            </a:r>
            <a:r>
              <a:rPr lang="en-US" sz="1800" dirty="0">
                <a:effectLst/>
                <a:latin typeface="Times New Roman" panose="02020603050405020304" pitchFamily="18" charset="0"/>
                <a:ea typeface="DengXian" panose="02010600030101010101" pitchFamily="2" charset="-122"/>
              </a:rPr>
              <a:t>sub-subcategories: “hot-rolled sections”, “hollow sections”, and “plate”. What you are interested in are the hot-rolled sections”. Once you select this type of product, you can click the next button, (upper right corner)</a:t>
            </a:r>
            <a:endParaRPr lang="en-US" sz="1800" dirty="0">
              <a:effectLst/>
              <a:latin typeface="Times New Roman" panose="02020603050405020304" pitchFamily="18" charset="0"/>
              <a:ea typeface="Times New Roman" panose="02020603050405020304" pitchFamily="18" charset="0"/>
            </a:endParaRP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5</a:t>
            </a:fld>
            <a:endParaRPr lang="en-US"/>
          </a:p>
        </p:txBody>
      </p:sp>
    </p:spTree>
    <p:extLst>
      <p:ext uri="{BB962C8B-B14F-4D97-AF65-F5344CB8AC3E}">
        <p14:creationId xmlns:p14="http://schemas.microsoft.com/office/powerpoint/2010/main" val="401378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It will pull up another window that asks me for more input for the product you want to look into. Let’s Zoom in a little bit into this new window. </a:t>
            </a:r>
          </a:p>
          <a:p>
            <a:endParaRPr lang="en-US" sz="1200" b="0" u="none" spc="-100" baseline="0" dirty="0">
              <a:solidFill>
                <a:srgbClr val="E47E3D"/>
              </a:solidFill>
              <a:uFill>
                <a:solidFill>
                  <a:srgbClr val="E47E3D"/>
                </a:solidFill>
              </a:u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6</a:t>
            </a:fld>
            <a:endParaRPr lang="en-US"/>
          </a:p>
        </p:txBody>
      </p:sp>
    </p:spTree>
    <p:extLst>
      <p:ext uri="{BB962C8B-B14F-4D97-AF65-F5344CB8AC3E}">
        <p14:creationId xmlns:p14="http://schemas.microsoft.com/office/powerpoint/2010/main" val="306424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First you define the “Steelmaking Route”, as explained in the lecture portion. You can choose any specific method. EAF or BOF OHF stands for Open hearth furnace, that is rarely used in United States now. Typically, you want to leave it as default, meaning it will search all products with EPDs. </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7</a:t>
            </a:fld>
            <a:endParaRPr lang="en-US"/>
          </a:p>
        </p:txBody>
      </p:sp>
    </p:spTree>
    <p:extLst>
      <p:ext uri="{BB962C8B-B14F-4D97-AF65-F5344CB8AC3E}">
        <p14:creationId xmlns:p14="http://schemas.microsoft.com/office/powerpoint/2010/main" val="212894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you also need to define whether the steel is fabricated vs unfabricated. You can leave it as default as well.  </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8</a:t>
            </a:fld>
            <a:endParaRPr lang="en-US"/>
          </a:p>
        </p:txBody>
      </p:sp>
    </p:spTree>
    <p:extLst>
      <p:ext uri="{BB962C8B-B14F-4D97-AF65-F5344CB8AC3E}">
        <p14:creationId xmlns:p14="http://schemas.microsoft.com/office/powerpoint/2010/main" val="328782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For “</a:t>
            </a:r>
            <a:r>
              <a:rPr lang="en-US" sz="1800" u="sng" dirty="0">
                <a:effectLst/>
                <a:latin typeface="Times New Roman" panose="02020603050405020304" pitchFamily="18" charset="0"/>
                <a:ea typeface="Times New Roman" panose="02020603050405020304" pitchFamily="18" charset="0"/>
              </a:rPr>
              <a:t>Compliance”</a:t>
            </a:r>
            <a:r>
              <a:rPr lang="en-US" sz="1800" dirty="0">
                <a:effectLst/>
                <a:latin typeface="Times New Roman" panose="02020603050405020304" pitchFamily="18" charset="0"/>
                <a:ea typeface="Times New Roman" panose="02020603050405020304" pitchFamily="18" charset="0"/>
              </a:rPr>
              <a:t>, so far there are </a:t>
            </a:r>
            <a:r>
              <a:rPr lang="en-US" sz="1800" dirty="0">
                <a:solidFill>
                  <a:srgbClr val="FF0000"/>
                </a:solidFill>
                <a:effectLst/>
                <a:latin typeface="Times New Roman" panose="02020603050405020304" pitchFamily="18" charset="0"/>
                <a:ea typeface="Times New Roman" panose="02020603050405020304" pitchFamily="18" charset="0"/>
              </a:rPr>
              <a:t>only </a:t>
            </a:r>
            <a:r>
              <a:rPr lang="en-US" sz="1800" dirty="0">
                <a:solidFill>
                  <a:srgbClr val="FF0000"/>
                </a:solidFill>
                <a:effectLst/>
                <a:highlight>
                  <a:srgbClr val="FFFF00"/>
                </a:highlight>
                <a:latin typeface="Times New Roman" panose="02020603050405020304" pitchFamily="18" charset="0"/>
                <a:ea typeface="Times New Roman" panose="02020603050405020304" pitchFamily="18" charset="0"/>
              </a:rPr>
              <a:t>two options built in EC3 tool, either “Buy Clean California” or FEMA 2023, since you are working on a project located in Chicago, you can leave it as default.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You can leave the rest of the boxes under ‘</a:t>
            </a:r>
            <a:r>
              <a:rPr lang="en-US" sz="1800" u="sng" dirty="0">
                <a:effectLst/>
                <a:latin typeface="Times New Roman" panose="02020603050405020304" pitchFamily="18" charset="0"/>
                <a:ea typeface="Times New Roman" panose="02020603050405020304" pitchFamily="18" charset="0"/>
              </a:rPr>
              <a:t>Performance Specifications</a:t>
            </a:r>
            <a:r>
              <a:rPr lang="en-US" sz="1800" dirty="0">
                <a:effectLst/>
                <a:latin typeface="Times New Roman" panose="02020603050405020304" pitchFamily="18" charset="0"/>
                <a:ea typeface="Times New Roman" panose="02020603050405020304" pitchFamily="18" charset="0"/>
              </a:rPr>
              <a:t>” as is.</a:t>
            </a:r>
          </a:p>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7C8EE14-1723-9A4A-87F8-9E5A9046E260}" type="slidenum">
              <a:rPr lang="en-US" smtClean="0"/>
              <a:t>9</a:t>
            </a:fld>
            <a:endParaRPr lang="en-US"/>
          </a:p>
        </p:txBody>
      </p:sp>
    </p:spTree>
    <p:extLst>
      <p:ext uri="{BB962C8B-B14F-4D97-AF65-F5344CB8AC3E}">
        <p14:creationId xmlns:p14="http://schemas.microsoft.com/office/powerpoint/2010/main" val="106245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311E-F732-A2C6-014E-59BA73FEB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68221D-7F29-64E0-BA76-DEB3AA5A0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CE0E79-F972-5545-5535-258E451F9656}"/>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F6A3A8F7-CBBE-AE04-B1C4-ED3CEE495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74822-6E01-91D6-0891-DED4469AD698}"/>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704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324B-75DC-2D2C-8C02-8519EF2408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BEBE0-62D0-9601-83C4-D4D839B88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FDE36-53E6-FD2D-6F32-A512F38A953C}"/>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B5D289C0-971C-150F-1ACA-DC1F96377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0CE47-8077-AD33-061D-F7B373D47984}"/>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368004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D33E1C-7A56-0AC3-5F4A-8DFAE4E99A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567BED-BEED-5432-9F81-AB14E6A20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51B70-DDB7-65C5-3BA8-8820CD95D5A7}"/>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C1ABBD61-F388-572A-24C6-54312D856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438E9-44E4-77EF-505C-080A0F36ADBD}"/>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369744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AEBC2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0052431" y="6368135"/>
            <a:ext cx="1927859" cy="468629"/>
          </a:xfrm>
          <a:prstGeom prst="rect">
            <a:avLst/>
          </a:prstGeom>
        </p:spPr>
        <p:txBody>
          <a:bodyPr lIns="0" tIns="0" rIns="0" bIns="0"/>
          <a:lstStyle>
            <a:lvl1pPr>
              <a:defRPr sz="1800" b="0" i="0">
                <a:solidFill>
                  <a:srgbClr val="767661"/>
                </a:solidFill>
                <a:latin typeface="Arial"/>
                <a:cs typeface="Arial"/>
              </a:defRPr>
            </a:lvl1pPr>
          </a:lstStyle>
          <a:p>
            <a:pPr marL="12700">
              <a:lnSpc>
                <a:spcPts val="1810"/>
              </a:lnSpc>
            </a:pPr>
            <a:r>
              <a:rPr spc="-65" dirty="0"/>
              <a:t>I </a:t>
            </a:r>
            <a:r>
              <a:rPr spc="-155" dirty="0"/>
              <a:t>N </a:t>
            </a:r>
            <a:r>
              <a:rPr spc="-229" dirty="0"/>
              <a:t>T </a:t>
            </a:r>
            <a:r>
              <a:rPr spc="-325" dirty="0"/>
              <a:t>E </a:t>
            </a:r>
            <a:r>
              <a:rPr spc="-275" dirty="0"/>
              <a:t>G </a:t>
            </a:r>
            <a:r>
              <a:rPr spc="-345" dirty="0"/>
              <a:t>R </a:t>
            </a:r>
            <a:r>
              <a:rPr spc="-190" dirty="0"/>
              <a:t>A</a:t>
            </a:r>
            <a:r>
              <a:rPr spc="-315" dirty="0"/>
              <a:t> </a:t>
            </a:r>
            <a:r>
              <a:rPr spc="-250" dirty="0"/>
              <a:t>L</a:t>
            </a:r>
          </a:p>
          <a:p>
            <a:pPr marL="12700">
              <a:lnSpc>
                <a:spcPct val="100000"/>
              </a:lnSpc>
              <a:spcBef>
                <a:spcPts val="25"/>
              </a:spcBef>
            </a:pPr>
            <a:r>
              <a:rPr sz="1400" spc="-55" dirty="0"/>
              <a:t>Revolutionary</a:t>
            </a:r>
            <a:r>
              <a:rPr sz="1400" spc="-100" dirty="0"/>
              <a:t> </a:t>
            </a:r>
            <a:r>
              <a:rPr sz="1400" spc="-70" dirty="0"/>
              <a:t>Engineering</a:t>
            </a:r>
            <a:endParaRPr sz="1400"/>
          </a:p>
        </p:txBody>
      </p:sp>
      <p:sp>
        <p:nvSpPr>
          <p:cNvPr id="6" name="Holder 6"/>
          <p:cNvSpPr>
            <a:spLocks noGrp="1"/>
          </p:cNvSpPr>
          <p:nvPr>
            <p:ph type="dt" sz="half" idx="6"/>
          </p:nvPr>
        </p:nvSpPr>
        <p:spPr>
          <a:xfrm>
            <a:off x="479551" y="6545376"/>
            <a:ext cx="2319655" cy="165734"/>
          </a:xfrm>
          <a:prstGeom prst="rect">
            <a:avLst/>
          </a:prstGeom>
        </p:spPr>
        <p:txBody>
          <a:bodyPr lIns="0" tIns="0" rIns="0" bIns="0"/>
          <a:lstStyle>
            <a:lvl1pPr>
              <a:defRPr sz="1100" b="0" i="0">
                <a:solidFill>
                  <a:srgbClr val="767661"/>
                </a:solidFill>
                <a:latin typeface="Arial"/>
                <a:cs typeface="Arial"/>
              </a:defRPr>
            </a:lvl1pPr>
          </a:lstStyle>
          <a:p>
            <a:pPr marL="12700">
              <a:lnSpc>
                <a:spcPts val="1150"/>
              </a:lnSpc>
            </a:pPr>
            <a:r>
              <a:rPr spc="-45" dirty="0"/>
              <a:t>imagine</a:t>
            </a:r>
            <a:r>
              <a:rPr spc="-80" dirty="0"/>
              <a:t> </a:t>
            </a:r>
            <a:r>
              <a:rPr spc="220" dirty="0"/>
              <a:t>|</a:t>
            </a:r>
            <a:r>
              <a:rPr spc="-65" dirty="0"/>
              <a:t> </a:t>
            </a:r>
            <a:r>
              <a:rPr spc="-45" dirty="0"/>
              <a:t>accelerate</a:t>
            </a:r>
            <a:r>
              <a:rPr spc="-95" dirty="0"/>
              <a:t> </a:t>
            </a:r>
            <a:r>
              <a:rPr spc="220" dirty="0"/>
              <a:t>|</a:t>
            </a:r>
            <a:r>
              <a:rPr spc="-50" dirty="0"/>
              <a:t> </a:t>
            </a:r>
            <a:r>
              <a:rPr spc="-15" dirty="0"/>
              <a:t>perform</a:t>
            </a:r>
            <a:r>
              <a:rPr spc="-80" dirty="0"/>
              <a:t> </a:t>
            </a:r>
            <a:r>
              <a:rPr spc="220" dirty="0"/>
              <a:t>|</a:t>
            </a:r>
            <a:r>
              <a:rPr spc="-55" dirty="0"/>
              <a:t> </a:t>
            </a:r>
            <a:r>
              <a:rPr spc="-50" dirty="0"/>
              <a:t>sustain</a:t>
            </a:r>
          </a:p>
        </p:txBody>
      </p:sp>
      <p:sp>
        <p:nvSpPr>
          <p:cNvPr id="7" name="Holder 7"/>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928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37C-1372-F517-FBA5-55FFBDAB6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0B553-197A-A1ED-F66B-2BF32919D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5DBCA-248F-41A8-4109-2A61677FFBD8}"/>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373E147C-2F35-6E38-4504-915B327A8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3EFDA-DE3D-274D-BE8A-642B260ACD1B}"/>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348523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8B55-9A20-CF8A-CF39-54EA4BD809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8C7DD-04A4-B151-D39A-45D09AF10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DCC-AA2C-B71B-87E5-F7F0BB7AB46B}"/>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491FC81F-ECF4-A0C7-B237-0B1BC2876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E9D69-AE26-FCF2-B1C0-837AA1C839D5}"/>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93754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7E63-43C7-FC91-23ED-9C0B6470D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AA65D-AB0E-2EB7-AB13-503B7A479E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8847F-6135-DFC0-7B14-E9D5EB2495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D07A07-C4D9-24BC-D0EA-FCC41B3539CD}"/>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6" name="Footer Placeholder 5">
            <a:extLst>
              <a:ext uri="{FF2B5EF4-FFF2-40B4-BE49-F238E27FC236}">
                <a16:creationId xmlns:a16="http://schemas.microsoft.com/office/drawing/2014/main" id="{FC6AC53E-0511-35C7-5A4D-B015422FC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673B1-FA06-BE50-0590-3A8B7D79F73A}"/>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2274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0B35-8B10-6616-41E0-9DE698585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7AF42-6C78-5F93-BFC6-F17D21CE9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2CBC3-B752-6B0A-C5B0-16FB769115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58066-121F-7879-2042-D6810CBBC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97FA6D-40EC-DF69-B367-9BAD175A5C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F1BA0B-1A75-20DC-8C4A-94A217529CB9}"/>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8" name="Footer Placeholder 7">
            <a:extLst>
              <a:ext uri="{FF2B5EF4-FFF2-40B4-BE49-F238E27FC236}">
                <a16:creationId xmlns:a16="http://schemas.microsoft.com/office/drawing/2014/main" id="{735CC2A8-1872-F4C0-836C-2AD35A6781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880D4-5D2E-9044-B541-435E68F821AC}"/>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270049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F863-CB1D-6CF0-73F7-6D47EAED3C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959E05-6071-F5BE-EADD-1B2F3B0804DD}"/>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4" name="Footer Placeholder 3">
            <a:extLst>
              <a:ext uri="{FF2B5EF4-FFF2-40B4-BE49-F238E27FC236}">
                <a16:creationId xmlns:a16="http://schemas.microsoft.com/office/drawing/2014/main" id="{6BF1C836-3DCA-FE08-A485-D13FD76F5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6ACAB4-95F8-75C8-2D25-E7B4D5FA33A2}"/>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304881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55E60-C9E2-D3C7-2921-B88AAC60E308}"/>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3" name="Footer Placeholder 2">
            <a:extLst>
              <a:ext uri="{FF2B5EF4-FFF2-40B4-BE49-F238E27FC236}">
                <a16:creationId xmlns:a16="http://schemas.microsoft.com/office/drawing/2014/main" id="{77CE6AD2-3E11-16BF-C37B-DA76C5570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856D04-7EDB-A161-FA7E-D8AD40F4D5C7}"/>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345904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9576-3E30-BA97-3C13-09CBFBC0C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312D3-84B9-C260-092B-F40A67712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4A162-76F3-C5E7-660F-FC1FBE33E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05419-0653-E722-E807-4367DDA02CD5}"/>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6" name="Footer Placeholder 5">
            <a:extLst>
              <a:ext uri="{FF2B5EF4-FFF2-40B4-BE49-F238E27FC236}">
                <a16:creationId xmlns:a16="http://schemas.microsoft.com/office/drawing/2014/main" id="{7420D550-62E7-5657-DF6E-A91EE09D4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A9025-78B1-6952-2172-7590722C28C4}"/>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189625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7283-34E2-C485-144E-DD537C4FD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D7BE6B-B652-F63D-D904-EF94BD268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1DE56-C78A-7E4D-538D-435F14D9D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B6C7F-DD23-6897-28DA-A589B342F380}"/>
              </a:ext>
            </a:extLst>
          </p:cNvPr>
          <p:cNvSpPr>
            <a:spLocks noGrp="1"/>
          </p:cNvSpPr>
          <p:nvPr>
            <p:ph type="dt" sz="half" idx="10"/>
          </p:nvPr>
        </p:nvSpPr>
        <p:spPr/>
        <p:txBody>
          <a:bodyPr/>
          <a:lstStyle/>
          <a:p>
            <a:fld id="{8C1567AD-705E-433D-8E9C-BBBD132409B4}" type="datetimeFigureOut">
              <a:rPr lang="en-US" smtClean="0"/>
              <a:t>9/1/2023</a:t>
            </a:fld>
            <a:endParaRPr lang="en-US"/>
          </a:p>
        </p:txBody>
      </p:sp>
      <p:sp>
        <p:nvSpPr>
          <p:cNvPr id="6" name="Footer Placeholder 5">
            <a:extLst>
              <a:ext uri="{FF2B5EF4-FFF2-40B4-BE49-F238E27FC236}">
                <a16:creationId xmlns:a16="http://schemas.microsoft.com/office/drawing/2014/main" id="{18E20503-5AC5-6ABD-A2AC-1C85FC11B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C8BB2-460C-064A-47F7-3C115611EB48}"/>
              </a:ext>
            </a:extLst>
          </p:cNvPr>
          <p:cNvSpPr>
            <a:spLocks noGrp="1"/>
          </p:cNvSpPr>
          <p:nvPr>
            <p:ph type="sldNum" sz="quarter" idx="12"/>
          </p:nvPr>
        </p:nvSpPr>
        <p:spPr/>
        <p:txBody>
          <a:bodyPr/>
          <a:lstStyle/>
          <a:p>
            <a:fld id="{428AC1AD-C2F5-417B-A26E-C69179529253}" type="slidenum">
              <a:rPr lang="en-US" smtClean="0"/>
              <a:t>‹#›</a:t>
            </a:fld>
            <a:endParaRPr lang="en-US"/>
          </a:p>
        </p:txBody>
      </p:sp>
    </p:spTree>
    <p:extLst>
      <p:ext uri="{BB962C8B-B14F-4D97-AF65-F5344CB8AC3E}">
        <p14:creationId xmlns:p14="http://schemas.microsoft.com/office/powerpoint/2010/main" val="141137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60D67-E142-B0CC-D816-F29E37024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8AC20D-4E64-85B7-3471-AFBBC5B1D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386D8-B6D5-4A98-5807-84529361C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567AD-705E-433D-8E9C-BBBD132409B4}" type="datetimeFigureOut">
              <a:rPr lang="en-US" smtClean="0"/>
              <a:t>9/1/2023</a:t>
            </a:fld>
            <a:endParaRPr lang="en-US"/>
          </a:p>
        </p:txBody>
      </p:sp>
      <p:sp>
        <p:nvSpPr>
          <p:cNvPr id="5" name="Footer Placeholder 4">
            <a:extLst>
              <a:ext uri="{FF2B5EF4-FFF2-40B4-BE49-F238E27FC236}">
                <a16:creationId xmlns:a16="http://schemas.microsoft.com/office/drawing/2014/main" id="{0EEAAD84-36E2-A799-5E57-C52E902D9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C9AF9-7583-AF23-ED41-8B16AEAED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AC1AD-C2F5-417B-A26E-C69179529253}" type="slidenum">
              <a:rPr lang="en-US" smtClean="0"/>
              <a:t>‹#›</a:t>
            </a:fld>
            <a:endParaRPr lang="en-US"/>
          </a:p>
        </p:txBody>
      </p:sp>
    </p:spTree>
    <p:extLst>
      <p:ext uri="{BB962C8B-B14F-4D97-AF65-F5344CB8AC3E}">
        <p14:creationId xmlns:p14="http://schemas.microsoft.com/office/powerpoint/2010/main" val="332583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buildingtransparency.org/ec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80F4CA48-28CA-DCDE-24FE-B137BE80D924}"/>
              </a:ext>
            </a:extLst>
          </p:cNvPr>
          <p:cNvSpPr>
            <a:spLocks noGrp="1"/>
          </p:cNvSpPr>
          <p:nvPr>
            <p:ph type="sldNum" sz="quarter" idx="7"/>
          </p:nvPr>
        </p:nvSpPr>
        <p:spPr>
          <a:xfrm>
            <a:off x="8778240" y="6400800"/>
            <a:ext cx="1557654" cy="320040"/>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a:p>
        </p:txBody>
      </p:sp>
      <p:sp>
        <p:nvSpPr>
          <p:cNvPr id="7" name="object 2">
            <a:extLst>
              <a:ext uri="{FF2B5EF4-FFF2-40B4-BE49-F238E27FC236}">
                <a16:creationId xmlns:a16="http://schemas.microsoft.com/office/drawing/2014/main" id="{9089870B-7CC3-B91F-886D-D438424206E6}"/>
              </a:ext>
            </a:extLst>
          </p:cNvPr>
          <p:cNvSpPr txBox="1">
            <a:spLocks noGrp="1"/>
          </p:cNvSpPr>
          <p:nvPr>
            <p:ph type="title"/>
          </p:nvPr>
        </p:nvSpPr>
        <p:spPr>
          <a:xfrm>
            <a:off x="3033596" y="1705516"/>
            <a:ext cx="8449818" cy="3446969"/>
          </a:xfrm>
          <a:prstGeom prst="rect">
            <a:avLst/>
          </a:prstGeom>
        </p:spPr>
        <p:txBody>
          <a:bodyPr vert="horz" wrap="square" lIns="0" tIns="12065" rIns="0" bIns="0" rtlCol="0">
            <a:spAutoFit/>
          </a:bodyPr>
          <a:lstStyle/>
          <a:p>
            <a:r>
              <a:rPr lang="en-US" sz="4000" b="1" dirty="0">
                <a:solidFill>
                  <a:srgbClr val="AEBC21"/>
                </a:solidFill>
                <a:effectLst/>
                <a:latin typeface="Arial" panose="020B0604020202020204" pitchFamily="34" charset="0"/>
                <a:cs typeface="Arial" panose="020B0604020202020204" pitchFamily="34" charset="0"/>
              </a:rPr>
              <a:t>Hands-on Exercise</a:t>
            </a:r>
            <a:br>
              <a:rPr lang="en-US" sz="4000" b="1" dirty="0">
                <a:solidFill>
                  <a:srgbClr val="AEBC21"/>
                </a:solidFill>
                <a:effectLst/>
                <a:latin typeface="Arial" panose="020B0604020202020204" pitchFamily="34" charset="0"/>
                <a:cs typeface="Arial" panose="020B0604020202020204" pitchFamily="34" charset="0"/>
              </a:rPr>
            </a:br>
            <a:r>
              <a:rPr lang="en-US" sz="4000" b="1" dirty="0">
                <a:solidFill>
                  <a:srgbClr val="AEBC21"/>
                </a:solidFill>
                <a:effectLst/>
                <a:latin typeface="Arial" panose="020B0604020202020204" pitchFamily="34" charset="0"/>
                <a:cs typeface="Arial" panose="020B0604020202020204" pitchFamily="34" charset="0"/>
              </a:rPr>
              <a:t>Design and Material Optimization in Sustainable Steel Buildings </a:t>
            </a:r>
            <a:br>
              <a:rPr lang="en-US" sz="4000" dirty="0">
                <a:effectLst/>
                <a:latin typeface="Arial" panose="020B0604020202020204" pitchFamily="34" charset="0"/>
                <a:cs typeface="Arial" panose="020B0604020202020204" pitchFamily="34" charset="0"/>
              </a:rPr>
            </a:br>
            <a:r>
              <a:rPr lang="en-US" sz="4000" b="0" dirty="0">
                <a:solidFill>
                  <a:schemeClr val="bg1">
                    <a:lumMod val="50000"/>
                  </a:schemeClr>
                </a:solidFill>
                <a:latin typeface="Arial" panose="020B0604020202020204" pitchFamily="34" charset="0"/>
                <a:cs typeface="Arial" panose="020B0604020202020204" pitchFamily="34" charset="0"/>
              </a:rPr>
              <a:t>F</a:t>
            </a:r>
            <a:r>
              <a:rPr lang="en-US" sz="4000" b="0" dirty="0">
                <a:solidFill>
                  <a:schemeClr val="bg1">
                    <a:lumMod val="50000"/>
                  </a:schemeClr>
                </a:solidFill>
                <a:effectLst/>
                <a:latin typeface="Arial" panose="020B0604020202020204" pitchFamily="34" charset="0"/>
                <a:cs typeface="Arial" panose="020B0604020202020204" pitchFamily="34" charset="0"/>
              </a:rPr>
              <a:t>rom a Whole Life Cycle Perspective</a:t>
            </a:r>
            <a:br>
              <a:rPr lang="en-US" dirty="0">
                <a:effectLst/>
                <a:latin typeface="Arial" panose="020B0604020202020204" pitchFamily="34" charset="0"/>
                <a:cs typeface="Arial" panose="020B0604020202020204" pitchFamily="34" charset="0"/>
              </a:rPr>
            </a:br>
            <a:br>
              <a:rPr lang="en-US" dirty="0">
                <a:effectLst/>
                <a:latin typeface="Arial" panose="020B0604020202020204" pitchFamily="34" charset="0"/>
                <a:cs typeface="Arial" panose="020B0604020202020204" pitchFamily="34" charset="0"/>
              </a:rPr>
            </a:br>
            <a:endParaRPr spc="-5" dirty="0">
              <a:latin typeface="Arial" panose="020B0604020202020204" pitchFamily="34" charset="0"/>
              <a:cs typeface="Arial" panose="020B0604020202020204" pitchFamily="34" charset="0"/>
            </a:endParaRPr>
          </a:p>
        </p:txBody>
      </p:sp>
      <p:sp>
        <p:nvSpPr>
          <p:cNvPr id="8" name="object 3">
            <a:extLst>
              <a:ext uri="{FF2B5EF4-FFF2-40B4-BE49-F238E27FC236}">
                <a16:creationId xmlns:a16="http://schemas.microsoft.com/office/drawing/2014/main" id="{7F8432F2-DFA1-CA22-5664-1EA082D0A1F5}"/>
              </a:ext>
            </a:extLst>
          </p:cNvPr>
          <p:cNvSpPr/>
          <p:nvPr/>
        </p:nvSpPr>
        <p:spPr>
          <a:xfrm>
            <a:off x="2903981" y="1760915"/>
            <a:ext cx="45719" cy="3316540"/>
          </a:xfrm>
          <a:custGeom>
            <a:avLst/>
            <a:gdLst/>
            <a:ahLst/>
            <a:cxnLst/>
            <a:rect l="l" t="t" r="r" b="b"/>
            <a:pathLst>
              <a:path h="2392045">
                <a:moveTo>
                  <a:pt x="0" y="0"/>
                </a:moveTo>
                <a:lnTo>
                  <a:pt x="0" y="2391664"/>
                </a:lnTo>
              </a:path>
            </a:pathLst>
          </a:custGeom>
          <a:ln w="19812">
            <a:solidFill>
              <a:srgbClr val="00A3E3"/>
            </a:solidFill>
            <a:prstDash val="sysDot"/>
          </a:ln>
        </p:spPr>
        <p:txBody>
          <a:bodyPr wrap="square" lIns="0" tIns="0" rIns="0" bIns="0" rtlCol="0"/>
          <a:lstStyle/>
          <a:p>
            <a:endParaRPr/>
          </a:p>
        </p:txBody>
      </p:sp>
      <p:sp>
        <p:nvSpPr>
          <p:cNvPr id="9" name="object 4">
            <a:extLst>
              <a:ext uri="{FF2B5EF4-FFF2-40B4-BE49-F238E27FC236}">
                <a16:creationId xmlns:a16="http://schemas.microsoft.com/office/drawing/2014/main" id="{DF3F9DF0-89B4-9D90-16EC-FCBCC8FBD5E9}"/>
              </a:ext>
            </a:extLst>
          </p:cNvPr>
          <p:cNvSpPr txBox="1"/>
          <p:nvPr/>
        </p:nvSpPr>
        <p:spPr>
          <a:xfrm>
            <a:off x="3033596" y="4633104"/>
            <a:ext cx="4343401" cy="444352"/>
          </a:xfrm>
          <a:prstGeom prst="rect">
            <a:avLst/>
          </a:prstGeom>
        </p:spPr>
        <p:txBody>
          <a:bodyPr vert="horz" wrap="square" lIns="0" tIns="13335" rIns="0" bIns="0" rtlCol="0">
            <a:spAutoFit/>
          </a:bodyPr>
          <a:lstStyle/>
          <a:p>
            <a:pPr marL="12700">
              <a:lnSpc>
                <a:spcPct val="100000"/>
              </a:lnSpc>
              <a:spcBef>
                <a:spcPts val="105"/>
              </a:spcBef>
            </a:pPr>
            <a:r>
              <a:rPr sz="2800" dirty="0">
                <a:solidFill>
                  <a:schemeClr val="bg1">
                    <a:lumMod val="50000"/>
                  </a:schemeClr>
                </a:solidFill>
                <a:latin typeface="Arial"/>
                <a:cs typeface="Arial"/>
              </a:rPr>
              <a:t>Presented</a:t>
            </a:r>
            <a:r>
              <a:rPr sz="2800" spc="-75" dirty="0">
                <a:solidFill>
                  <a:schemeClr val="bg1">
                    <a:lumMod val="50000"/>
                  </a:schemeClr>
                </a:solidFill>
                <a:latin typeface="Arial"/>
                <a:cs typeface="Arial"/>
              </a:rPr>
              <a:t> </a:t>
            </a:r>
            <a:r>
              <a:rPr sz="2800" dirty="0">
                <a:solidFill>
                  <a:schemeClr val="bg1">
                    <a:lumMod val="50000"/>
                  </a:schemeClr>
                </a:solidFill>
                <a:latin typeface="Arial"/>
                <a:cs typeface="Arial"/>
              </a:rPr>
              <a:t>by</a:t>
            </a:r>
            <a:r>
              <a:rPr lang="en-US" sz="2800" dirty="0">
                <a:solidFill>
                  <a:schemeClr val="bg1">
                    <a:lumMod val="50000"/>
                  </a:schemeClr>
                </a:solidFill>
                <a:latin typeface="Arial"/>
                <a:cs typeface="Arial"/>
              </a:rPr>
              <a:t> </a:t>
            </a:r>
            <a:r>
              <a:rPr lang="en-US" sz="2800" spc="-5" dirty="0">
                <a:solidFill>
                  <a:schemeClr val="bg1">
                    <a:lumMod val="50000"/>
                  </a:schemeClr>
                </a:solidFill>
                <a:latin typeface="Arial"/>
                <a:cs typeface="Arial"/>
              </a:rPr>
              <a:t>Ming Hu</a:t>
            </a:r>
            <a:endParaRPr sz="2800" dirty="0">
              <a:solidFill>
                <a:schemeClr val="bg1">
                  <a:lumMod val="50000"/>
                </a:schemeClr>
              </a:solidFill>
              <a:latin typeface="Arial"/>
              <a:cs typeface="Arial"/>
            </a:endParaRPr>
          </a:p>
        </p:txBody>
      </p:sp>
      <p:sp>
        <p:nvSpPr>
          <p:cNvPr id="10" name="Holder 6">
            <a:extLst>
              <a:ext uri="{FF2B5EF4-FFF2-40B4-BE49-F238E27FC236}">
                <a16:creationId xmlns:a16="http://schemas.microsoft.com/office/drawing/2014/main" id="{9C4F4548-D91C-12E3-408A-FE263E795B42}"/>
              </a:ext>
            </a:extLst>
          </p:cNvPr>
          <p:cNvSpPr txBox="1">
            <a:spLocks/>
          </p:cNvSpPr>
          <p:nvPr/>
        </p:nvSpPr>
        <p:spPr>
          <a:xfrm>
            <a:off x="10584351" y="6537960"/>
            <a:ext cx="1557654" cy="320040"/>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a:p>
        </p:txBody>
      </p:sp>
      <p:pic>
        <p:nvPicPr>
          <p:cNvPr id="11" name="Picture 10" descr="A picture containing logo&#10;&#10;Description automatically generated">
            <a:extLst>
              <a:ext uri="{FF2B5EF4-FFF2-40B4-BE49-F238E27FC236}">
                <a16:creationId xmlns:a16="http://schemas.microsoft.com/office/drawing/2014/main" id="{434DFA52-DEE7-4940-1B22-B995ACBA3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02731"/>
            <a:ext cx="2649117" cy="742640"/>
          </a:xfrm>
          <a:prstGeom prst="rect">
            <a:avLst/>
          </a:prstGeom>
        </p:spPr>
      </p:pic>
      <p:cxnSp>
        <p:nvCxnSpPr>
          <p:cNvPr id="12" name="Straight Connector 11">
            <a:extLst>
              <a:ext uri="{FF2B5EF4-FFF2-40B4-BE49-F238E27FC236}">
                <a16:creationId xmlns:a16="http://schemas.microsoft.com/office/drawing/2014/main" id="{9EAD28FF-BC7D-2B88-5A3A-57FF9C497238}"/>
              </a:ext>
            </a:extLst>
          </p:cNvPr>
          <p:cNvCxnSpPr>
            <a:cxnSpLocks/>
          </p:cNvCxnSpPr>
          <p:nvPr/>
        </p:nvCxnSpPr>
        <p:spPr>
          <a:xfrm>
            <a:off x="2903981" y="3360846"/>
            <a:ext cx="824678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8B0472-F70E-59DF-D228-22D3BFAC31D3}"/>
              </a:ext>
            </a:extLst>
          </p:cNvPr>
          <p:cNvPicPr>
            <a:picLocks noChangeAspect="1"/>
          </p:cNvPicPr>
          <p:nvPr/>
        </p:nvPicPr>
        <p:blipFill>
          <a:blip r:embed="rId3">
            <a:extLst>
              <a:ext uri="{28A0092B-C50C-407E-A947-70E740481C1C}">
                <a14:useLocalDpi xmlns:a14="http://schemas.microsoft.com/office/drawing/2010/main" val="0"/>
              </a:ext>
            </a:extLst>
          </a:blip>
          <a:srcRect l="2749" r="2749"/>
          <a:stretch/>
        </p:blipFill>
        <p:spPr>
          <a:xfrm>
            <a:off x="533400" y="304800"/>
            <a:ext cx="10591800" cy="6114100"/>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10</a:t>
            </a:fld>
            <a:endParaRPr lang="en-US"/>
          </a:p>
        </p:txBody>
      </p:sp>
      <p:sp>
        <p:nvSpPr>
          <p:cNvPr id="3" name="object 5">
            <a:extLst>
              <a:ext uri="{FF2B5EF4-FFF2-40B4-BE49-F238E27FC236}">
                <a16:creationId xmlns:a16="http://schemas.microsoft.com/office/drawing/2014/main" id="{6B9CDD8B-C8A7-C2CE-4522-E351CA50BE71}"/>
              </a:ext>
            </a:extLst>
          </p:cNvPr>
          <p:cNvSpPr txBox="1">
            <a:spLocks/>
          </p:cNvSpPr>
          <p:nvPr/>
        </p:nvSpPr>
        <p:spPr>
          <a:xfrm>
            <a:off x="11249784" y="6377940"/>
            <a:ext cx="713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10</a:t>
            </a:fld>
            <a:endParaRPr lang="en-US" dirty="0"/>
          </a:p>
        </p:txBody>
      </p:sp>
      <p:sp>
        <p:nvSpPr>
          <p:cNvPr id="2" name="Right Arrow 1">
            <a:extLst>
              <a:ext uri="{FF2B5EF4-FFF2-40B4-BE49-F238E27FC236}">
                <a16:creationId xmlns:a16="http://schemas.microsoft.com/office/drawing/2014/main" id="{C0F3A4DB-02A3-FD03-EC9F-E162AFEA2B77}"/>
              </a:ext>
            </a:extLst>
          </p:cNvPr>
          <p:cNvSpPr/>
          <p:nvPr/>
        </p:nvSpPr>
        <p:spPr>
          <a:xfrm flipV="1">
            <a:off x="384040" y="5029200"/>
            <a:ext cx="605606"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3D2484-3B4D-62DC-0FFC-DE0403A2D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44405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FE141C-98E2-9268-0E68-200B1F4E9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827" y="56857"/>
            <a:ext cx="6242799" cy="3749183"/>
          </a:xfrm>
          <a:prstGeom prst="rect">
            <a:avLst/>
          </a:prstGeom>
        </p:spPr>
      </p:pic>
      <p:pic>
        <p:nvPicPr>
          <p:cNvPr id="17" name="Picture 16">
            <a:extLst>
              <a:ext uri="{FF2B5EF4-FFF2-40B4-BE49-F238E27FC236}">
                <a16:creationId xmlns:a16="http://schemas.microsoft.com/office/drawing/2014/main" id="{C16E1CF7-8C88-7361-30EE-0D6391F4D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827" y="3855024"/>
            <a:ext cx="6025650" cy="2887118"/>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11</a:t>
            </a:fld>
            <a:endParaRPr lang="en-US"/>
          </a:p>
        </p:txBody>
      </p:sp>
      <p:sp>
        <p:nvSpPr>
          <p:cNvPr id="10" name="Right Arrow 9">
            <a:extLst>
              <a:ext uri="{FF2B5EF4-FFF2-40B4-BE49-F238E27FC236}">
                <a16:creationId xmlns:a16="http://schemas.microsoft.com/office/drawing/2014/main" id="{5E36207A-3AE3-AF97-81B6-62ABBF33194F}"/>
              </a:ext>
            </a:extLst>
          </p:cNvPr>
          <p:cNvSpPr/>
          <p:nvPr/>
        </p:nvSpPr>
        <p:spPr>
          <a:xfrm flipH="1">
            <a:off x="8594972" y="3385457"/>
            <a:ext cx="472828"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FE28B3A8-EA34-CE2B-94B2-0FCE6BC38378}"/>
              </a:ext>
            </a:extLst>
          </p:cNvPr>
          <p:cNvSpPr/>
          <p:nvPr/>
        </p:nvSpPr>
        <p:spPr>
          <a:xfrm flipH="1">
            <a:off x="8594972" y="5611583"/>
            <a:ext cx="549028"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F31AD1-2F87-D74F-73B1-3B33AEFC329C}"/>
              </a:ext>
            </a:extLst>
          </p:cNvPr>
          <p:cNvSpPr txBox="1"/>
          <p:nvPr/>
        </p:nvSpPr>
        <p:spPr>
          <a:xfrm>
            <a:off x="9150927" y="5579317"/>
            <a:ext cx="1524000" cy="369332"/>
          </a:xfrm>
          <a:prstGeom prst="rect">
            <a:avLst/>
          </a:prstGeom>
          <a:noFill/>
        </p:spPr>
        <p:txBody>
          <a:bodyPr wrap="square" rtlCol="0">
            <a:spAutoFit/>
          </a:bodyPr>
          <a:lstStyle/>
          <a:p>
            <a:r>
              <a:rPr lang="en-US" dirty="0"/>
              <a:t>Search Results </a:t>
            </a:r>
          </a:p>
        </p:txBody>
      </p:sp>
      <p:sp>
        <p:nvSpPr>
          <p:cNvPr id="4" name="object 5">
            <a:extLst>
              <a:ext uri="{FF2B5EF4-FFF2-40B4-BE49-F238E27FC236}">
                <a16:creationId xmlns:a16="http://schemas.microsoft.com/office/drawing/2014/main" id="{8BB8F4E6-7AAC-71CD-24DE-E53D206992CB}"/>
              </a:ext>
            </a:extLst>
          </p:cNvPr>
          <p:cNvSpPr txBox="1">
            <a:spLocks/>
          </p:cNvSpPr>
          <p:nvPr/>
        </p:nvSpPr>
        <p:spPr>
          <a:xfrm>
            <a:off x="11249784" y="6377939"/>
            <a:ext cx="713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11</a:t>
            </a:fld>
            <a:endParaRPr lang="en-US" dirty="0"/>
          </a:p>
        </p:txBody>
      </p:sp>
      <p:sp>
        <p:nvSpPr>
          <p:cNvPr id="7" name="Oval 6">
            <a:extLst>
              <a:ext uri="{FF2B5EF4-FFF2-40B4-BE49-F238E27FC236}">
                <a16:creationId xmlns:a16="http://schemas.microsoft.com/office/drawing/2014/main" id="{89B03C92-0F81-2F36-D762-D41AA4D802F9}"/>
              </a:ext>
            </a:extLst>
          </p:cNvPr>
          <p:cNvSpPr/>
          <p:nvPr/>
        </p:nvSpPr>
        <p:spPr>
          <a:xfrm>
            <a:off x="7696200" y="3048000"/>
            <a:ext cx="871207" cy="871207"/>
          </a:xfrm>
          <a:prstGeom prst="ellipse">
            <a:avLst/>
          </a:prstGeom>
          <a:solidFill>
            <a:srgbClr val="FCD5B5">
              <a:alpha val="5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790137-28CC-1B65-1D0D-DAA8985DA913}"/>
              </a:ext>
            </a:extLst>
          </p:cNvPr>
          <p:cNvSpPr txBox="1"/>
          <p:nvPr/>
        </p:nvSpPr>
        <p:spPr>
          <a:xfrm>
            <a:off x="7760175" y="3305162"/>
            <a:ext cx="807232" cy="338554"/>
          </a:xfrm>
          <a:prstGeom prst="rect">
            <a:avLst/>
          </a:prstGeom>
          <a:noFill/>
        </p:spPr>
        <p:txBody>
          <a:bodyPr wrap="square" rtlCol="0">
            <a:spAutoFit/>
          </a:bodyPr>
          <a:lstStyle/>
          <a:p>
            <a:r>
              <a:rPr lang="en-US" sz="1600" b="1" dirty="0"/>
              <a:t>Search</a:t>
            </a:r>
          </a:p>
        </p:txBody>
      </p:sp>
      <p:sp>
        <p:nvSpPr>
          <p:cNvPr id="8" name="TextBox 7">
            <a:extLst>
              <a:ext uri="{FF2B5EF4-FFF2-40B4-BE49-F238E27FC236}">
                <a16:creationId xmlns:a16="http://schemas.microsoft.com/office/drawing/2014/main" id="{6F7333F2-610A-CABD-B82E-E6192F46903C}"/>
              </a:ext>
            </a:extLst>
          </p:cNvPr>
          <p:cNvSpPr txBox="1"/>
          <p:nvPr/>
        </p:nvSpPr>
        <p:spPr>
          <a:xfrm>
            <a:off x="1956351" y="3968190"/>
            <a:ext cx="6359126" cy="2903489"/>
          </a:xfrm>
          <a:prstGeom prst="rect">
            <a:avLst/>
          </a:prstGeom>
          <a:noFill/>
          <a:ln w="38100">
            <a:solidFill>
              <a:srgbClr val="FF0000"/>
            </a:solidFill>
            <a:prstDash val="dash"/>
          </a:ln>
        </p:spPr>
        <p:txBody>
          <a:bodyPr wrap="square" rtlCol="0">
            <a:spAutoFit/>
          </a:bodyPr>
          <a:lstStyle/>
          <a:p>
            <a:endParaRPr lang="en-US" dirty="0"/>
          </a:p>
        </p:txBody>
      </p:sp>
      <p:sp>
        <p:nvSpPr>
          <p:cNvPr id="9" name="Right Arrow 8">
            <a:extLst>
              <a:ext uri="{FF2B5EF4-FFF2-40B4-BE49-F238E27FC236}">
                <a16:creationId xmlns:a16="http://schemas.microsoft.com/office/drawing/2014/main" id="{0581C9B8-0419-7D01-35CF-FA2310F0D20D}"/>
              </a:ext>
            </a:extLst>
          </p:cNvPr>
          <p:cNvSpPr/>
          <p:nvPr/>
        </p:nvSpPr>
        <p:spPr>
          <a:xfrm rot="16200000" flipH="1">
            <a:off x="8035082" y="4581562"/>
            <a:ext cx="1752600" cy="18770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4B5502-852F-2594-B3A4-5BAA17046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71678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12</a:t>
            </a:fld>
            <a:endParaRPr lang="en-US"/>
          </a:p>
        </p:txBody>
      </p:sp>
      <p:pic>
        <p:nvPicPr>
          <p:cNvPr id="6" name="Picture 5">
            <a:extLst>
              <a:ext uri="{FF2B5EF4-FFF2-40B4-BE49-F238E27FC236}">
                <a16:creationId xmlns:a16="http://schemas.microsoft.com/office/drawing/2014/main" id="{A9D08DF4-9458-905C-571F-F65510A02C20}"/>
              </a:ext>
            </a:extLst>
          </p:cNvPr>
          <p:cNvPicPr>
            <a:picLocks noChangeAspect="1"/>
          </p:cNvPicPr>
          <p:nvPr/>
        </p:nvPicPr>
        <p:blipFill rotWithShape="1">
          <a:blip r:embed="rId3">
            <a:extLst>
              <a:ext uri="{28A0092B-C50C-407E-A947-70E740481C1C}">
                <a14:useLocalDpi xmlns:a14="http://schemas.microsoft.com/office/drawing/2010/main" val="0"/>
              </a:ext>
            </a:extLst>
          </a:blip>
          <a:srcRect t="5852" b="1067"/>
          <a:stretch/>
        </p:blipFill>
        <p:spPr>
          <a:xfrm>
            <a:off x="685800" y="285750"/>
            <a:ext cx="10183244" cy="6286500"/>
          </a:xfrm>
          <a:prstGeom prst="rect">
            <a:avLst/>
          </a:prstGeom>
        </p:spPr>
      </p:pic>
      <p:sp>
        <p:nvSpPr>
          <p:cNvPr id="16" name="TextBox 15">
            <a:extLst>
              <a:ext uri="{FF2B5EF4-FFF2-40B4-BE49-F238E27FC236}">
                <a16:creationId xmlns:a16="http://schemas.microsoft.com/office/drawing/2014/main" id="{9D763873-091E-7C10-D108-EAC80F4E0C62}"/>
              </a:ext>
            </a:extLst>
          </p:cNvPr>
          <p:cNvSpPr txBox="1"/>
          <p:nvPr/>
        </p:nvSpPr>
        <p:spPr>
          <a:xfrm>
            <a:off x="805125" y="285750"/>
            <a:ext cx="1404675" cy="247650"/>
          </a:xfrm>
          <a:prstGeom prst="rect">
            <a:avLst/>
          </a:prstGeom>
          <a:noFill/>
          <a:ln w="38100">
            <a:solidFill>
              <a:srgbClr val="FF0000"/>
            </a:solidFill>
          </a:ln>
        </p:spPr>
        <p:txBody>
          <a:bodyPr wrap="square" rtlCol="0">
            <a:spAutoFit/>
          </a:bodyPr>
          <a:lstStyle/>
          <a:p>
            <a:endParaRPr lang="en-US" dirty="0"/>
          </a:p>
        </p:txBody>
      </p:sp>
      <p:sp>
        <p:nvSpPr>
          <p:cNvPr id="4" name="object 5">
            <a:extLst>
              <a:ext uri="{FF2B5EF4-FFF2-40B4-BE49-F238E27FC236}">
                <a16:creationId xmlns:a16="http://schemas.microsoft.com/office/drawing/2014/main" id="{8BB8F4E6-7AAC-71CD-24DE-E53D206992CB}"/>
              </a:ext>
            </a:extLst>
          </p:cNvPr>
          <p:cNvSpPr txBox="1">
            <a:spLocks/>
          </p:cNvSpPr>
          <p:nvPr/>
        </p:nvSpPr>
        <p:spPr>
          <a:xfrm>
            <a:off x="11249784" y="6377940"/>
            <a:ext cx="713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12</a:t>
            </a:fld>
            <a:endParaRPr lang="en-US" dirty="0"/>
          </a:p>
        </p:txBody>
      </p:sp>
      <p:sp>
        <p:nvSpPr>
          <p:cNvPr id="13" name="Right Arrow 12">
            <a:extLst>
              <a:ext uri="{FF2B5EF4-FFF2-40B4-BE49-F238E27FC236}">
                <a16:creationId xmlns:a16="http://schemas.microsoft.com/office/drawing/2014/main" id="{17FCC1CA-D308-A015-2FA9-F81E99379399}"/>
              </a:ext>
            </a:extLst>
          </p:cNvPr>
          <p:cNvSpPr/>
          <p:nvPr/>
        </p:nvSpPr>
        <p:spPr>
          <a:xfrm rot="5400000" flipH="1">
            <a:off x="1295401" y="781051"/>
            <a:ext cx="533398"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826290E-579B-16BE-6A7D-2A393812E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147279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99D80-E10C-5089-E076-34972F7DD6C2}"/>
              </a:ext>
            </a:extLst>
          </p:cNvPr>
          <p:cNvPicPr>
            <a:picLocks noChangeAspect="1"/>
          </p:cNvPicPr>
          <p:nvPr/>
        </p:nvPicPr>
        <p:blipFill rotWithShape="1">
          <a:blip r:embed="rId3">
            <a:extLst>
              <a:ext uri="{28A0092B-C50C-407E-A947-70E740481C1C}">
                <a14:useLocalDpi xmlns:a14="http://schemas.microsoft.com/office/drawing/2010/main" val="0"/>
              </a:ext>
            </a:extLst>
          </a:blip>
          <a:srcRect t="5852" b="1067"/>
          <a:stretch/>
        </p:blipFill>
        <p:spPr>
          <a:xfrm>
            <a:off x="685800" y="285750"/>
            <a:ext cx="10183244" cy="6286500"/>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13</a:t>
            </a:fld>
            <a:endParaRPr lang="en-US"/>
          </a:p>
        </p:txBody>
      </p:sp>
      <p:sp>
        <p:nvSpPr>
          <p:cNvPr id="16" name="TextBox 15">
            <a:extLst>
              <a:ext uri="{FF2B5EF4-FFF2-40B4-BE49-F238E27FC236}">
                <a16:creationId xmlns:a16="http://schemas.microsoft.com/office/drawing/2014/main" id="{9D763873-091E-7C10-D108-EAC80F4E0C62}"/>
              </a:ext>
            </a:extLst>
          </p:cNvPr>
          <p:cNvSpPr txBox="1"/>
          <p:nvPr/>
        </p:nvSpPr>
        <p:spPr>
          <a:xfrm>
            <a:off x="838200" y="152400"/>
            <a:ext cx="8077200" cy="533400"/>
          </a:xfrm>
          <a:prstGeom prst="rect">
            <a:avLst/>
          </a:prstGeom>
          <a:noFill/>
          <a:ln w="38100">
            <a:solidFill>
              <a:srgbClr val="FF0000"/>
            </a:solidFill>
          </a:ln>
        </p:spPr>
        <p:txBody>
          <a:bodyPr wrap="square" rtlCol="0">
            <a:spAutoFit/>
          </a:bodyPr>
          <a:lstStyle/>
          <a:p>
            <a:endParaRPr lang="en-US" dirty="0"/>
          </a:p>
        </p:txBody>
      </p:sp>
      <p:sp>
        <p:nvSpPr>
          <p:cNvPr id="4" name="object 5">
            <a:extLst>
              <a:ext uri="{FF2B5EF4-FFF2-40B4-BE49-F238E27FC236}">
                <a16:creationId xmlns:a16="http://schemas.microsoft.com/office/drawing/2014/main" id="{8BB8F4E6-7AAC-71CD-24DE-E53D206992CB}"/>
              </a:ext>
            </a:extLst>
          </p:cNvPr>
          <p:cNvSpPr txBox="1">
            <a:spLocks/>
          </p:cNvSpPr>
          <p:nvPr/>
        </p:nvSpPr>
        <p:spPr>
          <a:xfrm>
            <a:off x="11249784" y="6377940"/>
            <a:ext cx="647934"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13</a:t>
            </a:fld>
            <a:endParaRPr lang="en-US" dirty="0"/>
          </a:p>
        </p:txBody>
      </p:sp>
      <p:sp>
        <p:nvSpPr>
          <p:cNvPr id="15" name="Right Arrow 14">
            <a:extLst>
              <a:ext uri="{FF2B5EF4-FFF2-40B4-BE49-F238E27FC236}">
                <a16:creationId xmlns:a16="http://schemas.microsoft.com/office/drawing/2014/main" id="{82081EB0-670F-723F-F36A-C81434A1AE02}"/>
              </a:ext>
            </a:extLst>
          </p:cNvPr>
          <p:cNvSpPr/>
          <p:nvPr/>
        </p:nvSpPr>
        <p:spPr>
          <a:xfrm rot="5400000" flipH="1">
            <a:off x="3744736" y="710246"/>
            <a:ext cx="533400" cy="23556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0F64237B-B7A0-06CF-209D-47384DE17D74}"/>
              </a:ext>
            </a:extLst>
          </p:cNvPr>
          <p:cNvSpPr/>
          <p:nvPr/>
        </p:nvSpPr>
        <p:spPr>
          <a:xfrm rot="5400000" flipH="1">
            <a:off x="7471080" y="710246"/>
            <a:ext cx="533400" cy="23556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E412D0C8-1AC9-AE25-AC1D-9222304D3D07}"/>
              </a:ext>
            </a:extLst>
          </p:cNvPr>
          <p:cNvSpPr/>
          <p:nvPr/>
        </p:nvSpPr>
        <p:spPr>
          <a:xfrm rot="5400000" flipH="1">
            <a:off x="5489880" y="689464"/>
            <a:ext cx="533400" cy="23556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3AD7F5F-5922-31C6-6097-423BD8B50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87598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BBBD7-D698-30F9-CB0F-B23C98F02E05}"/>
              </a:ext>
            </a:extLst>
          </p:cNvPr>
          <p:cNvPicPr>
            <a:picLocks noChangeAspect="1"/>
          </p:cNvPicPr>
          <p:nvPr/>
        </p:nvPicPr>
        <p:blipFill rotWithShape="1">
          <a:blip r:embed="rId3">
            <a:extLst>
              <a:ext uri="{28A0092B-C50C-407E-A947-70E740481C1C}">
                <a14:useLocalDpi xmlns:a14="http://schemas.microsoft.com/office/drawing/2010/main" val="0"/>
              </a:ext>
            </a:extLst>
          </a:blip>
          <a:srcRect t="764" b="1089"/>
          <a:stretch/>
        </p:blipFill>
        <p:spPr>
          <a:xfrm>
            <a:off x="318116" y="56236"/>
            <a:ext cx="10607701" cy="6252574"/>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14</a:t>
            </a:fld>
            <a:endParaRPr lang="en-US"/>
          </a:p>
        </p:txBody>
      </p:sp>
      <p:sp>
        <p:nvSpPr>
          <p:cNvPr id="2" name="Right Arrow 1">
            <a:extLst>
              <a:ext uri="{FF2B5EF4-FFF2-40B4-BE49-F238E27FC236}">
                <a16:creationId xmlns:a16="http://schemas.microsoft.com/office/drawing/2014/main" id="{23588B6C-E209-D616-970B-51E4E12570E0}"/>
              </a:ext>
            </a:extLst>
          </p:cNvPr>
          <p:cNvSpPr/>
          <p:nvPr/>
        </p:nvSpPr>
        <p:spPr>
          <a:xfrm>
            <a:off x="8686801" y="2819400"/>
            <a:ext cx="642606" cy="30405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5">
            <a:extLst>
              <a:ext uri="{FF2B5EF4-FFF2-40B4-BE49-F238E27FC236}">
                <a16:creationId xmlns:a16="http://schemas.microsoft.com/office/drawing/2014/main" id="{1EC7BCAF-7258-CD33-54F3-6E1794E652A0}"/>
              </a:ext>
            </a:extLst>
          </p:cNvPr>
          <p:cNvSpPr txBox="1">
            <a:spLocks/>
          </p:cNvSpPr>
          <p:nvPr/>
        </p:nvSpPr>
        <p:spPr>
          <a:xfrm>
            <a:off x="11249784" y="6377940"/>
            <a:ext cx="713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14</a:t>
            </a:fld>
            <a:endParaRPr lang="en-US" dirty="0"/>
          </a:p>
        </p:txBody>
      </p:sp>
      <p:pic>
        <p:nvPicPr>
          <p:cNvPr id="4" name="Picture 3">
            <a:extLst>
              <a:ext uri="{FF2B5EF4-FFF2-40B4-BE49-F238E27FC236}">
                <a16:creationId xmlns:a16="http://schemas.microsoft.com/office/drawing/2014/main" id="{2EFD75C0-FCF9-C275-8995-92187625B0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39864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15</a:t>
            </a:fld>
            <a:endParaRPr lang="en-US"/>
          </a:p>
        </p:txBody>
      </p:sp>
      <p:pic>
        <p:nvPicPr>
          <p:cNvPr id="11" name="Picture 10">
            <a:extLst>
              <a:ext uri="{FF2B5EF4-FFF2-40B4-BE49-F238E27FC236}">
                <a16:creationId xmlns:a16="http://schemas.microsoft.com/office/drawing/2014/main" id="{751B0BA9-3B8C-9F97-2CE2-22B11FD510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 y="33031"/>
            <a:ext cx="10103244" cy="6688329"/>
          </a:xfrm>
          <a:prstGeom prst="rect">
            <a:avLst/>
          </a:prstGeom>
        </p:spPr>
      </p:pic>
      <p:sp>
        <p:nvSpPr>
          <p:cNvPr id="12" name="Right Arrow 11">
            <a:extLst>
              <a:ext uri="{FF2B5EF4-FFF2-40B4-BE49-F238E27FC236}">
                <a16:creationId xmlns:a16="http://schemas.microsoft.com/office/drawing/2014/main" id="{DFD91DEF-6A3D-16F1-55BD-C9B525890C78}"/>
              </a:ext>
            </a:extLst>
          </p:cNvPr>
          <p:cNvSpPr/>
          <p:nvPr/>
        </p:nvSpPr>
        <p:spPr>
          <a:xfrm rot="5400000">
            <a:off x="3790415" y="5845034"/>
            <a:ext cx="490207"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1B9116FE-9636-DD38-3097-B405AC9F3148}"/>
              </a:ext>
            </a:extLst>
          </p:cNvPr>
          <p:cNvSpPr/>
          <p:nvPr/>
        </p:nvSpPr>
        <p:spPr>
          <a:xfrm rot="5400000">
            <a:off x="6211877" y="5845035"/>
            <a:ext cx="490207"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E6ECF9C5-5860-732D-6839-F913568DC65C}"/>
              </a:ext>
            </a:extLst>
          </p:cNvPr>
          <p:cNvSpPr/>
          <p:nvPr/>
        </p:nvSpPr>
        <p:spPr>
          <a:xfrm rot="5400000">
            <a:off x="8116693" y="5845035"/>
            <a:ext cx="490207" cy="381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DCF86EF-AA7F-B245-B62E-864712D21BCC}"/>
              </a:ext>
            </a:extLst>
          </p:cNvPr>
          <p:cNvSpPr txBox="1"/>
          <p:nvPr/>
        </p:nvSpPr>
        <p:spPr>
          <a:xfrm>
            <a:off x="985496" y="5998577"/>
            <a:ext cx="1249497" cy="722783"/>
          </a:xfrm>
          <a:prstGeom prst="rect">
            <a:avLst/>
          </a:prstGeom>
          <a:noFill/>
          <a:ln w="28575">
            <a:solidFill>
              <a:srgbClr val="FF0000"/>
            </a:solidFill>
          </a:ln>
        </p:spPr>
        <p:txBody>
          <a:bodyPr wrap="square" rtlCol="0">
            <a:spAutoFit/>
          </a:bodyPr>
          <a:lstStyle/>
          <a:p>
            <a:endParaRPr lang="en-US" dirty="0"/>
          </a:p>
        </p:txBody>
      </p:sp>
      <p:sp>
        <p:nvSpPr>
          <p:cNvPr id="4" name="object 5">
            <a:extLst>
              <a:ext uri="{FF2B5EF4-FFF2-40B4-BE49-F238E27FC236}">
                <a16:creationId xmlns:a16="http://schemas.microsoft.com/office/drawing/2014/main" id="{235AEF00-2A37-CAF5-E50C-E5624BFD47BE}"/>
              </a:ext>
            </a:extLst>
          </p:cNvPr>
          <p:cNvSpPr txBox="1">
            <a:spLocks/>
          </p:cNvSpPr>
          <p:nvPr/>
        </p:nvSpPr>
        <p:spPr>
          <a:xfrm>
            <a:off x="11249784" y="6377940"/>
            <a:ext cx="6374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15</a:t>
            </a:fld>
            <a:endParaRPr lang="en-US" dirty="0"/>
          </a:p>
        </p:txBody>
      </p:sp>
      <p:sp>
        <p:nvSpPr>
          <p:cNvPr id="6" name="TextBox 5">
            <a:extLst>
              <a:ext uri="{FF2B5EF4-FFF2-40B4-BE49-F238E27FC236}">
                <a16:creationId xmlns:a16="http://schemas.microsoft.com/office/drawing/2014/main" id="{C1BB6D12-61D8-C164-B089-9D1C1B16D254}"/>
              </a:ext>
            </a:extLst>
          </p:cNvPr>
          <p:cNvSpPr txBox="1"/>
          <p:nvPr/>
        </p:nvSpPr>
        <p:spPr>
          <a:xfrm>
            <a:off x="8378918" y="1023631"/>
            <a:ext cx="2209799" cy="3581400"/>
          </a:xfrm>
          <a:prstGeom prst="rect">
            <a:avLst/>
          </a:prstGeom>
          <a:noFill/>
          <a:ln w="38100">
            <a:solidFill>
              <a:srgbClr val="FF0000"/>
            </a:solidFill>
            <a:prstDash val="dash"/>
          </a:ln>
        </p:spPr>
        <p:txBody>
          <a:bodyPr wrap="square" rtlCol="0">
            <a:spAutoFit/>
          </a:bodyPr>
          <a:lstStyle/>
          <a:p>
            <a:endParaRPr lang="en-US" dirty="0"/>
          </a:p>
        </p:txBody>
      </p:sp>
      <p:pic>
        <p:nvPicPr>
          <p:cNvPr id="2" name="Picture 1">
            <a:extLst>
              <a:ext uri="{FF2B5EF4-FFF2-40B4-BE49-F238E27FC236}">
                <a16:creationId xmlns:a16="http://schemas.microsoft.com/office/drawing/2014/main" id="{EE146686-ECB3-B9D6-71A8-3A3FF52C5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137162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16</a:t>
            </a:fld>
            <a:endParaRPr lang="en-US"/>
          </a:p>
        </p:txBody>
      </p:sp>
      <p:sp>
        <p:nvSpPr>
          <p:cNvPr id="4" name="object 5">
            <a:extLst>
              <a:ext uri="{FF2B5EF4-FFF2-40B4-BE49-F238E27FC236}">
                <a16:creationId xmlns:a16="http://schemas.microsoft.com/office/drawing/2014/main" id="{235AEF00-2A37-CAF5-E50C-E5624BFD47BE}"/>
              </a:ext>
            </a:extLst>
          </p:cNvPr>
          <p:cNvSpPr txBox="1">
            <a:spLocks/>
          </p:cNvSpPr>
          <p:nvPr/>
        </p:nvSpPr>
        <p:spPr>
          <a:xfrm>
            <a:off x="11249784" y="6377940"/>
            <a:ext cx="6374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16</a:t>
            </a:fld>
            <a:endParaRPr lang="en-US" dirty="0"/>
          </a:p>
        </p:txBody>
      </p:sp>
      <p:pic>
        <p:nvPicPr>
          <p:cNvPr id="9" name="Picture 8" descr="A picture containing text, screenshot&#10;&#10;Description automatically generated">
            <a:extLst>
              <a:ext uri="{FF2B5EF4-FFF2-40B4-BE49-F238E27FC236}">
                <a16:creationId xmlns:a16="http://schemas.microsoft.com/office/drawing/2014/main" id="{EFE2BFF1-2300-C396-7AAB-B08E32204D6C}"/>
              </a:ext>
            </a:extLst>
          </p:cNvPr>
          <p:cNvPicPr>
            <a:picLocks noChangeAspect="1"/>
          </p:cNvPicPr>
          <p:nvPr/>
        </p:nvPicPr>
        <p:blipFill rotWithShape="1">
          <a:blip r:embed="rId3">
            <a:extLst>
              <a:ext uri="{28A0092B-C50C-407E-A947-70E740481C1C}">
                <a14:useLocalDpi xmlns:a14="http://schemas.microsoft.com/office/drawing/2010/main" val="0"/>
              </a:ext>
            </a:extLst>
          </a:blip>
          <a:srcRect r="35294" b="16626"/>
          <a:stretch/>
        </p:blipFill>
        <p:spPr>
          <a:xfrm>
            <a:off x="2438400" y="533400"/>
            <a:ext cx="7144053" cy="4890723"/>
          </a:xfrm>
          <a:prstGeom prst="rect">
            <a:avLst/>
          </a:prstGeom>
        </p:spPr>
      </p:pic>
      <p:sp>
        <p:nvSpPr>
          <p:cNvPr id="10" name="TextBox 9">
            <a:extLst>
              <a:ext uri="{FF2B5EF4-FFF2-40B4-BE49-F238E27FC236}">
                <a16:creationId xmlns:a16="http://schemas.microsoft.com/office/drawing/2014/main" id="{713A58EA-A8A2-0AF5-3AE8-7C93CC0EC8D7}"/>
              </a:ext>
            </a:extLst>
          </p:cNvPr>
          <p:cNvSpPr txBox="1"/>
          <p:nvPr/>
        </p:nvSpPr>
        <p:spPr>
          <a:xfrm>
            <a:off x="4620491" y="5562600"/>
            <a:ext cx="3352800" cy="369332"/>
          </a:xfrm>
          <a:prstGeom prst="rect">
            <a:avLst/>
          </a:prstGeom>
          <a:noFill/>
        </p:spPr>
        <p:txBody>
          <a:bodyPr wrap="square" rtlCol="0">
            <a:spAutoFit/>
          </a:bodyPr>
          <a:lstStyle/>
          <a:p>
            <a:r>
              <a:rPr lang="en-US" dirty="0"/>
              <a:t>Domestic steel production</a:t>
            </a:r>
          </a:p>
        </p:txBody>
      </p:sp>
      <p:pic>
        <p:nvPicPr>
          <p:cNvPr id="2" name="Picture 1">
            <a:extLst>
              <a:ext uri="{FF2B5EF4-FFF2-40B4-BE49-F238E27FC236}">
                <a16:creationId xmlns:a16="http://schemas.microsoft.com/office/drawing/2014/main" id="{9EF757F1-0DED-71A5-559F-F8AC083C2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128341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17</a:t>
            </a:fld>
            <a:endParaRPr lang="en-US"/>
          </a:p>
        </p:txBody>
      </p:sp>
      <p:pic>
        <p:nvPicPr>
          <p:cNvPr id="2" name="Picture 1">
            <a:extLst>
              <a:ext uri="{FF2B5EF4-FFF2-40B4-BE49-F238E27FC236}">
                <a16:creationId xmlns:a16="http://schemas.microsoft.com/office/drawing/2014/main" id="{3E98AD1C-5489-7170-55D3-658E79C36B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2216" y="235441"/>
            <a:ext cx="9536101" cy="6324600"/>
          </a:xfrm>
          <a:prstGeom prst="rect">
            <a:avLst/>
          </a:prstGeom>
        </p:spPr>
      </p:pic>
      <p:sp>
        <p:nvSpPr>
          <p:cNvPr id="3" name="Right Arrow 2">
            <a:extLst>
              <a:ext uri="{FF2B5EF4-FFF2-40B4-BE49-F238E27FC236}">
                <a16:creationId xmlns:a16="http://schemas.microsoft.com/office/drawing/2014/main" id="{969CE78A-DAEE-D0E4-FD9B-88749FEFA835}"/>
              </a:ext>
            </a:extLst>
          </p:cNvPr>
          <p:cNvSpPr/>
          <p:nvPr/>
        </p:nvSpPr>
        <p:spPr>
          <a:xfrm flipH="1">
            <a:off x="10249717" y="4419600"/>
            <a:ext cx="4572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235B3C-665F-F50D-04CE-B28A9B7D37CB}"/>
              </a:ext>
            </a:extLst>
          </p:cNvPr>
          <p:cNvSpPr txBox="1"/>
          <p:nvPr/>
        </p:nvSpPr>
        <p:spPr>
          <a:xfrm>
            <a:off x="7696200" y="1821959"/>
            <a:ext cx="1447800" cy="4800600"/>
          </a:xfrm>
          <a:prstGeom prst="rect">
            <a:avLst/>
          </a:prstGeom>
          <a:noFill/>
          <a:ln w="28575">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54A3E37-CDEF-8DB9-417F-A76F0F5B60E2}"/>
              </a:ext>
            </a:extLst>
          </p:cNvPr>
          <p:cNvSpPr txBox="1"/>
          <p:nvPr/>
        </p:nvSpPr>
        <p:spPr>
          <a:xfrm>
            <a:off x="7831590" y="1452627"/>
            <a:ext cx="1177019" cy="369332"/>
          </a:xfrm>
          <a:prstGeom prst="rect">
            <a:avLst/>
          </a:prstGeom>
          <a:noFill/>
        </p:spPr>
        <p:txBody>
          <a:bodyPr wrap="square">
            <a:spAutoFit/>
          </a:bodyPr>
          <a:lstStyle/>
          <a:p>
            <a:r>
              <a:rPr lang="en-US" sz="1800" b="1" u="none" spc="-100" baseline="0" dirty="0">
                <a:solidFill>
                  <a:srgbClr val="FF0000"/>
                </a:solidFill>
                <a:uFill>
                  <a:solidFill>
                    <a:srgbClr val="E47E3D"/>
                  </a:solidFill>
                </a:uFill>
                <a:latin typeface="Arial" panose="020B0604020202020204" pitchFamily="34" charset="0"/>
                <a:cs typeface="Arial" panose="020B0604020202020204" pitchFamily="34" charset="0"/>
              </a:rPr>
              <a:t>GWP </a:t>
            </a:r>
            <a:endParaRPr lang="en-US" b="1" dirty="0">
              <a:solidFill>
                <a:srgbClr val="FF0000"/>
              </a:solidFill>
            </a:endParaRPr>
          </a:p>
        </p:txBody>
      </p:sp>
      <p:sp>
        <p:nvSpPr>
          <p:cNvPr id="9" name="object 5">
            <a:extLst>
              <a:ext uri="{FF2B5EF4-FFF2-40B4-BE49-F238E27FC236}">
                <a16:creationId xmlns:a16="http://schemas.microsoft.com/office/drawing/2014/main" id="{BF7EA26F-E814-2629-1DF4-AC0CFB238123}"/>
              </a:ext>
            </a:extLst>
          </p:cNvPr>
          <p:cNvSpPr txBox="1">
            <a:spLocks/>
          </p:cNvSpPr>
          <p:nvPr/>
        </p:nvSpPr>
        <p:spPr>
          <a:xfrm>
            <a:off x="11249784" y="6377940"/>
            <a:ext cx="6374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17</a:t>
            </a:fld>
            <a:endParaRPr lang="en-US" dirty="0"/>
          </a:p>
        </p:txBody>
      </p:sp>
      <p:pic>
        <p:nvPicPr>
          <p:cNvPr id="6" name="Picture 5">
            <a:extLst>
              <a:ext uri="{FF2B5EF4-FFF2-40B4-BE49-F238E27FC236}">
                <a16:creationId xmlns:a16="http://schemas.microsoft.com/office/drawing/2014/main" id="{96B95FAD-7CD3-D74A-2B3B-434021F30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2852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18</a:t>
            </a:fld>
            <a:endParaRPr lang="en-US"/>
          </a:p>
        </p:txBody>
      </p:sp>
      <p:pic>
        <p:nvPicPr>
          <p:cNvPr id="4" name="Picture 3" descr="Graphical user interface, text, application, email, website&#10;&#10;Description automatically generated">
            <a:extLst>
              <a:ext uri="{FF2B5EF4-FFF2-40B4-BE49-F238E27FC236}">
                <a16:creationId xmlns:a16="http://schemas.microsoft.com/office/drawing/2014/main" id="{46B684B7-265D-8084-6993-D7744684F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6113"/>
            <a:ext cx="11292995" cy="6477000"/>
          </a:xfrm>
          <a:prstGeom prst="rect">
            <a:avLst/>
          </a:prstGeom>
        </p:spPr>
      </p:pic>
      <p:sp>
        <p:nvSpPr>
          <p:cNvPr id="6" name="Right Arrow 5">
            <a:extLst>
              <a:ext uri="{FF2B5EF4-FFF2-40B4-BE49-F238E27FC236}">
                <a16:creationId xmlns:a16="http://schemas.microsoft.com/office/drawing/2014/main" id="{F6EFCFAA-AC89-5E95-AB4A-E6AC4A2AA6C0}"/>
              </a:ext>
            </a:extLst>
          </p:cNvPr>
          <p:cNvSpPr/>
          <p:nvPr/>
        </p:nvSpPr>
        <p:spPr>
          <a:xfrm rot="3405342" flipH="1">
            <a:off x="10021264" y="990599"/>
            <a:ext cx="585356"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a:extLst>
              <a:ext uri="{FF2B5EF4-FFF2-40B4-BE49-F238E27FC236}">
                <a16:creationId xmlns:a16="http://schemas.microsoft.com/office/drawing/2014/main" id="{DEA2EEF1-AF47-85AA-43E4-9A4667BF3D08}"/>
              </a:ext>
            </a:extLst>
          </p:cNvPr>
          <p:cNvSpPr txBox="1">
            <a:spLocks/>
          </p:cNvSpPr>
          <p:nvPr/>
        </p:nvSpPr>
        <p:spPr>
          <a:xfrm>
            <a:off x="11249784" y="6377940"/>
            <a:ext cx="6374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18</a:t>
            </a:fld>
            <a:endParaRPr lang="en-US" dirty="0"/>
          </a:p>
        </p:txBody>
      </p:sp>
      <p:sp>
        <p:nvSpPr>
          <p:cNvPr id="8" name="Oval 7">
            <a:extLst>
              <a:ext uri="{FF2B5EF4-FFF2-40B4-BE49-F238E27FC236}">
                <a16:creationId xmlns:a16="http://schemas.microsoft.com/office/drawing/2014/main" id="{2D73E183-30CC-E6AF-F6DE-678ED48C2D74}"/>
              </a:ext>
            </a:extLst>
          </p:cNvPr>
          <p:cNvSpPr/>
          <p:nvPr/>
        </p:nvSpPr>
        <p:spPr>
          <a:xfrm>
            <a:off x="9439742" y="304887"/>
            <a:ext cx="871207" cy="871207"/>
          </a:xfrm>
          <a:prstGeom prst="ellipse">
            <a:avLst/>
          </a:prstGeom>
          <a:solidFill>
            <a:schemeClr val="accent6">
              <a:lumMod val="40000"/>
              <a:lumOff val="60000"/>
              <a:alpha val="33079"/>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2179C8F-16B6-CF7C-EBDF-700072F057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288816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33172"/>
            <a:ext cx="10157350" cy="505267"/>
          </a:xfrm>
          <a:prstGeom prst="rect">
            <a:avLst/>
          </a:prstGeom>
        </p:spPr>
        <p:txBody>
          <a:bodyPr vert="horz" wrap="square" lIns="0" tIns="12700" rIns="0" bIns="0" rtlCol="0">
            <a:spAutoFit/>
          </a:bodyPr>
          <a:lstStyle/>
          <a:p>
            <a:pPr marL="12700">
              <a:lnSpc>
                <a:spcPct val="100000"/>
              </a:lnSpc>
              <a:spcBef>
                <a:spcPts val="100"/>
              </a:spcBef>
            </a:pPr>
            <a:r>
              <a:rPr lang="en-US" sz="3200" b="0" spc="-70" dirty="0">
                <a:solidFill>
                  <a:srgbClr val="AEBC21"/>
                </a:solidFill>
                <a:latin typeface="Arial" panose="020B0604020202020204" pitchFamily="34" charset="0"/>
                <a:cs typeface="Arial" panose="020B0604020202020204" pitchFamily="34" charset="0"/>
              </a:rPr>
              <a:t>Exercise</a:t>
            </a:r>
            <a:r>
              <a:rPr sz="3200" b="0" spc="-70" dirty="0">
                <a:solidFill>
                  <a:srgbClr val="AEBC21"/>
                </a:solidFill>
                <a:latin typeface="Arial" panose="020B0604020202020204" pitchFamily="34" charset="0"/>
                <a:cs typeface="Arial" panose="020B0604020202020204" pitchFamily="34" charset="0"/>
              </a:rPr>
              <a:t>:</a:t>
            </a:r>
            <a:r>
              <a:rPr sz="3200" b="0" spc="-200" dirty="0">
                <a:solidFill>
                  <a:srgbClr val="AEBC21"/>
                </a:solidFill>
                <a:latin typeface="Arial" panose="020B0604020202020204" pitchFamily="34" charset="0"/>
                <a:cs typeface="Arial" panose="020B0604020202020204" pitchFamily="34" charset="0"/>
              </a:rPr>
              <a:t> </a:t>
            </a:r>
            <a:r>
              <a:rPr sz="3200" b="0" spc="-85" dirty="0">
                <a:solidFill>
                  <a:srgbClr val="AEBC21"/>
                </a:solidFill>
                <a:latin typeface="Arial" panose="020B0604020202020204" pitchFamily="34" charset="0"/>
                <a:cs typeface="Arial" panose="020B0604020202020204" pitchFamily="34" charset="0"/>
              </a:rPr>
              <a:t>Playing</a:t>
            </a:r>
            <a:r>
              <a:rPr sz="3200" b="0" spc="-200" dirty="0">
                <a:solidFill>
                  <a:srgbClr val="AEBC21"/>
                </a:solidFill>
                <a:latin typeface="Arial" panose="020B0604020202020204" pitchFamily="34" charset="0"/>
                <a:cs typeface="Arial" panose="020B0604020202020204" pitchFamily="34" charset="0"/>
              </a:rPr>
              <a:t> </a:t>
            </a:r>
            <a:r>
              <a:rPr sz="3200" b="0" dirty="0">
                <a:solidFill>
                  <a:srgbClr val="AEBC21"/>
                </a:solidFill>
                <a:latin typeface="Arial" panose="020B0604020202020204" pitchFamily="34" charset="0"/>
                <a:cs typeface="Arial" panose="020B0604020202020204" pitchFamily="34" charset="0"/>
              </a:rPr>
              <a:t>with</a:t>
            </a:r>
            <a:r>
              <a:rPr sz="3200" b="0" spc="-200" dirty="0">
                <a:solidFill>
                  <a:srgbClr val="AEBC21"/>
                </a:solidFill>
                <a:latin typeface="Arial" panose="020B0604020202020204" pitchFamily="34" charset="0"/>
                <a:cs typeface="Arial" panose="020B0604020202020204" pitchFamily="34" charset="0"/>
              </a:rPr>
              <a:t> </a:t>
            </a:r>
            <a:r>
              <a:rPr sz="3200" b="0" spc="-25" dirty="0">
                <a:solidFill>
                  <a:srgbClr val="AEBC21"/>
                </a:solidFill>
                <a:latin typeface="Arial" panose="020B0604020202020204" pitchFamily="34" charset="0"/>
                <a:cs typeface="Arial" panose="020B0604020202020204" pitchFamily="34" charset="0"/>
              </a:rPr>
              <a:t>the</a:t>
            </a:r>
            <a:r>
              <a:rPr sz="3200" b="0" spc="-195" dirty="0">
                <a:solidFill>
                  <a:srgbClr val="AEBC21"/>
                </a:solidFill>
                <a:latin typeface="Arial" panose="020B0604020202020204" pitchFamily="34" charset="0"/>
                <a:cs typeface="Arial" panose="020B0604020202020204" pitchFamily="34" charset="0"/>
              </a:rPr>
              <a:t> </a:t>
            </a:r>
            <a:r>
              <a:rPr sz="3200" b="0" spc="-229" dirty="0">
                <a:solidFill>
                  <a:srgbClr val="AEBC21"/>
                </a:solidFill>
                <a:latin typeface="Arial" panose="020B0604020202020204" pitchFamily="34" charset="0"/>
                <a:cs typeface="Arial" panose="020B0604020202020204" pitchFamily="34" charset="0"/>
              </a:rPr>
              <a:t>EC3</a:t>
            </a:r>
            <a:r>
              <a:rPr sz="3200" b="0" spc="-200" dirty="0">
                <a:solidFill>
                  <a:srgbClr val="AEBC21"/>
                </a:solidFill>
                <a:latin typeface="Arial" panose="020B0604020202020204" pitchFamily="34" charset="0"/>
                <a:cs typeface="Arial" panose="020B0604020202020204" pitchFamily="34" charset="0"/>
              </a:rPr>
              <a:t> </a:t>
            </a:r>
            <a:r>
              <a:rPr sz="3200" b="0" spc="-110" dirty="0">
                <a:solidFill>
                  <a:srgbClr val="AEBC21"/>
                </a:solidFill>
                <a:latin typeface="Arial" panose="020B0604020202020204" pitchFamily="34" charset="0"/>
                <a:cs typeface="Arial" panose="020B0604020202020204" pitchFamily="34" charset="0"/>
              </a:rPr>
              <a:t>Database</a:t>
            </a:r>
            <a:r>
              <a:rPr lang="en-US" sz="3200" b="0" spc="-110" dirty="0">
                <a:solidFill>
                  <a:srgbClr val="AEBC21"/>
                </a:solidFill>
                <a:latin typeface="Arial" panose="020B0604020202020204" pitchFamily="34" charset="0"/>
                <a:cs typeface="Arial" panose="020B0604020202020204" pitchFamily="34" charset="0"/>
              </a:rPr>
              <a:t> (10 mins)</a:t>
            </a:r>
            <a:endParaRPr sz="3200" b="0" dirty="0">
              <a:solidFill>
                <a:srgbClr val="AEBC21"/>
              </a:solidFill>
              <a:latin typeface="Arial" panose="020B0604020202020204" pitchFamily="34" charset="0"/>
              <a:cs typeface="Arial" panose="020B0604020202020204" pitchFamily="34" charset="0"/>
            </a:endParaRPr>
          </a:p>
        </p:txBody>
      </p:sp>
      <p:sp>
        <p:nvSpPr>
          <p:cNvPr id="7" name="object 5">
            <a:extLst>
              <a:ext uri="{FF2B5EF4-FFF2-40B4-BE49-F238E27FC236}">
                <a16:creationId xmlns:a16="http://schemas.microsoft.com/office/drawing/2014/main" id="{E47C1C7A-CFA9-723F-6424-11B63B4A8D17}"/>
              </a:ext>
            </a:extLst>
          </p:cNvPr>
          <p:cNvSpPr txBox="1">
            <a:spLocks noGrp="1"/>
          </p:cNvSpPr>
          <p:nvPr>
            <p:ph type="sldNum" sz="quarter" idx="7"/>
          </p:nvPr>
        </p:nvSpPr>
        <p:spPr>
          <a:xfrm>
            <a:off x="8778240" y="6400800"/>
            <a:ext cx="1557654" cy="320040"/>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lnSpc>
                <a:spcPct val="100000"/>
              </a:lnSpc>
              <a:spcBef>
                <a:spcPts val="680"/>
              </a:spcBef>
            </a:pPr>
            <a:fld id="{B6F15528-21DE-4FAA-801E-634DDDAF4B2B}" type="slidenum">
              <a:rPr lang="en-US" smtClean="0"/>
              <a:pPr marL="123825">
                <a:lnSpc>
                  <a:spcPct val="100000"/>
                </a:lnSpc>
                <a:spcBef>
                  <a:spcPts val="680"/>
                </a:spcBef>
              </a:pPr>
              <a:t>19</a:t>
            </a:fld>
            <a:endParaRPr dirty="0"/>
          </a:p>
        </p:txBody>
      </p:sp>
      <p:pic>
        <p:nvPicPr>
          <p:cNvPr id="4" name="Picture 3">
            <a:extLst>
              <a:ext uri="{FF2B5EF4-FFF2-40B4-BE49-F238E27FC236}">
                <a16:creationId xmlns:a16="http://schemas.microsoft.com/office/drawing/2014/main" id="{E99BFEA0-0415-AC62-6AD1-2A8002DC4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
        <p:nvSpPr>
          <p:cNvPr id="5" name="object 3">
            <a:extLst>
              <a:ext uri="{FF2B5EF4-FFF2-40B4-BE49-F238E27FC236}">
                <a16:creationId xmlns:a16="http://schemas.microsoft.com/office/drawing/2014/main" id="{8D6774C7-E6DB-FCE3-21CA-8D21B3212409}"/>
              </a:ext>
            </a:extLst>
          </p:cNvPr>
          <p:cNvSpPr txBox="1"/>
          <p:nvPr/>
        </p:nvSpPr>
        <p:spPr>
          <a:xfrm>
            <a:off x="621612" y="1129805"/>
            <a:ext cx="10960735" cy="1925527"/>
          </a:xfrm>
          <a:prstGeom prst="rect">
            <a:avLst/>
          </a:prstGeom>
        </p:spPr>
        <p:txBody>
          <a:bodyPr vert="horz" wrap="square" lIns="0" tIns="174625" rIns="0" bIns="0" rtlCol="0">
            <a:spAutoFit/>
          </a:bodyPr>
          <a:lstStyle/>
          <a:p>
            <a:pPr marL="12700">
              <a:lnSpc>
                <a:spcPct val="100000"/>
              </a:lnSpc>
              <a:spcBef>
                <a:spcPts val="1375"/>
              </a:spcBef>
            </a:pPr>
            <a:r>
              <a:rPr lang="en-US" sz="2400" spc="-85" dirty="0">
                <a:solidFill>
                  <a:srgbClr val="737377"/>
                </a:solidFill>
                <a:latin typeface="Arial" panose="020B0604020202020204" pitchFamily="34" charset="0"/>
                <a:cs typeface="Arial" panose="020B0604020202020204" pitchFamily="34" charset="0"/>
              </a:rPr>
              <a:t>Structural Steel </a:t>
            </a:r>
            <a:endParaRPr sz="2400" dirty="0">
              <a:latin typeface="Arial" panose="020B0604020202020204" pitchFamily="34" charset="0"/>
              <a:cs typeface="Arial" panose="020B0604020202020204" pitchFamily="34" charset="0"/>
            </a:endParaRPr>
          </a:p>
          <a:p>
            <a:pPr marL="51435">
              <a:lnSpc>
                <a:spcPct val="100000"/>
              </a:lnSpc>
              <a:spcBef>
                <a:spcPts val="1275"/>
              </a:spcBef>
              <a:buClr>
                <a:srgbClr val="F7B71A"/>
              </a:buClr>
              <a:tabLst>
                <a:tab pos="469265" algn="l"/>
                <a:tab pos="469900" algn="l"/>
              </a:tabLst>
            </a:pPr>
            <a:r>
              <a:rPr lang="en-US" sz="2400" spc="-90" dirty="0">
                <a:solidFill>
                  <a:srgbClr val="737377"/>
                </a:solidFill>
                <a:latin typeface="Arial" panose="020B0604020202020204" pitchFamily="34" charset="0"/>
                <a:cs typeface="Arial" panose="020B0604020202020204" pitchFamily="34" charset="0"/>
              </a:rPr>
              <a:t>1.  </a:t>
            </a:r>
            <a:r>
              <a:rPr sz="2400" spc="-90" dirty="0">
                <a:solidFill>
                  <a:srgbClr val="737377"/>
                </a:solidFill>
                <a:latin typeface="Arial" panose="020B0604020202020204" pitchFamily="34" charset="0"/>
                <a:cs typeface="Arial" panose="020B0604020202020204" pitchFamily="34" charset="0"/>
              </a:rPr>
              <a:t>What</a:t>
            </a:r>
            <a:r>
              <a:rPr sz="2400" spc="-160" dirty="0">
                <a:solidFill>
                  <a:srgbClr val="737377"/>
                </a:solidFill>
                <a:latin typeface="Arial" panose="020B0604020202020204" pitchFamily="34" charset="0"/>
                <a:cs typeface="Arial" panose="020B0604020202020204" pitchFamily="34" charset="0"/>
              </a:rPr>
              <a:t> </a:t>
            </a:r>
            <a:r>
              <a:rPr sz="2400" spc="-60" dirty="0">
                <a:solidFill>
                  <a:srgbClr val="737377"/>
                </a:solidFill>
                <a:latin typeface="Arial" panose="020B0604020202020204" pitchFamily="34" charset="0"/>
                <a:cs typeface="Arial" panose="020B0604020202020204" pitchFamily="34" charset="0"/>
              </a:rPr>
              <a:t>is</a:t>
            </a:r>
            <a:r>
              <a:rPr sz="2400" spc="-160" dirty="0">
                <a:solidFill>
                  <a:srgbClr val="737377"/>
                </a:solidFill>
                <a:latin typeface="Arial" panose="020B0604020202020204" pitchFamily="34" charset="0"/>
                <a:cs typeface="Arial" panose="020B0604020202020204" pitchFamily="34" charset="0"/>
              </a:rPr>
              <a:t> </a:t>
            </a:r>
            <a:r>
              <a:rPr sz="2400" spc="-10" dirty="0">
                <a:solidFill>
                  <a:srgbClr val="737377"/>
                </a:solidFill>
                <a:latin typeface="Arial" panose="020B0604020202020204" pitchFamily="34" charset="0"/>
                <a:cs typeface="Arial" panose="020B0604020202020204" pitchFamily="34" charset="0"/>
              </a:rPr>
              <a:t>the</a:t>
            </a:r>
            <a:r>
              <a:rPr sz="2400" spc="-160" dirty="0">
                <a:solidFill>
                  <a:srgbClr val="737377"/>
                </a:solidFill>
                <a:latin typeface="Arial" panose="020B0604020202020204" pitchFamily="34" charset="0"/>
                <a:cs typeface="Arial" panose="020B0604020202020204" pitchFamily="34" charset="0"/>
              </a:rPr>
              <a:t> </a:t>
            </a:r>
            <a:r>
              <a:rPr sz="2400" spc="-285" dirty="0">
                <a:solidFill>
                  <a:srgbClr val="737377"/>
                </a:solidFill>
                <a:latin typeface="Arial" panose="020B0604020202020204" pitchFamily="34" charset="0"/>
                <a:cs typeface="Arial" panose="020B0604020202020204" pitchFamily="34" charset="0"/>
              </a:rPr>
              <a:t>GWP</a:t>
            </a:r>
            <a:r>
              <a:rPr sz="2400" spc="-160" dirty="0">
                <a:solidFill>
                  <a:srgbClr val="737377"/>
                </a:solidFill>
                <a:latin typeface="Arial" panose="020B0604020202020204" pitchFamily="34" charset="0"/>
                <a:cs typeface="Arial" panose="020B0604020202020204" pitchFamily="34" charset="0"/>
              </a:rPr>
              <a:t> </a:t>
            </a:r>
            <a:r>
              <a:rPr sz="2400" dirty="0">
                <a:solidFill>
                  <a:srgbClr val="737377"/>
                </a:solidFill>
                <a:latin typeface="Arial" panose="020B0604020202020204" pitchFamily="34" charset="0"/>
                <a:cs typeface="Arial" panose="020B0604020202020204" pitchFamily="34" charset="0"/>
              </a:rPr>
              <a:t>of</a:t>
            </a:r>
            <a:r>
              <a:rPr sz="2400" spc="-160" dirty="0">
                <a:solidFill>
                  <a:srgbClr val="737377"/>
                </a:solidFill>
                <a:latin typeface="Arial" panose="020B0604020202020204" pitchFamily="34" charset="0"/>
                <a:cs typeface="Arial" panose="020B0604020202020204" pitchFamily="34" charset="0"/>
              </a:rPr>
              <a:t> </a:t>
            </a:r>
            <a:r>
              <a:rPr sz="2400" spc="-10" dirty="0">
                <a:solidFill>
                  <a:srgbClr val="737377"/>
                </a:solidFill>
                <a:latin typeface="Arial" panose="020B0604020202020204" pitchFamily="34" charset="0"/>
                <a:cs typeface="Arial" panose="020B0604020202020204" pitchFamily="34" charset="0"/>
              </a:rPr>
              <a:t>the</a:t>
            </a:r>
            <a:r>
              <a:rPr sz="2400" spc="-160" dirty="0">
                <a:solidFill>
                  <a:srgbClr val="737377"/>
                </a:solidFill>
                <a:latin typeface="Arial" panose="020B0604020202020204" pitchFamily="34" charset="0"/>
                <a:cs typeface="Arial" panose="020B0604020202020204" pitchFamily="34" charset="0"/>
              </a:rPr>
              <a:t> </a:t>
            </a:r>
            <a:r>
              <a:rPr lang="en-US" sz="2400" spc="-35" dirty="0">
                <a:solidFill>
                  <a:srgbClr val="737377"/>
                </a:solidFill>
                <a:latin typeface="Arial" panose="020B0604020202020204" pitchFamily="34" charset="0"/>
                <a:cs typeface="Arial" panose="020B0604020202020204" pitchFamily="34" charset="0"/>
              </a:rPr>
              <a:t>average</a:t>
            </a:r>
            <a:r>
              <a:rPr sz="2400" spc="-160" dirty="0">
                <a:solidFill>
                  <a:srgbClr val="737377"/>
                </a:solidFill>
                <a:latin typeface="Arial" panose="020B0604020202020204" pitchFamily="34" charset="0"/>
                <a:cs typeface="Arial" panose="020B0604020202020204" pitchFamily="34" charset="0"/>
              </a:rPr>
              <a:t> </a:t>
            </a:r>
            <a:r>
              <a:rPr sz="2400" spc="-40" dirty="0">
                <a:solidFill>
                  <a:srgbClr val="737377"/>
                </a:solidFill>
                <a:latin typeface="Arial" panose="020B0604020202020204" pitchFamily="34" charset="0"/>
                <a:cs typeface="Arial" panose="020B0604020202020204" pitchFamily="34" charset="0"/>
              </a:rPr>
              <a:t>carbon</a:t>
            </a:r>
            <a:r>
              <a:rPr sz="2400" spc="-160" dirty="0">
                <a:solidFill>
                  <a:srgbClr val="737377"/>
                </a:solidFill>
                <a:latin typeface="Arial" panose="020B0604020202020204" pitchFamily="34" charset="0"/>
                <a:cs typeface="Arial" panose="020B0604020202020204" pitchFamily="34" charset="0"/>
              </a:rPr>
              <a:t> </a:t>
            </a:r>
            <a:r>
              <a:rPr sz="2400" spc="20" dirty="0">
                <a:solidFill>
                  <a:srgbClr val="737377"/>
                </a:solidFill>
                <a:latin typeface="Arial" panose="020B0604020202020204" pitchFamily="34" charset="0"/>
                <a:cs typeface="Arial" panose="020B0604020202020204" pitchFamily="34" charset="0"/>
              </a:rPr>
              <a:t>footprint</a:t>
            </a:r>
            <a:r>
              <a:rPr lang="en-US" sz="2400" spc="20" dirty="0">
                <a:solidFill>
                  <a:srgbClr val="737377"/>
                </a:solidFill>
                <a:latin typeface="Arial" panose="020B0604020202020204" pitchFamily="34" charset="0"/>
                <a:cs typeface="Arial" panose="020B0604020202020204" pitchFamily="34" charset="0"/>
              </a:rPr>
              <a:t> (embodied carbon) of a Fabricated Wide Flange Beam </a:t>
            </a:r>
            <a:r>
              <a:rPr sz="2400" spc="-45" dirty="0">
                <a:solidFill>
                  <a:srgbClr val="737377"/>
                </a:solidFill>
                <a:latin typeface="Arial" panose="020B0604020202020204" pitchFamily="34" charset="0"/>
                <a:cs typeface="Arial" panose="020B0604020202020204" pitchFamily="34" charset="0"/>
              </a:rPr>
              <a:t>you</a:t>
            </a:r>
            <a:r>
              <a:rPr sz="2400" spc="-160" dirty="0">
                <a:solidFill>
                  <a:srgbClr val="737377"/>
                </a:solidFill>
                <a:latin typeface="Arial" panose="020B0604020202020204" pitchFamily="34" charset="0"/>
                <a:cs typeface="Arial" panose="020B0604020202020204" pitchFamily="34" charset="0"/>
              </a:rPr>
              <a:t> </a:t>
            </a:r>
            <a:r>
              <a:rPr sz="2400" spc="-80" dirty="0">
                <a:solidFill>
                  <a:srgbClr val="737377"/>
                </a:solidFill>
                <a:latin typeface="Arial" panose="020B0604020202020204" pitchFamily="34" charset="0"/>
                <a:cs typeface="Arial" panose="020B0604020202020204" pitchFamily="34" charset="0"/>
              </a:rPr>
              <a:t>can</a:t>
            </a:r>
            <a:r>
              <a:rPr sz="2400" spc="-160" dirty="0">
                <a:solidFill>
                  <a:srgbClr val="737377"/>
                </a:solidFill>
                <a:latin typeface="Arial" panose="020B0604020202020204" pitchFamily="34" charset="0"/>
                <a:cs typeface="Arial" panose="020B0604020202020204" pitchFamily="34" charset="0"/>
              </a:rPr>
              <a:t> </a:t>
            </a:r>
            <a:r>
              <a:rPr sz="2400" spc="-45" dirty="0">
                <a:solidFill>
                  <a:srgbClr val="737377"/>
                </a:solidFill>
                <a:latin typeface="Arial" panose="020B0604020202020204" pitchFamily="34" charset="0"/>
                <a:cs typeface="Arial" panose="020B0604020202020204" pitchFamily="34" charset="0"/>
              </a:rPr>
              <a:t>find</a:t>
            </a:r>
            <a:r>
              <a:rPr lang="en-US" sz="2400" spc="-45" dirty="0">
                <a:solidFill>
                  <a:srgbClr val="737377"/>
                </a:solidFill>
                <a:latin typeface="Arial" panose="020B0604020202020204" pitchFamily="34" charset="0"/>
                <a:cs typeface="Arial" panose="020B0604020202020204" pitchFamily="34" charset="0"/>
              </a:rPr>
              <a:t> in North America</a:t>
            </a:r>
            <a:r>
              <a:rPr sz="2400" spc="-45" dirty="0">
                <a:solidFill>
                  <a:srgbClr val="737377"/>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51435" marR="5080">
              <a:lnSpc>
                <a:spcPts val="2180"/>
              </a:lnSpc>
              <a:spcBef>
                <a:spcPts val="1530"/>
              </a:spcBef>
              <a:buClr>
                <a:srgbClr val="F7B71A"/>
              </a:buClr>
              <a:tabLst>
                <a:tab pos="469265" algn="l"/>
                <a:tab pos="469900" algn="l"/>
              </a:tabLst>
            </a:pPr>
            <a:r>
              <a:rPr lang="en-US" sz="2400" spc="-90" dirty="0">
                <a:solidFill>
                  <a:srgbClr val="737377"/>
                </a:solidFill>
                <a:latin typeface="Arial" panose="020B0604020202020204" pitchFamily="34" charset="0"/>
                <a:cs typeface="Arial" panose="020B0604020202020204" pitchFamily="34" charset="0"/>
              </a:rPr>
              <a:t>2.  How many EPDs can you can find? </a:t>
            </a:r>
          </a:p>
        </p:txBody>
      </p:sp>
    </p:spTree>
    <p:extLst>
      <p:ext uri="{BB962C8B-B14F-4D97-AF65-F5344CB8AC3E}">
        <p14:creationId xmlns:p14="http://schemas.microsoft.com/office/powerpoint/2010/main" val="339659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C6E52D6-BC48-E8B1-ABF5-A3E3419BD56E}"/>
              </a:ext>
            </a:extLst>
          </p:cNvPr>
          <p:cNvSpPr/>
          <p:nvPr/>
        </p:nvSpPr>
        <p:spPr>
          <a:xfrm>
            <a:off x="0" y="-76200"/>
            <a:ext cx="12192000" cy="6934200"/>
          </a:xfrm>
          <a:prstGeom prst="rect">
            <a:avLst/>
          </a:prstGeom>
          <a:blipFill>
            <a:blip r:embed="rId3" cstate="print"/>
            <a:stretch>
              <a:fillRect/>
            </a:stretch>
          </a:blipFill>
        </p:spPr>
        <p:txBody>
          <a:bodyPr wrap="square" lIns="0" tIns="0" rIns="0" bIns="0" rtlCol="0"/>
          <a:lstStyle/>
          <a:p>
            <a:endParaRPr/>
          </a:p>
        </p:txBody>
      </p:sp>
      <p:sp>
        <p:nvSpPr>
          <p:cNvPr id="10" name="object 6">
            <a:extLst>
              <a:ext uri="{FF2B5EF4-FFF2-40B4-BE49-F238E27FC236}">
                <a16:creationId xmlns:a16="http://schemas.microsoft.com/office/drawing/2014/main" id="{CF6705F0-49CC-B4E8-3F62-E7729F2BF8D4}"/>
              </a:ext>
            </a:extLst>
          </p:cNvPr>
          <p:cNvSpPr/>
          <p:nvPr/>
        </p:nvSpPr>
        <p:spPr>
          <a:xfrm>
            <a:off x="49995" y="-76200"/>
            <a:ext cx="12182856" cy="6934200"/>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Holder 6">
            <a:extLst>
              <a:ext uri="{FF2B5EF4-FFF2-40B4-BE49-F238E27FC236}">
                <a16:creationId xmlns:a16="http://schemas.microsoft.com/office/drawing/2014/main" id="{34280535-0715-D71E-8342-74497F1370FE}"/>
              </a:ext>
            </a:extLst>
          </p:cNvPr>
          <p:cNvSpPr>
            <a:spLocks noGrp="1"/>
          </p:cNvSpPr>
          <p:nvPr>
            <p:ph type="sldNum" sz="quarter" idx="7"/>
          </p:nvPr>
        </p:nvSpPr>
        <p:spPr>
          <a:xfrm>
            <a:off x="8778240" y="6377940"/>
            <a:ext cx="2804160" cy="342900"/>
          </a:xfrm>
          <a:prstGeom prst="rect">
            <a:avLst/>
          </a:prstGeo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a:p>
        </p:txBody>
      </p:sp>
      <p:pic>
        <p:nvPicPr>
          <p:cNvPr id="11" name="Picture 10">
            <a:extLst>
              <a:ext uri="{FF2B5EF4-FFF2-40B4-BE49-F238E27FC236}">
                <a16:creationId xmlns:a16="http://schemas.microsoft.com/office/drawing/2014/main" id="{8802134A-F241-912C-C6BC-F4F8DF1CDE3A}"/>
              </a:ext>
            </a:extLst>
          </p:cNvPr>
          <p:cNvPicPr>
            <a:picLocks noChangeAspect="1"/>
          </p:cNvPicPr>
          <p:nvPr/>
        </p:nvPicPr>
        <p:blipFill>
          <a:blip r:embed="rId5"/>
          <a:stretch>
            <a:fillRect/>
          </a:stretch>
        </p:blipFill>
        <p:spPr>
          <a:xfrm>
            <a:off x="152400" y="6246837"/>
            <a:ext cx="445047" cy="451143"/>
          </a:xfrm>
          <a:prstGeom prst="rect">
            <a:avLst/>
          </a:prstGeom>
        </p:spPr>
      </p:pic>
      <p:sp>
        <p:nvSpPr>
          <p:cNvPr id="7" name="object 7"/>
          <p:cNvSpPr txBox="1">
            <a:spLocks noGrp="1"/>
          </p:cNvSpPr>
          <p:nvPr>
            <p:ph type="title"/>
          </p:nvPr>
        </p:nvSpPr>
        <p:spPr>
          <a:xfrm>
            <a:off x="993775" y="1066800"/>
            <a:ext cx="10243487" cy="3020058"/>
          </a:xfrm>
          <a:prstGeom prst="rect">
            <a:avLst/>
          </a:prstGeom>
        </p:spPr>
        <p:txBody>
          <a:bodyPr vert="horz" wrap="square" lIns="0" tIns="3810" rIns="0" bIns="0" rtlCol="0">
            <a:spAutoFit/>
          </a:bodyPr>
          <a:lstStyle/>
          <a:p>
            <a:pPr marL="51435">
              <a:lnSpc>
                <a:spcPct val="100000"/>
              </a:lnSpc>
              <a:spcBef>
                <a:spcPts val="750"/>
              </a:spcBef>
              <a:buClr>
                <a:srgbClr val="F7B71A"/>
              </a:buClr>
              <a:tabLst>
                <a:tab pos="469265" algn="l"/>
                <a:tab pos="469900" algn="l"/>
              </a:tabLst>
            </a:pPr>
            <a:r>
              <a:rPr lang="en-US" sz="3600" b="1" spc="65" dirty="0">
                <a:solidFill>
                  <a:srgbClr val="AEBC21"/>
                </a:solidFill>
                <a:latin typeface="Arial" panose="020B0604020202020204" pitchFamily="34" charset="0"/>
                <a:cs typeface="Arial" panose="020B0604020202020204" pitchFamily="34" charset="0"/>
              </a:rPr>
              <a:t>Agenda</a:t>
            </a:r>
            <a:r>
              <a:rPr lang="en-US" sz="3600" spc="65" dirty="0">
                <a:latin typeface="Arial" panose="020B0604020202020204" pitchFamily="34" charset="0"/>
                <a:cs typeface="Arial" panose="020B0604020202020204" pitchFamily="34" charset="0"/>
              </a:rPr>
              <a:t> </a:t>
            </a:r>
            <a:br>
              <a:rPr lang="en-US" sz="3600" spc="65" dirty="0">
                <a:latin typeface="Arial" panose="020B0604020202020204" pitchFamily="34" charset="0"/>
                <a:cs typeface="Arial" panose="020B0604020202020204" pitchFamily="34" charset="0"/>
              </a:rPr>
            </a:br>
            <a:br>
              <a:rPr lang="en-US" sz="2400" spc="45" dirty="0">
                <a:solidFill>
                  <a:schemeClr val="accent6"/>
                </a:solidFill>
                <a:latin typeface="Arial" panose="020B0604020202020204" pitchFamily="34" charset="0"/>
                <a:cs typeface="Arial" panose="020B0604020202020204" pitchFamily="34" charset="0"/>
              </a:rPr>
            </a:br>
            <a:r>
              <a:rPr lang="en-US" sz="2400" u="sng" spc="45" dirty="0">
                <a:solidFill>
                  <a:srgbClr val="F79646"/>
                </a:solidFill>
                <a:latin typeface="Arial" panose="020B0604020202020204" pitchFamily="34" charset="0"/>
                <a:cs typeface="Arial" panose="020B0604020202020204" pitchFamily="34" charset="0"/>
              </a:rPr>
              <a:t>EC3 Tool and Database (10 mins)</a:t>
            </a:r>
            <a:br>
              <a:rPr lang="en-US" sz="2400" u="sng" spc="45" dirty="0">
                <a:solidFill>
                  <a:srgbClr val="F79646"/>
                </a:solidFill>
                <a:latin typeface="Arial" panose="020B0604020202020204" pitchFamily="34" charset="0"/>
                <a:cs typeface="Arial" panose="020B0604020202020204" pitchFamily="34" charset="0"/>
              </a:rPr>
            </a:br>
            <a:br>
              <a:rPr lang="en-US" sz="2400" u="sng" spc="45" dirty="0">
                <a:solidFill>
                  <a:srgbClr val="F79646"/>
                </a:solidFill>
                <a:latin typeface="Arial" panose="020B0604020202020204" pitchFamily="34" charset="0"/>
                <a:cs typeface="Arial" panose="020B0604020202020204" pitchFamily="34" charset="0"/>
              </a:rPr>
            </a:br>
            <a:r>
              <a:rPr lang="en-US" sz="2400" u="sng" spc="45" dirty="0">
                <a:solidFill>
                  <a:srgbClr val="F79646"/>
                </a:solidFill>
                <a:latin typeface="Arial" panose="020B0604020202020204" pitchFamily="34" charset="0"/>
                <a:cs typeface="Arial" panose="020B0604020202020204" pitchFamily="34" charset="0"/>
              </a:rPr>
              <a:t>Breakout Exercise/ Answers and questions  (10 mins)</a:t>
            </a:r>
            <a:br>
              <a:rPr lang="en-US" sz="2400" u="sng" spc="45" dirty="0">
                <a:solidFill>
                  <a:srgbClr val="F79646"/>
                </a:solidFill>
                <a:latin typeface="Arial" panose="020B0604020202020204" pitchFamily="34" charset="0"/>
                <a:cs typeface="Arial" panose="020B0604020202020204" pitchFamily="34" charset="0"/>
              </a:rPr>
            </a:br>
            <a:br>
              <a:rPr lang="en-US" sz="2400" u="sng" spc="45" dirty="0">
                <a:solidFill>
                  <a:srgbClr val="F79646"/>
                </a:solidFill>
                <a:latin typeface="Arial" panose="020B0604020202020204" pitchFamily="34" charset="0"/>
                <a:cs typeface="Arial" panose="020B0604020202020204" pitchFamily="34" charset="0"/>
              </a:rPr>
            </a:br>
            <a:br>
              <a:rPr lang="en-US" sz="1600" dirty="0">
                <a:effectLst/>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44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1612" y="1129805"/>
            <a:ext cx="10960735" cy="3885038"/>
          </a:xfrm>
          <a:prstGeom prst="rect">
            <a:avLst/>
          </a:prstGeom>
        </p:spPr>
        <p:txBody>
          <a:bodyPr vert="horz" wrap="square" lIns="0" tIns="174625" rIns="0" bIns="0" rtlCol="0">
            <a:spAutoFit/>
          </a:bodyPr>
          <a:lstStyle/>
          <a:p>
            <a:pPr marL="12700">
              <a:lnSpc>
                <a:spcPct val="100000"/>
              </a:lnSpc>
              <a:spcBef>
                <a:spcPts val="1375"/>
              </a:spcBef>
            </a:pPr>
            <a:r>
              <a:rPr lang="en-US" sz="2400" spc="-85" dirty="0">
                <a:solidFill>
                  <a:srgbClr val="737377"/>
                </a:solidFill>
                <a:latin typeface="Arial" panose="020B0604020202020204" pitchFamily="34" charset="0"/>
                <a:cs typeface="Arial" panose="020B0604020202020204" pitchFamily="34" charset="0"/>
              </a:rPr>
              <a:t>Structural Steel </a:t>
            </a:r>
            <a:endParaRPr sz="2400" dirty="0">
              <a:latin typeface="Arial" panose="020B0604020202020204" pitchFamily="34" charset="0"/>
              <a:cs typeface="Arial" panose="020B0604020202020204" pitchFamily="34" charset="0"/>
            </a:endParaRPr>
          </a:p>
          <a:p>
            <a:pPr marL="51435">
              <a:lnSpc>
                <a:spcPct val="100000"/>
              </a:lnSpc>
              <a:spcBef>
                <a:spcPts val="1275"/>
              </a:spcBef>
              <a:buClr>
                <a:srgbClr val="F7B71A"/>
              </a:buClr>
              <a:tabLst>
                <a:tab pos="469265" algn="l"/>
                <a:tab pos="469900" algn="l"/>
              </a:tabLst>
            </a:pPr>
            <a:r>
              <a:rPr lang="en-US" sz="2400" spc="-90" dirty="0">
                <a:solidFill>
                  <a:srgbClr val="737377"/>
                </a:solidFill>
                <a:latin typeface="Arial" panose="020B0604020202020204" pitchFamily="34" charset="0"/>
                <a:cs typeface="Arial" panose="020B0604020202020204" pitchFamily="34" charset="0"/>
              </a:rPr>
              <a:t>1.  What</a:t>
            </a:r>
            <a:r>
              <a:rPr lang="en-US" sz="2400" spc="-160" dirty="0">
                <a:solidFill>
                  <a:srgbClr val="737377"/>
                </a:solidFill>
                <a:latin typeface="Arial" panose="020B0604020202020204" pitchFamily="34" charset="0"/>
                <a:cs typeface="Arial" panose="020B0604020202020204" pitchFamily="34" charset="0"/>
              </a:rPr>
              <a:t> </a:t>
            </a:r>
            <a:r>
              <a:rPr lang="en-US" sz="2400" spc="-60" dirty="0">
                <a:solidFill>
                  <a:srgbClr val="737377"/>
                </a:solidFill>
                <a:latin typeface="Arial" panose="020B0604020202020204" pitchFamily="34" charset="0"/>
                <a:cs typeface="Arial" panose="020B0604020202020204" pitchFamily="34" charset="0"/>
              </a:rPr>
              <a:t>is</a:t>
            </a:r>
            <a:r>
              <a:rPr lang="en-US" sz="2400" spc="-160" dirty="0">
                <a:solidFill>
                  <a:srgbClr val="737377"/>
                </a:solidFill>
                <a:latin typeface="Arial" panose="020B0604020202020204" pitchFamily="34" charset="0"/>
                <a:cs typeface="Arial" panose="020B0604020202020204" pitchFamily="34" charset="0"/>
              </a:rPr>
              <a:t> </a:t>
            </a:r>
            <a:r>
              <a:rPr lang="en-US" sz="2400" spc="-10" dirty="0">
                <a:solidFill>
                  <a:srgbClr val="737377"/>
                </a:solidFill>
                <a:latin typeface="Arial" panose="020B0604020202020204" pitchFamily="34" charset="0"/>
                <a:cs typeface="Arial" panose="020B0604020202020204" pitchFamily="34" charset="0"/>
              </a:rPr>
              <a:t>the</a:t>
            </a:r>
            <a:r>
              <a:rPr lang="en-US" sz="2400" spc="-160" dirty="0">
                <a:solidFill>
                  <a:srgbClr val="737377"/>
                </a:solidFill>
                <a:latin typeface="Arial" panose="020B0604020202020204" pitchFamily="34" charset="0"/>
                <a:cs typeface="Arial" panose="020B0604020202020204" pitchFamily="34" charset="0"/>
              </a:rPr>
              <a:t> </a:t>
            </a:r>
            <a:r>
              <a:rPr lang="en-US" sz="2400" spc="-285" dirty="0">
                <a:solidFill>
                  <a:srgbClr val="737377"/>
                </a:solidFill>
                <a:latin typeface="Arial" panose="020B0604020202020204" pitchFamily="34" charset="0"/>
                <a:cs typeface="Arial" panose="020B0604020202020204" pitchFamily="34" charset="0"/>
              </a:rPr>
              <a:t>GWP</a:t>
            </a:r>
            <a:r>
              <a:rPr lang="en-US" sz="2400" spc="-160" dirty="0">
                <a:solidFill>
                  <a:srgbClr val="737377"/>
                </a:solidFill>
                <a:latin typeface="Arial" panose="020B0604020202020204" pitchFamily="34" charset="0"/>
                <a:cs typeface="Arial" panose="020B0604020202020204" pitchFamily="34" charset="0"/>
              </a:rPr>
              <a:t> </a:t>
            </a:r>
            <a:r>
              <a:rPr lang="en-US" sz="2400" dirty="0">
                <a:solidFill>
                  <a:srgbClr val="737377"/>
                </a:solidFill>
                <a:latin typeface="Arial" panose="020B0604020202020204" pitchFamily="34" charset="0"/>
                <a:cs typeface="Arial" panose="020B0604020202020204" pitchFamily="34" charset="0"/>
              </a:rPr>
              <a:t>of</a:t>
            </a:r>
            <a:r>
              <a:rPr lang="en-US" sz="2400" spc="-160" dirty="0">
                <a:solidFill>
                  <a:srgbClr val="737377"/>
                </a:solidFill>
                <a:latin typeface="Arial" panose="020B0604020202020204" pitchFamily="34" charset="0"/>
                <a:cs typeface="Arial" panose="020B0604020202020204" pitchFamily="34" charset="0"/>
              </a:rPr>
              <a:t> </a:t>
            </a:r>
            <a:r>
              <a:rPr lang="en-US" sz="2400" spc="-10" dirty="0">
                <a:solidFill>
                  <a:srgbClr val="737377"/>
                </a:solidFill>
                <a:latin typeface="Arial" panose="020B0604020202020204" pitchFamily="34" charset="0"/>
                <a:cs typeface="Arial" panose="020B0604020202020204" pitchFamily="34" charset="0"/>
              </a:rPr>
              <a:t>the</a:t>
            </a:r>
            <a:r>
              <a:rPr lang="en-US" sz="2400" spc="-160" dirty="0">
                <a:solidFill>
                  <a:srgbClr val="737377"/>
                </a:solidFill>
                <a:latin typeface="Arial" panose="020B0604020202020204" pitchFamily="34" charset="0"/>
                <a:cs typeface="Arial" panose="020B0604020202020204" pitchFamily="34" charset="0"/>
              </a:rPr>
              <a:t> </a:t>
            </a:r>
            <a:r>
              <a:rPr lang="en-US" sz="2400" spc="-35" dirty="0">
                <a:solidFill>
                  <a:srgbClr val="737377"/>
                </a:solidFill>
                <a:latin typeface="Arial" panose="020B0604020202020204" pitchFamily="34" charset="0"/>
                <a:cs typeface="Arial" panose="020B0604020202020204" pitchFamily="34" charset="0"/>
              </a:rPr>
              <a:t>average</a:t>
            </a:r>
            <a:r>
              <a:rPr lang="en-US" sz="2400" spc="-160" dirty="0">
                <a:solidFill>
                  <a:srgbClr val="737377"/>
                </a:solidFill>
                <a:latin typeface="Arial" panose="020B0604020202020204" pitchFamily="34" charset="0"/>
                <a:cs typeface="Arial" panose="020B0604020202020204" pitchFamily="34" charset="0"/>
              </a:rPr>
              <a:t> </a:t>
            </a:r>
            <a:r>
              <a:rPr lang="en-US" sz="2400" spc="-40" dirty="0">
                <a:solidFill>
                  <a:srgbClr val="737377"/>
                </a:solidFill>
                <a:latin typeface="Arial" panose="020B0604020202020204" pitchFamily="34" charset="0"/>
                <a:cs typeface="Arial" panose="020B0604020202020204" pitchFamily="34" charset="0"/>
              </a:rPr>
              <a:t>carbon</a:t>
            </a:r>
            <a:r>
              <a:rPr lang="en-US" sz="2400" spc="-160" dirty="0">
                <a:solidFill>
                  <a:srgbClr val="737377"/>
                </a:solidFill>
                <a:latin typeface="Arial" panose="020B0604020202020204" pitchFamily="34" charset="0"/>
                <a:cs typeface="Arial" panose="020B0604020202020204" pitchFamily="34" charset="0"/>
              </a:rPr>
              <a:t> </a:t>
            </a:r>
            <a:r>
              <a:rPr lang="en-US" sz="2400" spc="20" dirty="0">
                <a:solidFill>
                  <a:srgbClr val="737377"/>
                </a:solidFill>
                <a:latin typeface="Arial" panose="020B0604020202020204" pitchFamily="34" charset="0"/>
                <a:cs typeface="Arial" panose="020B0604020202020204" pitchFamily="34" charset="0"/>
              </a:rPr>
              <a:t>footprint (embodied carbon) of a Fabricated Wide Flange Beam  </a:t>
            </a:r>
            <a:r>
              <a:rPr lang="en-US" sz="2400" spc="-45" dirty="0">
                <a:solidFill>
                  <a:srgbClr val="737377"/>
                </a:solidFill>
                <a:latin typeface="Arial" panose="020B0604020202020204" pitchFamily="34" charset="0"/>
                <a:cs typeface="Arial" panose="020B0604020202020204" pitchFamily="34" charset="0"/>
              </a:rPr>
              <a:t>you</a:t>
            </a:r>
            <a:r>
              <a:rPr lang="en-US" sz="2400" spc="-160" dirty="0">
                <a:solidFill>
                  <a:srgbClr val="737377"/>
                </a:solidFill>
                <a:latin typeface="Arial" panose="020B0604020202020204" pitchFamily="34" charset="0"/>
                <a:cs typeface="Arial" panose="020B0604020202020204" pitchFamily="34" charset="0"/>
              </a:rPr>
              <a:t> </a:t>
            </a:r>
            <a:r>
              <a:rPr lang="en-US" sz="2400" spc="-80" dirty="0">
                <a:solidFill>
                  <a:srgbClr val="737377"/>
                </a:solidFill>
                <a:latin typeface="Arial" panose="020B0604020202020204" pitchFamily="34" charset="0"/>
                <a:cs typeface="Arial" panose="020B0604020202020204" pitchFamily="34" charset="0"/>
              </a:rPr>
              <a:t>can</a:t>
            </a:r>
            <a:r>
              <a:rPr lang="en-US" sz="2400" spc="-160" dirty="0">
                <a:solidFill>
                  <a:srgbClr val="737377"/>
                </a:solidFill>
                <a:latin typeface="Arial" panose="020B0604020202020204" pitchFamily="34" charset="0"/>
                <a:cs typeface="Arial" panose="020B0604020202020204" pitchFamily="34" charset="0"/>
              </a:rPr>
              <a:t> </a:t>
            </a:r>
            <a:r>
              <a:rPr lang="en-US" sz="2400" spc="-45" dirty="0">
                <a:solidFill>
                  <a:srgbClr val="737377"/>
                </a:solidFill>
                <a:latin typeface="Arial" panose="020B0604020202020204" pitchFamily="34" charset="0"/>
                <a:cs typeface="Arial" panose="020B0604020202020204" pitchFamily="34" charset="0"/>
              </a:rPr>
              <a:t>find in North America?</a:t>
            </a:r>
            <a:endParaRPr lang="en-US" sz="2400" dirty="0">
              <a:latin typeface="Arial" panose="020B0604020202020204" pitchFamily="34" charset="0"/>
              <a:cs typeface="Arial" panose="020B0604020202020204" pitchFamily="34" charset="0"/>
            </a:endParaRPr>
          </a:p>
          <a:p>
            <a:pPr marL="51435">
              <a:spcBef>
                <a:spcPts val="1275"/>
              </a:spcBef>
              <a:buClr>
                <a:srgbClr val="F7B71A"/>
              </a:buClr>
              <a:tabLst>
                <a:tab pos="469265" algn="l"/>
                <a:tab pos="469900" algn="l"/>
              </a:tabLst>
            </a:pPr>
            <a:r>
              <a:rPr lang="en-US" sz="2400" spc="-45" dirty="0">
                <a:solidFill>
                  <a:srgbClr val="FF0000"/>
                </a:solidFill>
                <a:latin typeface="Arial" panose="020B0604020202020204" pitchFamily="34" charset="0"/>
                <a:cs typeface="Arial" panose="020B0604020202020204" pitchFamily="34" charset="0"/>
              </a:rPr>
              <a:t>1.15 Kg CO2e.  </a:t>
            </a:r>
            <a:endParaRPr sz="2400" dirty="0">
              <a:latin typeface="Arial" panose="020B0604020202020204" pitchFamily="34" charset="0"/>
              <a:cs typeface="Arial" panose="020B0604020202020204" pitchFamily="34" charset="0"/>
            </a:endParaRPr>
          </a:p>
          <a:p>
            <a:pPr marL="51435" marR="5080">
              <a:lnSpc>
                <a:spcPts val="2180"/>
              </a:lnSpc>
              <a:spcBef>
                <a:spcPts val="1530"/>
              </a:spcBef>
              <a:buClr>
                <a:srgbClr val="F7B71A"/>
              </a:buClr>
              <a:tabLst>
                <a:tab pos="469265" algn="l"/>
                <a:tab pos="469900" algn="l"/>
              </a:tabLst>
            </a:pPr>
            <a:endParaRPr lang="en-US" sz="2400" spc="-90" dirty="0">
              <a:solidFill>
                <a:srgbClr val="737377"/>
              </a:solidFill>
              <a:latin typeface="Arial" panose="020B0604020202020204" pitchFamily="34" charset="0"/>
              <a:cs typeface="Arial" panose="020B0604020202020204" pitchFamily="34" charset="0"/>
            </a:endParaRPr>
          </a:p>
          <a:p>
            <a:pPr marL="51435" marR="5080">
              <a:lnSpc>
                <a:spcPts val="2180"/>
              </a:lnSpc>
              <a:spcBef>
                <a:spcPts val="1530"/>
              </a:spcBef>
              <a:buClr>
                <a:srgbClr val="F7B71A"/>
              </a:buClr>
              <a:tabLst>
                <a:tab pos="469265" algn="l"/>
                <a:tab pos="469900" algn="l"/>
              </a:tabLst>
            </a:pPr>
            <a:r>
              <a:rPr lang="en-US" sz="2400" spc="-90" dirty="0">
                <a:solidFill>
                  <a:srgbClr val="737377"/>
                </a:solidFill>
                <a:latin typeface="Arial" panose="020B0604020202020204" pitchFamily="34" charset="0"/>
                <a:cs typeface="Arial" panose="020B0604020202020204" pitchFamily="34" charset="0"/>
              </a:rPr>
              <a:t>2</a:t>
            </a:r>
            <a:r>
              <a:rPr lang="en-US" sz="2400" spc="-90" dirty="0">
                <a:solidFill>
                  <a:srgbClr val="FFC000"/>
                </a:solidFill>
                <a:latin typeface="Arial" panose="020B0604020202020204" pitchFamily="34" charset="0"/>
                <a:cs typeface="Arial" panose="020B0604020202020204" pitchFamily="34" charset="0"/>
              </a:rPr>
              <a:t>. </a:t>
            </a:r>
            <a:r>
              <a:rPr lang="en-US" sz="2400" spc="-90" dirty="0">
                <a:solidFill>
                  <a:srgbClr val="737377"/>
                </a:solidFill>
                <a:latin typeface="Arial" panose="020B0604020202020204" pitchFamily="34" charset="0"/>
                <a:cs typeface="Arial" panose="020B0604020202020204" pitchFamily="34" charset="0"/>
              </a:rPr>
              <a:t>How many EPDs can you find?</a:t>
            </a:r>
          </a:p>
          <a:p>
            <a:pPr marL="51435" marR="5080">
              <a:lnSpc>
                <a:spcPts val="2180"/>
              </a:lnSpc>
              <a:spcBef>
                <a:spcPts val="1530"/>
              </a:spcBef>
              <a:buClr>
                <a:srgbClr val="F7B71A"/>
              </a:buClr>
              <a:tabLst>
                <a:tab pos="469265" algn="l"/>
                <a:tab pos="469900" algn="l"/>
              </a:tabLst>
            </a:pPr>
            <a:r>
              <a:rPr lang="en-US" sz="2400" spc="-90" dirty="0">
                <a:solidFill>
                  <a:srgbClr val="FF0000"/>
                </a:solidFill>
                <a:latin typeface="Arial" panose="020B0604020202020204" pitchFamily="34" charset="0"/>
                <a:cs typeface="Arial" panose="020B0604020202020204" pitchFamily="34" charset="0"/>
              </a:rPr>
              <a:t> 13</a:t>
            </a:r>
          </a:p>
          <a:p>
            <a:pPr marL="51435" marR="5080">
              <a:lnSpc>
                <a:spcPts val="2180"/>
              </a:lnSpc>
              <a:spcBef>
                <a:spcPts val="1530"/>
              </a:spcBef>
              <a:buClr>
                <a:srgbClr val="F7B71A"/>
              </a:buClr>
              <a:tabLst>
                <a:tab pos="469265" algn="l"/>
                <a:tab pos="469900" algn="l"/>
              </a:tabLst>
            </a:pPr>
            <a:endParaRPr lang="en-US" sz="2400" spc="-90" dirty="0">
              <a:solidFill>
                <a:srgbClr val="737377"/>
              </a:solidFill>
              <a:latin typeface="Arial" panose="020B0604020202020204" pitchFamily="34" charset="0"/>
              <a:cs typeface="Arial" panose="020B0604020202020204" pitchFamily="34" charset="0"/>
            </a:endParaRPr>
          </a:p>
        </p:txBody>
      </p:sp>
      <p:sp>
        <p:nvSpPr>
          <p:cNvPr id="7" name="object 5">
            <a:extLst>
              <a:ext uri="{FF2B5EF4-FFF2-40B4-BE49-F238E27FC236}">
                <a16:creationId xmlns:a16="http://schemas.microsoft.com/office/drawing/2014/main" id="{E47C1C7A-CFA9-723F-6424-11B63B4A8D17}"/>
              </a:ext>
            </a:extLst>
          </p:cNvPr>
          <p:cNvSpPr txBox="1">
            <a:spLocks noGrp="1"/>
          </p:cNvSpPr>
          <p:nvPr>
            <p:ph type="sldNum" sz="quarter" idx="7"/>
          </p:nvPr>
        </p:nvSpPr>
        <p:spPr>
          <a:xfrm>
            <a:off x="8778240" y="6400800"/>
            <a:ext cx="1557654" cy="320040"/>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lnSpc>
                <a:spcPct val="100000"/>
              </a:lnSpc>
              <a:spcBef>
                <a:spcPts val="680"/>
              </a:spcBef>
            </a:pPr>
            <a:fld id="{B6F15528-21DE-4FAA-801E-634DDDAF4B2B}" type="slidenum">
              <a:rPr lang="en-US" smtClean="0"/>
              <a:pPr marL="123825">
                <a:lnSpc>
                  <a:spcPct val="100000"/>
                </a:lnSpc>
                <a:spcBef>
                  <a:spcPts val="680"/>
                </a:spcBef>
              </a:pPr>
              <a:t>20</a:t>
            </a:fld>
            <a:endParaRPr dirty="0"/>
          </a:p>
        </p:txBody>
      </p:sp>
      <p:sp>
        <p:nvSpPr>
          <p:cNvPr id="9" name="object 2">
            <a:extLst>
              <a:ext uri="{FF2B5EF4-FFF2-40B4-BE49-F238E27FC236}">
                <a16:creationId xmlns:a16="http://schemas.microsoft.com/office/drawing/2014/main" id="{750A98C6-238C-3887-E25C-723137BA4C59}"/>
              </a:ext>
            </a:extLst>
          </p:cNvPr>
          <p:cNvSpPr txBox="1">
            <a:spLocks/>
          </p:cNvSpPr>
          <p:nvPr/>
        </p:nvSpPr>
        <p:spPr>
          <a:xfrm>
            <a:off x="444500" y="489537"/>
            <a:ext cx="10748374" cy="505267"/>
          </a:xfrm>
          <a:prstGeom prst="rect">
            <a:avLst/>
          </a:prstGeom>
        </p:spPr>
        <p:txBody>
          <a:bodyPr vert="horz" wrap="square" lIns="0" tIns="12700" rIns="0" bIns="0" rtlCol="0">
            <a:spAutoFit/>
          </a:bodyPr>
          <a:lstStyle>
            <a:lvl1pPr>
              <a:defRPr sz="2800" b="1" i="0">
                <a:solidFill>
                  <a:srgbClr val="AEBC21"/>
                </a:solidFill>
                <a:latin typeface="Arial"/>
                <a:ea typeface="+mj-ea"/>
                <a:cs typeface="Arial"/>
              </a:defRPr>
            </a:lvl1pPr>
          </a:lstStyle>
          <a:p>
            <a:pPr marL="12700">
              <a:spcBef>
                <a:spcPts val="100"/>
              </a:spcBef>
            </a:pPr>
            <a:r>
              <a:rPr lang="en-US" sz="3200" b="0" kern="0" spc="-70" dirty="0"/>
              <a:t>Exercise:</a:t>
            </a:r>
            <a:r>
              <a:rPr lang="en-US" sz="3200" b="0" kern="0" spc="-200" dirty="0"/>
              <a:t> </a:t>
            </a:r>
            <a:r>
              <a:rPr lang="en-US" sz="3200" kern="0" spc="-85" dirty="0"/>
              <a:t>Answers</a:t>
            </a:r>
            <a:endParaRPr lang="en-US" sz="3200" kern="0" dirty="0"/>
          </a:p>
        </p:txBody>
      </p:sp>
      <p:pic>
        <p:nvPicPr>
          <p:cNvPr id="2" name="Picture 1">
            <a:extLst>
              <a:ext uri="{FF2B5EF4-FFF2-40B4-BE49-F238E27FC236}">
                <a16:creationId xmlns:a16="http://schemas.microsoft.com/office/drawing/2014/main" id="{2910DE85-8403-5B0C-D76E-75D7ADFCF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pic>
        <p:nvPicPr>
          <p:cNvPr id="4" name="Picture 3">
            <a:extLst>
              <a:ext uri="{FF2B5EF4-FFF2-40B4-BE49-F238E27FC236}">
                <a16:creationId xmlns:a16="http://schemas.microsoft.com/office/drawing/2014/main" id="{26CA450B-FB8B-9D92-3E2C-5E60A41B3861}"/>
              </a:ext>
            </a:extLst>
          </p:cNvPr>
          <p:cNvPicPr>
            <a:picLocks noChangeAspect="1"/>
          </p:cNvPicPr>
          <p:nvPr/>
        </p:nvPicPr>
        <p:blipFill rotWithShape="1">
          <a:blip r:embed="rId4">
            <a:extLst>
              <a:ext uri="{28A0092B-C50C-407E-A947-70E740481C1C}">
                <a14:useLocalDpi xmlns:a14="http://schemas.microsoft.com/office/drawing/2010/main" val="0"/>
              </a:ext>
            </a:extLst>
          </a:blip>
          <a:srcRect t="42981" r="37146" b="15146"/>
          <a:stretch/>
        </p:blipFill>
        <p:spPr>
          <a:xfrm>
            <a:off x="2709416" y="2696432"/>
            <a:ext cx="8839201" cy="566614"/>
          </a:xfrm>
          <a:prstGeom prst="rect">
            <a:avLst/>
          </a:prstGeom>
        </p:spPr>
      </p:pic>
    </p:spTree>
    <p:extLst>
      <p:ext uri="{BB962C8B-B14F-4D97-AF65-F5344CB8AC3E}">
        <p14:creationId xmlns:p14="http://schemas.microsoft.com/office/powerpoint/2010/main" val="427130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629405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124081" y="5277026"/>
            <a:ext cx="7499984" cy="535940"/>
          </a:xfrm>
          <a:prstGeom prst="rect">
            <a:avLst/>
          </a:prstGeom>
        </p:spPr>
        <p:txBody>
          <a:bodyPr vert="horz" wrap="square" lIns="0" tIns="0" rIns="0" bIns="0" rtlCol="0">
            <a:spAutoFit/>
          </a:bodyPr>
          <a:lstStyle/>
          <a:p>
            <a:pPr>
              <a:lnSpc>
                <a:spcPts val="4060"/>
              </a:lnSpc>
            </a:pPr>
            <a:r>
              <a:rPr sz="3600" b="1" spc="-100" dirty="0">
                <a:solidFill>
                  <a:srgbClr val="E47E3D"/>
                </a:solidFill>
                <a:latin typeface="Arial"/>
                <a:cs typeface="Arial"/>
                <a:hlinkClick r:id="rId4"/>
              </a:rPr>
              <a:t>https://buildingtransparency.org/ec3</a:t>
            </a:r>
            <a:endParaRPr sz="3600" dirty="0">
              <a:latin typeface="Arial"/>
              <a:cs typeface="Arial"/>
            </a:endParaRPr>
          </a:p>
        </p:txBody>
      </p:sp>
      <p:sp>
        <p:nvSpPr>
          <p:cNvPr id="5" name="object 5"/>
          <p:cNvSpPr txBox="1">
            <a:spLocks noGrp="1"/>
          </p:cNvSpPr>
          <p:nvPr>
            <p:ph type="sldNum" sz="quarter" idx="7"/>
          </p:nvPr>
        </p:nvSpPr>
        <p:spPr>
          <a:xfrm>
            <a:off x="8778240" y="6377940"/>
            <a:ext cx="2804160" cy="342900"/>
          </a:xfrm>
          <a:prstGeom prst="rect">
            <a:avLst/>
          </a:prstGeom>
        </p:spPr>
        <p:txBody>
          <a:bodyPr vert="horz" wrap="square" lIns="0" tIns="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lnSpc>
                <a:spcPct val="100000"/>
              </a:lnSpc>
              <a:spcBef>
                <a:spcPts val="680"/>
              </a:spcBef>
            </a:pPr>
            <a:fld id="{B6F15528-21DE-4FAA-801E-634DDDAF4B2B}" type="slidenum">
              <a:rPr lang="en-US" smtClean="0"/>
              <a:pPr marL="123825">
                <a:lnSpc>
                  <a:spcPct val="100000"/>
                </a:lnSpc>
                <a:spcBef>
                  <a:spcPts val="680"/>
                </a:spcBef>
              </a:pPr>
              <a:t>3</a:t>
            </a:fld>
            <a:endParaRPr dirty="0"/>
          </a:p>
        </p:txBody>
      </p:sp>
      <p:sp>
        <p:nvSpPr>
          <p:cNvPr id="4" name="object 4"/>
          <p:cNvSpPr txBox="1">
            <a:spLocks noGrp="1"/>
          </p:cNvSpPr>
          <p:nvPr>
            <p:ph type="title"/>
          </p:nvPr>
        </p:nvSpPr>
        <p:spPr>
          <a:xfrm>
            <a:off x="3132056" y="5262274"/>
            <a:ext cx="7504430" cy="548640"/>
          </a:xfrm>
          <a:prstGeom prst="rect">
            <a:avLst/>
          </a:prstGeom>
          <a:solidFill>
            <a:srgbClr val="FFFFFF"/>
          </a:solidFill>
        </p:spPr>
        <p:txBody>
          <a:bodyPr vert="horz" wrap="square" lIns="0" tIns="0" rIns="0" bIns="0" rtlCol="0">
            <a:spAutoFit/>
          </a:bodyPr>
          <a:lstStyle/>
          <a:p>
            <a:pPr>
              <a:lnSpc>
                <a:spcPts val="4175"/>
              </a:lnSpc>
            </a:pPr>
            <a:r>
              <a:rPr sz="3600" u="heavy" spc="-100" dirty="0">
                <a:solidFill>
                  <a:srgbClr val="E47E3D"/>
                </a:solidFill>
                <a:uFill>
                  <a:solidFill>
                    <a:srgbClr val="E47E3D"/>
                  </a:solidFill>
                </a:uFill>
                <a:hlinkClick r:id="rId4"/>
              </a:rPr>
              <a:t>https://buildingtransparency.org/ec3</a:t>
            </a:r>
            <a:endParaRPr sz="3600" dirty="0"/>
          </a:p>
        </p:txBody>
      </p:sp>
      <p:sp>
        <p:nvSpPr>
          <p:cNvPr id="6" name="TextBox 5">
            <a:extLst>
              <a:ext uri="{FF2B5EF4-FFF2-40B4-BE49-F238E27FC236}">
                <a16:creationId xmlns:a16="http://schemas.microsoft.com/office/drawing/2014/main" id="{915D1914-AD54-0145-3AE5-65EEB0BF504E}"/>
              </a:ext>
            </a:extLst>
          </p:cNvPr>
          <p:cNvSpPr txBox="1"/>
          <p:nvPr/>
        </p:nvSpPr>
        <p:spPr>
          <a:xfrm>
            <a:off x="76200" y="304800"/>
            <a:ext cx="1524000" cy="381000"/>
          </a:xfrm>
          <a:prstGeom prst="rect">
            <a:avLst/>
          </a:prstGeom>
          <a:noFill/>
          <a:ln w="28575">
            <a:solidFill>
              <a:srgbClr val="FF0000"/>
            </a:solidFill>
          </a:ln>
        </p:spPr>
        <p:txBody>
          <a:bodyPr wrap="square" rtlCol="0">
            <a:spAutoFit/>
          </a:bodyPr>
          <a:lstStyle/>
          <a:p>
            <a:endParaRPr lang="en-US" dirty="0"/>
          </a:p>
        </p:txBody>
      </p:sp>
      <p:pic>
        <p:nvPicPr>
          <p:cNvPr id="8" name="Picture 7">
            <a:extLst>
              <a:ext uri="{FF2B5EF4-FFF2-40B4-BE49-F238E27FC236}">
                <a16:creationId xmlns:a16="http://schemas.microsoft.com/office/drawing/2014/main" id="{C30DB65E-F203-CE9F-321E-B72D520719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medium confidence">
            <a:extLst>
              <a:ext uri="{FF2B5EF4-FFF2-40B4-BE49-F238E27FC236}">
                <a16:creationId xmlns:a16="http://schemas.microsoft.com/office/drawing/2014/main" id="{9ACC2FF0-0AA0-2ABB-A836-20578BFA1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96" y="287799"/>
            <a:ext cx="11645607" cy="6259512"/>
          </a:xfrm>
          <a:prstGeom prst="rect">
            <a:avLst/>
          </a:prstGeom>
          <a:noFill/>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4</a:t>
            </a:fld>
            <a:endParaRPr lang="en-US"/>
          </a:p>
        </p:txBody>
      </p:sp>
      <p:sp>
        <p:nvSpPr>
          <p:cNvPr id="14" name="Right Arrow 13">
            <a:extLst>
              <a:ext uri="{FF2B5EF4-FFF2-40B4-BE49-F238E27FC236}">
                <a16:creationId xmlns:a16="http://schemas.microsoft.com/office/drawing/2014/main" id="{C9D6BCC1-992E-58B5-E5CD-CD28311C29C7}"/>
              </a:ext>
            </a:extLst>
          </p:cNvPr>
          <p:cNvSpPr/>
          <p:nvPr/>
        </p:nvSpPr>
        <p:spPr>
          <a:xfrm flipH="1">
            <a:off x="5867400" y="3276600"/>
            <a:ext cx="914401"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5">
            <a:extLst>
              <a:ext uri="{FF2B5EF4-FFF2-40B4-BE49-F238E27FC236}">
                <a16:creationId xmlns:a16="http://schemas.microsoft.com/office/drawing/2014/main" id="{120ECBA9-3115-F9BA-A1DE-75E86FFD7456}"/>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4</a:t>
            </a:fld>
            <a:endParaRPr lang="en-US" dirty="0"/>
          </a:p>
        </p:txBody>
      </p:sp>
      <p:sp>
        <p:nvSpPr>
          <p:cNvPr id="4" name="Right Arrow 3">
            <a:extLst>
              <a:ext uri="{FF2B5EF4-FFF2-40B4-BE49-F238E27FC236}">
                <a16:creationId xmlns:a16="http://schemas.microsoft.com/office/drawing/2014/main" id="{90AD8F10-E46E-F067-5D1E-E707C6CE3236}"/>
              </a:ext>
            </a:extLst>
          </p:cNvPr>
          <p:cNvSpPr/>
          <p:nvPr/>
        </p:nvSpPr>
        <p:spPr>
          <a:xfrm flipH="1">
            <a:off x="2438400" y="914400"/>
            <a:ext cx="914401"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568D6E-83A7-9537-FE8B-04225FEBA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19858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medium confidence">
            <a:extLst>
              <a:ext uri="{FF2B5EF4-FFF2-40B4-BE49-F238E27FC236}">
                <a16:creationId xmlns:a16="http://schemas.microsoft.com/office/drawing/2014/main" id="{9ACC2FF0-0AA0-2ABB-A836-20578BFA1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96" y="152400"/>
            <a:ext cx="11645607" cy="6259512"/>
          </a:xfrm>
          <a:prstGeom prst="rect">
            <a:avLst/>
          </a:prstGeom>
          <a:noFill/>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5</a:t>
            </a:fld>
            <a:endParaRPr lang="en-US"/>
          </a:p>
        </p:txBody>
      </p:sp>
      <p:pic>
        <p:nvPicPr>
          <p:cNvPr id="12" name="Picture 11" descr="Diagram&#10;&#10;Description automatically generated">
            <a:extLst>
              <a:ext uri="{FF2B5EF4-FFF2-40B4-BE49-F238E27FC236}">
                <a16:creationId xmlns:a16="http://schemas.microsoft.com/office/drawing/2014/main" id="{0B13DE5D-9179-283A-3898-92940F77E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6403" y="1676400"/>
            <a:ext cx="7772400" cy="4569487"/>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936CE917-5A9D-B4A3-A731-8AA35360D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847" y="1344350"/>
            <a:ext cx="9669153" cy="4901537"/>
          </a:xfrm>
          <a:prstGeom prst="rect">
            <a:avLst/>
          </a:prstGeom>
        </p:spPr>
      </p:pic>
      <p:sp>
        <p:nvSpPr>
          <p:cNvPr id="4" name="object 5">
            <a:extLst>
              <a:ext uri="{FF2B5EF4-FFF2-40B4-BE49-F238E27FC236}">
                <a16:creationId xmlns:a16="http://schemas.microsoft.com/office/drawing/2014/main" id="{52301CCD-E34C-381A-7B79-EBC0760E2A95}"/>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5</a:t>
            </a:fld>
            <a:endParaRPr lang="en-US" dirty="0"/>
          </a:p>
        </p:txBody>
      </p:sp>
      <p:pic>
        <p:nvPicPr>
          <p:cNvPr id="6" name="Picture 5">
            <a:extLst>
              <a:ext uri="{FF2B5EF4-FFF2-40B4-BE49-F238E27FC236}">
                <a16:creationId xmlns:a16="http://schemas.microsoft.com/office/drawing/2014/main" id="{34934FBF-5340-F83D-C4AC-F38397B72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17290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6DFF2-3C64-356D-7660-C491D64DF108}"/>
              </a:ext>
            </a:extLst>
          </p:cNvPr>
          <p:cNvPicPr>
            <a:picLocks noChangeAspect="1"/>
          </p:cNvPicPr>
          <p:nvPr/>
        </p:nvPicPr>
        <p:blipFill>
          <a:blip r:embed="rId3">
            <a:extLst>
              <a:ext uri="{28A0092B-C50C-407E-A947-70E740481C1C}">
                <a14:useLocalDpi xmlns:a14="http://schemas.microsoft.com/office/drawing/2010/main" val="0"/>
              </a:ext>
            </a:extLst>
          </a:blip>
          <a:srcRect t="276" b="276"/>
          <a:stretch/>
        </p:blipFill>
        <p:spPr>
          <a:xfrm>
            <a:off x="120650" y="381000"/>
            <a:ext cx="12071350" cy="5478430"/>
          </a:xfrm>
          <a:prstGeom prst="rect">
            <a:avLst/>
          </a:prstGeom>
          <a:noFill/>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6</a:t>
            </a:fld>
            <a:endParaRPr lang="en-US"/>
          </a:p>
        </p:txBody>
      </p:sp>
      <p:sp>
        <p:nvSpPr>
          <p:cNvPr id="3" name="object 5">
            <a:extLst>
              <a:ext uri="{FF2B5EF4-FFF2-40B4-BE49-F238E27FC236}">
                <a16:creationId xmlns:a16="http://schemas.microsoft.com/office/drawing/2014/main" id="{2F808415-E067-A6BA-BEA4-517E88CB37A2}"/>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6</a:t>
            </a:fld>
            <a:endParaRPr lang="en-US" dirty="0"/>
          </a:p>
        </p:txBody>
      </p:sp>
      <p:sp>
        <p:nvSpPr>
          <p:cNvPr id="6" name="Rectangle 5">
            <a:extLst>
              <a:ext uri="{FF2B5EF4-FFF2-40B4-BE49-F238E27FC236}">
                <a16:creationId xmlns:a16="http://schemas.microsoft.com/office/drawing/2014/main" id="{FC85928C-C4FB-8B66-6AFD-3B1E1C8FBB35}"/>
              </a:ext>
            </a:extLst>
          </p:cNvPr>
          <p:cNvSpPr/>
          <p:nvPr/>
        </p:nvSpPr>
        <p:spPr>
          <a:xfrm>
            <a:off x="2590800" y="1752600"/>
            <a:ext cx="7086600" cy="3733800"/>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DA2151-CA6F-5F95-E81B-0AEC8C95E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134365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5BD1E-D1C9-4353-B542-5FBB4159EB65}"/>
              </a:ext>
            </a:extLst>
          </p:cNvPr>
          <p:cNvPicPr>
            <a:picLocks noChangeAspect="1"/>
          </p:cNvPicPr>
          <p:nvPr/>
        </p:nvPicPr>
        <p:blipFill>
          <a:blip r:embed="rId3">
            <a:extLst>
              <a:ext uri="{28A0092B-C50C-407E-A947-70E740481C1C}">
                <a14:useLocalDpi xmlns:a14="http://schemas.microsoft.com/office/drawing/2010/main" val="0"/>
              </a:ext>
            </a:extLst>
          </a:blip>
          <a:srcRect l="2749" r="2749"/>
          <a:stretch/>
        </p:blipFill>
        <p:spPr>
          <a:xfrm>
            <a:off x="533400" y="304800"/>
            <a:ext cx="10591800" cy="6114100"/>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7</a:t>
            </a:fld>
            <a:endParaRPr lang="en-US"/>
          </a:p>
        </p:txBody>
      </p:sp>
      <p:sp>
        <p:nvSpPr>
          <p:cNvPr id="3" name="object 5">
            <a:extLst>
              <a:ext uri="{FF2B5EF4-FFF2-40B4-BE49-F238E27FC236}">
                <a16:creationId xmlns:a16="http://schemas.microsoft.com/office/drawing/2014/main" id="{6B9CDD8B-C8A7-C2CE-4522-E351CA50BE71}"/>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7</a:t>
            </a:fld>
            <a:endParaRPr lang="en-US" dirty="0"/>
          </a:p>
        </p:txBody>
      </p:sp>
      <p:pic>
        <p:nvPicPr>
          <p:cNvPr id="6" name="Picture 5">
            <a:extLst>
              <a:ext uri="{FF2B5EF4-FFF2-40B4-BE49-F238E27FC236}">
                <a16:creationId xmlns:a16="http://schemas.microsoft.com/office/drawing/2014/main" id="{2E6F4073-4EFF-EB66-EB06-D3FF6DE05FBF}"/>
              </a:ext>
            </a:extLst>
          </p:cNvPr>
          <p:cNvPicPr>
            <a:picLocks noChangeAspect="1"/>
          </p:cNvPicPr>
          <p:nvPr/>
        </p:nvPicPr>
        <p:blipFill rotWithShape="1">
          <a:blip r:embed="rId4">
            <a:extLst>
              <a:ext uri="{28A0092B-C50C-407E-A947-70E740481C1C}">
                <a14:useLocalDpi xmlns:a14="http://schemas.microsoft.com/office/drawing/2010/main" val="0"/>
              </a:ext>
            </a:extLst>
          </a:blip>
          <a:srcRect l="7302" t="47306" r="71589" b="31201"/>
          <a:stretch/>
        </p:blipFill>
        <p:spPr>
          <a:xfrm>
            <a:off x="1295400" y="2971800"/>
            <a:ext cx="2909456" cy="1524000"/>
          </a:xfrm>
          <a:prstGeom prst="rect">
            <a:avLst/>
          </a:prstGeom>
        </p:spPr>
      </p:pic>
      <p:sp>
        <p:nvSpPr>
          <p:cNvPr id="12" name="Right Arrow 11">
            <a:extLst>
              <a:ext uri="{FF2B5EF4-FFF2-40B4-BE49-F238E27FC236}">
                <a16:creationId xmlns:a16="http://schemas.microsoft.com/office/drawing/2014/main" id="{ADA48D0A-AFE2-A29D-D8FC-4B48CD16D4F3}"/>
              </a:ext>
            </a:extLst>
          </p:cNvPr>
          <p:cNvSpPr/>
          <p:nvPr/>
        </p:nvSpPr>
        <p:spPr>
          <a:xfrm flipV="1">
            <a:off x="497297" y="2819400"/>
            <a:ext cx="605606"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050071-4CA8-3796-E966-F753E7B8A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285475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5BD1E-D1C9-4353-B542-5FBB4159EB65}"/>
              </a:ext>
            </a:extLst>
          </p:cNvPr>
          <p:cNvPicPr>
            <a:picLocks noChangeAspect="1"/>
          </p:cNvPicPr>
          <p:nvPr/>
        </p:nvPicPr>
        <p:blipFill>
          <a:blip r:embed="rId3">
            <a:extLst>
              <a:ext uri="{28A0092B-C50C-407E-A947-70E740481C1C}">
                <a14:useLocalDpi xmlns:a14="http://schemas.microsoft.com/office/drawing/2010/main" val="0"/>
              </a:ext>
            </a:extLst>
          </a:blip>
          <a:srcRect l="2749" r="2749"/>
          <a:stretch/>
        </p:blipFill>
        <p:spPr>
          <a:xfrm>
            <a:off x="533400" y="304800"/>
            <a:ext cx="10591800" cy="6114100"/>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8</a:t>
            </a:fld>
            <a:endParaRPr lang="en-US"/>
          </a:p>
        </p:txBody>
      </p:sp>
      <p:sp>
        <p:nvSpPr>
          <p:cNvPr id="3" name="object 5">
            <a:extLst>
              <a:ext uri="{FF2B5EF4-FFF2-40B4-BE49-F238E27FC236}">
                <a16:creationId xmlns:a16="http://schemas.microsoft.com/office/drawing/2014/main" id="{6B9CDD8B-C8A7-C2CE-4522-E351CA50BE71}"/>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8</a:t>
            </a:fld>
            <a:endParaRPr lang="en-US" dirty="0"/>
          </a:p>
        </p:txBody>
      </p:sp>
      <p:sp>
        <p:nvSpPr>
          <p:cNvPr id="4" name="Right Arrow 3">
            <a:extLst>
              <a:ext uri="{FF2B5EF4-FFF2-40B4-BE49-F238E27FC236}">
                <a16:creationId xmlns:a16="http://schemas.microsoft.com/office/drawing/2014/main" id="{A5D16D33-034D-2F4C-7C55-337B8485D93E}"/>
              </a:ext>
            </a:extLst>
          </p:cNvPr>
          <p:cNvSpPr/>
          <p:nvPr/>
        </p:nvSpPr>
        <p:spPr>
          <a:xfrm flipV="1">
            <a:off x="3757843" y="2667000"/>
            <a:ext cx="605606"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D3021B-87B3-4368-05FC-8C4B3A1E2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0" y="2667000"/>
            <a:ext cx="2895600" cy="2057400"/>
          </a:xfrm>
          <a:prstGeom prst="rect">
            <a:avLst/>
          </a:prstGeom>
        </p:spPr>
      </p:pic>
      <p:pic>
        <p:nvPicPr>
          <p:cNvPr id="2" name="Picture 1">
            <a:extLst>
              <a:ext uri="{FF2B5EF4-FFF2-40B4-BE49-F238E27FC236}">
                <a16:creationId xmlns:a16="http://schemas.microsoft.com/office/drawing/2014/main" id="{0FB2DC09-0377-9F93-3724-6629B5A327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95729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8B0472-F70E-59DF-D228-22D3BFAC31D3}"/>
              </a:ext>
            </a:extLst>
          </p:cNvPr>
          <p:cNvPicPr>
            <a:picLocks noChangeAspect="1"/>
          </p:cNvPicPr>
          <p:nvPr/>
        </p:nvPicPr>
        <p:blipFill>
          <a:blip r:embed="rId3">
            <a:extLst>
              <a:ext uri="{28A0092B-C50C-407E-A947-70E740481C1C}">
                <a14:useLocalDpi xmlns:a14="http://schemas.microsoft.com/office/drawing/2010/main" val="0"/>
              </a:ext>
            </a:extLst>
          </a:blip>
          <a:srcRect l="2749" r="2749"/>
          <a:stretch/>
        </p:blipFill>
        <p:spPr>
          <a:xfrm>
            <a:off x="533400" y="304800"/>
            <a:ext cx="10591800" cy="6114100"/>
          </a:xfrm>
          <a:prstGeom prst="rect">
            <a:avLst/>
          </a:prstGeom>
        </p:spPr>
      </p:pic>
      <p:sp>
        <p:nvSpPr>
          <p:cNvPr id="5" name="object 5" hidden="1"/>
          <p:cNvSpPr txBox="1">
            <a:spLocks noGrp="1"/>
          </p:cNvSpPr>
          <p:nvPr>
            <p:ph type="sldNum" sz="quarter" idx="7"/>
          </p:nvPr>
        </p:nvSpPr>
        <p:spPr>
          <a:xfrm>
            <a:off x="8778240" y="6377940"/>
            <a:ext cx="2804160" cy="364202"/>
          </a:xfrm>
          <a:prstGeom prst="rect">
            <a:avLst/>
          </a:prstGeom>
        </p:spPr>
        <p:txBody>
          <a:bodyPr vert="horz" wrap="square" lIns="0" tIns="86360" rIns="0" bIns="0" rtlCol="0">
            <a:spAutoFit/>
          </a:bodyPr>
          <a:lstStyle/>
          <a:p>
            <a:pPr marL="123825">
              <a:spcBef>
                <a:spcPts val="680"/>
              </a:spcBef>
            </a:pPr>
            <a:fld id="{81D60167-4931-47E6-BA6A-407CBD079E47}" type="slidenum">
              <a:rPr dirty="0"/>
              <a:pPr marL="123825">
                <a:spcBef>
                  <a:spcPts val="680"/>
                </a:spcBef>
              </a:pPr>
              <a:t>9</a:t>
            </a:fld>
            <a:endParaRPr lang="en-US"/>
          </a:p>
        </p:txBody>
      </p:sp>
      <p:sp>
        <p:nvSpPr>
          <p:cNvPr id="3" name="object 5">
            <a:extLst>
              <a:ext uri="{FF2B5EF4-FFF2-40B4-BE49-F238E27FC236}">
                <a16:creationId xmlns:a16="http://schemas.microsoft.com/office/drawing/2014/main" id="{6B9CDD8B-C8A7-C2CE-4522-E351CA50BE71}"/>
              </a:ext>
            </a:extLst>
          </p:cNvPr>
          <p:cNvSpPr txBox="1">
            <a:spLocks/>
          </p:cNvSpPr>
          <p:nvPr/>
        </p:nvSpPr>
        <p:spPr>
          <a:xfrm>
            <a:off x="11249784" y="6377940"/>
            <a:ext cx="332616" cy="364202"/>
          </a:xfrm>
          <a:prstGeom prst="rect">
            <a:avLst/>
          </a:prstGeom>
        </p:spPr>
        <p:txBody>
          <a:bodyPr vert="horz" wrap="square" lIns="0" tIns="86360" rIns="0" bIns="0" rtlCol="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spcBef>
                <a:spcPts val="680"/>
              </a:spcBef>
            </a:pPr>
            <a:fld id="{81D60167-4931-47E6-BA6A-407CBD079E47}" type="slidenum">
              <a:rPr lang="en-US" smtClean="0"/>
              <a:pPr marL="123825">
                <a:spcBef>
                  <a:spcPts val="680"/>
                </a:spcBef>
              </a:pPr>
              <a:t>9</a:t>
            </a:fld>
            <a:endParaRPr lang="en-US" dirty="0"/>
          </a:p>
        </p:txBody>
      </p:sp>
      <p:sp>
        <p:nvSpPr>
          <p:cNvPr id="6" name="Right Arrow 5">
            <a:extLst>
              <a:ext uri="{FF2B5EF4-FFF2-40B4-BE49-F238E27FC236}">
                <a16:creationId xmlns:a16="http://schemas.microsoft.com/office/drawing/2014/main" id="{F0864FAF-3B0B-F10B-8F33-79FC28DB80E1}"/>
              </a:ext>
            </a:extLst>
          </p:cNvPr>
          <p:cNvSpPr/>
          <p:nvPr/>
        </p:nvSpPr>
        <p:spPr>
          <a:xfrm flipV="1">
            <a:off x="7086600" y="2743200"/>
            <a:ext cx="605606"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904BECF-2EA3-8E5F-6756-B07ADDF04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3082636"/>
            <a:ext cx="2730500" cy="2273300"/>
          </a:xfrm>
          <a:prstGeom prst="rect">
            <a:avLst/>
          </a:prstGeom>
        </p:spPr>
      </p:pic>
      <p:pic>
        <p:nvPicPr>
          <p:cNvPr id="2" name="Picture 1">
            <a:extLst>
              <a:ext uri="{FF2B5EF4-FFF2-40B4-BE49-F238E27FC236}">
                <a16:creationId xmlns:a16="http://schemas.microsoft.com/office/drawing/2014/main" id="{A7CC7EAC-0A17-5401-2916-9EDA861BE6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23" y="6257556"/>
            <a:ext cx="448044" cy="448044"/>
          </a:xfrm>
          <a:prstGeom prst="rect">
            <a:avLst/>
          </a:prstGeom>
        </p:spPr>
      </p:pic>
    </p:spTree>
    <p:extLst>
      <p:ext uri="{BB962C8B-B14F-4D97-AF65-F5344CB8AC3E}">
        <p14:creationId xmlns:p14="http://schemas.microsoft.com/office/powerpoint/2010/main" val="3338547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1689</Words>
  <Application>Microsoft Office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Hands-on Exercise Design and Material Optimization in Sustainable Steel Buildings  From a Whole Life Cycle Perspective  </vt:lpstr>
      <vt:lpstr>Agenda   EC3 Tool and Database (10 mins)  Breakout Exercise/ Answers and questions  (10 mins)   </vt:lpstr>
      <vt:lpstr>https://buildingtransparency.org/ec3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Playing with the EC3 Database (10 mins)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Exercise Design and Material Optimization in Sustainable Steel Buildings  From a Whole Life Cycle Perspective  </dc:title>
  <dc:creator>Homer, Jeanne</dc:creator>
  <cp:lastModifiedBy>Homer, Jeanne</cp:lastModifiedBy>
  <cp:revision>2</cp:revision>
  <dcterms:created xsi:type="dcterms:W3CDTF">2023-09-01T19:40:19Z</dcterms:created>
  <dcterms:modified xsi:type="dcterms:W3CDTF">2023-09-01T20:04:27Z</dcterms:modified>
</cp:coreProperties>
</file>